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</p:sldMasterIdLst>
  <p:notesMasterIdLst>
    <p:notesMasterId r:id="rId40"/>
  </p:notesMasterIdLst>
  <p:sldIdLst>
    <p:sldId id="316" r:id="rId3"/>
    <p:sldId id="306" r:id="rId4"/>
    <p:sldId id="1588" r:id="rId5"/>
    <p:sldId id="1589" r:id="rId6"/>
    <p:sldId id="1581" r:id="rId7"/>
    <p:sldId id="1583" r:id="rId8"/>
    <p:sldId id="317" r:id="rId9"/>
    <p:sldId id="302" r:id="rId10"/>
    <p:sldId id="257" r:id="rId11"/>
    <p:sldId id="277" r:id="rId12"/>
    <p:sldId id="289" r:id="rId13"/>
    <p:sldId id="264" r:id="rId14"/>
    <p:sldId id="299" r:id="rId15"/>
    <p:sldId id="259" r:id="rId16"/>
    <p:sldId id="261" r:id="rId17"/>
    <p:sldId id="1594" r:id="rId18"/>
    <p:sldId id="267" r:id="rId19"/>
    <p:sldId id="290" r:id="rId20"/>
    <p:sldId id="295" r:id="rId21"/>
    <p:sldId id="310" r:id="rId22"/>
    <p:sldId id="273" r:id="rId23"/>
    <p:sldId id="311" r:id="rId24"/>
    <p:sldId id="275" r:id="rId25"/>
    <p:sldId id="283" r:id="rId26"/>
    <p:sldId id="303" r:id="rId27"/>
    <p:sldId id="304" r:id="rId28"/>
    <p:sldId id="308" r:id="rId29"/>
    <p:sldId id="312" r:id="rId30"/>
    <p:sldId id="294" r:id="rId31"/>
    <p:sldId id="266" r:id="rId32"/>
    <p:sldId id="269" r:id="rId33"/>
    <p:sldId id="292" r:id="rId34"/>
    <p:sldId id="271" r:id="rId35"/>
    <p:sldId id="309" r:id="rId36"/>
    <p:sldId id="313" r:id="rId37"/>
    <p:sldId id="314" r:id="rId38"/>
    <p:sldId id="1584" r:id="rId39"/>
  </p:sldIdLst>
  <p:sldSz cx="9144000" cy="6858000" type="screen4x3"/>
  <p:notesSz cx="9144000" cy="6858000"/>
  <p:defaultTextStyle>
    <a:defPPr marL="0" marR="0" indent="0" algn="l" defTabSz="642749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66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160688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321374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482062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642749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803436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964124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124811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285497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867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37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FF99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2" autoAdjust="0"/>
    <p:restoredTop sz="85971" autoAdjust="0"/>
  </p:normalViewPr>
  <p:slideViewPr>
    <p:cSldViewPr snapToGrid="0" snapToObjects="1">
      <p:cViewPr varScale="1">
        <p:scale>
          <a:sx n="95" d="100"/>
          <a:sy n="95" d="100"/>
        </p:scale>
        <p:origin x="1576" y="52"/>
      </p:cViewPr>
      <p:guideLst>
        <p:guide orient="horz" pos="867"/>
        <p:guide pos="2880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2" name="Shape 132"/>
          <p:cNvSpPr>
            <a:spLocks noGrp="1"/>
          </p:cNvSpPr>
          <p:nvPr>
            <p:ph type="body" sz="quarter" idx="1"/>
          </p:nvPr>
        </p:nvSpPr>
        <p:spPr>
          <a:xfrm>
            <a:off x="1219200" y="3257550"/>
            <a:ext cx="67056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1pPr>
    <a:lvl2pPr indent="160688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2pPr>
    <a:lvl3pPr indent="321374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3pPr>
    <a:lvl4pPr indent="482062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4pPr>
    <a:lvl5pPr indent="642749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5pPr>
    <a:lvl6pPr indent="803436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6pPr>
    <a:lvl7pPr indent="964124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7pPr>
    <a:lvl8pPr indent="1124811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8pPr>
    <a:lvl9pPr indent="1285497" defTabSz="321374" latinLnBrk="0">
      <a:lnSpc>
        <a:spcPct val="117999"/>
      </a:lnSpc>
      <a:defRPr sz="1546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>
            <a:extLst>
              <a:ext uri="{FF2B5EF4-FFF2-40B4-BE49-F238E27FC236}">
                <a16:creationId xmlns:a16="http://schemas.microsoft.com/office/drawing/2014/main" id="{D5E054B3-C214-490C-B063-AE40CD4F7C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1068388" rtl="0" eaLnBrk="1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48EBE5-B7EF-426C-BB32-CCF9E6DEF7C0}" type="slidenum">
              <a:rPr kumimoji="0" lang="en-US" altLang="ko-KR" sz="1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sym typeface="Helvetica Neue"/>
              </a:rPr>
              <a:pPr marL="0" marR="0" lvl="0" indent="0" algn="ctr" defTabSz="1068388" rtl="0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ko-KR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sym typeface="Helvetica Neue"/>
            </a:endParaRPr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15A0B74E-9750-45C0-8BD5-AFC93481F9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0F0BCE09-2475-46FE-8811-BC2B63B1D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ko-KR">
                <a:latin typeface="Times New Roman" panose="02020603050405020304" pitchFamily="18" charset="0"/>
                <a:ea typeface="ＭＳ Ｐゴシック" panose="020B0600070205080204" pitchFamily="34" charset="-128"/>
              </a:rPr>
              <a:t>Two sessions are supposed to be an identical class with the same content, exams, assignments, and polices.</a:t>
            </a:r>
          </a:p>
          <a:p>
            <a:r>
              <a:rPr lang="en-US" altLang="ko-KR">
                <a:latin typeface="Times New Roman" panose="02020603050405020304" pitchFamily="18" charset="0"/>
                <a:ea typeface="ＭＳ Ｐゴシック" panose="020B0600070205080204" pitchFamily="34" charset="-128"/>
              </a:rPr>
              <a:t>TAs will be shared as well.</a:t>
            </a:r>
          </a:p>
          <a:p>
            <a:r>
              <a:rPr lang="en-US" altLang="ko-KR">
                <a:latin typeface="Times New Roman" panose="02020603050405020304" pitchFamily="18" charset="0"/>
                <a:ea typeface="ＭＳ Ｐゴシック" panose="020B0600070205080204" pitchFamily="34" charset="-128"/>
              </a:rPr>
              <a:t>Only the instructor and classroom are different.</a:t>
            </a:r>
          </a:p>
          <a:p>
            <a:endParaRPr lang="en-US" altLang="ko-K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9169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>
            <a:extLst>
              <a:ext uri="{FF2B5EF4-FFF2-40B4-BE49-F238E27FC236}">
                <a16:creationId xmlns:a16="http://schemas.microsoft.com/office/drawing/2014/main" id="{D5E054B3-C214-490C-B063-AE40CD4F7C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1068388" rtl="0" eaLnBrk="1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48EBE5-B7EF-426C-BB32-CCF9E6DEF7C0}" type="slidenum">
              <a:rPr kumimoji="0" lang="en-US" altLang="ko-KR" sz="1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sym typeface="Helvetica Neue"/>
              </a:rPr>
              <a:pPr marL="0" marR="0" lvl="0" indent="0" algn="ctr" defTabSz="1068388" rtl="0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ko-KR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sym typeface="Helvetica Neue"/>
            </a:endParaRPr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15A0B74E-9750-45C0-8BD5-AFC93481F9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0F0BCE09-2475-46FE-8811-BC2B63B1DF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ko-KR">
                <a:latin typeface="Times New Roman" panose="02020603050405020304" pitchFamily="18" charset="0"/>
                <a:ea typeface="ＭＳ Ｐゴシック" panose="020B0600070205080204" pitchFamily="34" charset="-128"/>
              </a:rPr>
              <a:t>Two sessions are supposed to be an identical class with the same content, exams, assignments, and polices.</a:t>
            </a:r>
          </a:p>
          <a:p>
            <a:r>
              <a:rPr lang="en-US" altLang="ko-KR">
                <a:latin typeface="Times New Roman" panose="02020603050405020304" pitchFamily="18" charset="0"/>
                <a:ea typeface="ＭＳ Ｐゴシック" panose="020B0600070205080204" pitchFamily="34" charset="-128"/>
              </a:rPr>
              <a:t>TAs will be shared as well.</a:t>
            </a:r>
          </a:p>
          <a:p>
            <a:r>
              <a:rPr lang="en-US" altLang="ko-KR">
                <a:latin typeface="Times New Roman" panose="02020603050405020304" pitchFamily="18" charset="0"/>
                <a:ea typeface="ＭＳ Ｐゴシック" panose="020B0600070205080204" pitchFamily="34" charset="-128"/>
              </a:rPr>
              <a:t>Only the instructor and classroom are different.</a:t>
            </a:r>
          </a:p>
          <a:p>
            <a:endParaRPr lang="en-US" altLang="ko-K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6487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>
            <a:extLst>
              <a:ext uri="{FF2B5EF4-FFF2-40B4-BE49-F238E27FC236}">
                <a16:creationId xmlns:a16="http://schemas.microsoft.com/office/drawing/2014/main" id="{B5B59D3C-9F6B-4C55-B2F8-403274439A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8" name="Notes Placeholder 2">
            <a:extLst>
              <a:ext uri="{FF2B5EF4-FFF2-40B4-BE49-F238E27FC236}">
                <a16:creationId xmlns:a16="http://schemas.microsoft.com/office/drawing/2014/main" id="{73B16890-FEDE-4F86-BB7C-1DEAD2BD49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Here is the list of </a:t>
            </a:r>
            <a:r>
              <a:rPr lang="en-US" altLang="en-US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TAs.</a:t>
            </a:r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 We, staffs, are here for you. Please do not hesitate about asking help.</a:t>
            </a:r>
          </a:p>
          <a:p>
            <a:endParaRPr lang="en-US" altLang="en-US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  <a:p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This course is demanding not only for students but also for </a:t>
            </a:r>
            <a:r>
              <a:rPr lang="en-US" altLang="en-US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TAs.</a:t>
            </a:r>
            <a:endParaRPr lang="en-US" altLang="en-US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  <a:p>
            <a:r>
              <a:rPr lang="en-US" altLang="en-US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Nevertheless, these TAs volunteered for helping you</a:t>
            </a:r>
            <a:r>
              <a:rPr lang="en-US" altLang="ko-K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.</a:t>
            </a:r>
          </a:p>
          <a:p>
            <a:r>
              <a:rPr lang="en-US" altLang="ko-KR" dirty="0">
                <a:latin typeface="Times New Roman" panose="02020603050405020304" pitchFamily="18" charset="0"/>
                <a:ea typeface="ＭＳ Ｐゴシック" panose="020B0600070205080204" pitchFamily="34" charset="-128"/>
              </a:rPr>
              <a:t>So please be courteous when interact with </a:t>
            </a:r>
            <a:r>
              <a:rPr lang="en-US" altLang="ko-KR" dirty="0" err="1">
                <a:latin typeface="Times New Roman" panose="02020603050405020304" pitchFamily="18" charset="0"/>
                <a:ea typeface="ＭＳ Ｐゴシック" panose="020B0600070205080204" pitchFamily="34" charset="-128"/>
              </a:rPr>
              <a:t>TAs.</a:t>
            </a:r>
            <a:endParaRPr lang="en-US" altLang="en-US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55299" name="Slide Number Placeholder 3">
            <a:extLst>
              <a:ext uri="{FF2B5EF4-FFF2-40B4-BE49-F238E27FC236}">
                <a16:creationId xmlns:a16="http://schemas.microsoft.com/office/drawing/2014/main" id="{4FD865B1-10C2-4EEF-9001-FA91B5B7F3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388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 defTabSz="1068388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 defTabSz="1068388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 defTabSz="1068388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 defTabSz="1068388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defTabSz="10683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defTabSz="10683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defTabSz="10683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defTabSz="10683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marL="0" marR="0" lvl="0" indent="0" algn="ctr" defTabSz="106838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770CBD-C573-45B2-B465-1FE4374E6F1C}" type="slidenum">
              <a:rPr kumimoji="0" lang="en-US" altLang="ko-KR" sz="1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sym typeface="Helvetica Neue"/>
              </a:rPr>
              <a:pPr marL="0" marR="0" lvl="0" indent="0" algn="ctr" defTabSz="1068388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ko-KR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114334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>
            <a:extLst>
              <a:ext uri="{FF2B5EF4-FFF2-40B4-BE49-F238E27FC236}">
                <a16:creationId xmlns:a16="http://schemas.microsoft.com/office/drawing/2014/main" id="{B5B59D3C-9F6B-4C55-B2F8-403274439A9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8" name="Notes Placeholder 2">
            <a:extLst>
              <a:ext uri="{FF2B5EF4-FFF2-40B4-BE49-F238E27FC236}">
                <a16:creationId xmlns:a16="http://schemas.microsoft.com/office/drawing/2014/main" id="{73B16890-FEDE-4F86-BB7C-1DEAD2BD49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55299" name="Slide Number Placeholder 3">
            <a:extLst>
              <a:ext uri="{FF2B5EF4-FFF2-40B4-BE49-F238E27FC236}">
                <a16:creationId xmlns:a16="http://schemas.microsoft.com/office/drawing/2014/main" id="{4FD865B1-10C2-4EEF-9001-FA91B5B7F3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388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742950" indent="-285750" defTabSz="1068388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143000" indent="-228600" defTabSz="1068388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600200" indent="-228600" defTabSz="1068388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057400" indent="-228600" defTabSz="1068388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514600" indent="-228600" defTabSz="10683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971800" indent="-228600" defTabSz="10683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429000" indent="-228600" defTabSz="10683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886200" indent="-228600" defTabSz="10683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marL="0" marR="0" lvl="0" indent="0" algn="ctr" defTabSz="1068388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9770CBD-C573-45B2-B465-1FE4374E6F1C}" type="slidenum">
              <a:rPr kumimoji="0" lang="en-US" altLang="ko-KR" sz="1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34" charset="-128"/>
                <a:sym typeface="Helvetica Neue"/>
              </a:rPr>
              <a:pPr marL="0" marR="0" lvl="0" indent="0" algn="ctr" defTabSz="1068388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ko-KR" sz="1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34" charset="-128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960417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28645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635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7610988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5089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0029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46" marR="0" indent="-342846" algn="l" defTabSz="91426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318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8490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8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0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marL="0" lvl="0" algn="ctr" defTabSz="914260">
              <a:lnSpc>
                <a:spcPts val="3600"/>
              </a:lnSpc>
            </a:pPr>
            <a:r>
              <a:rPr lang="en-US" altLang="ko-KR"/>
              <a:t>Click to edit Master title style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0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99195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46"/>
            <a:ext cx="8235190" cy="5340991"/>
          </a:xfrm>
        </p:spPr>
        <p:txBody>
          <a:bodyPr tIns="180000"/>
          <a:lstStyle>
            <a:lvl1pPr marL="469828" indent="-4698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725" indent="-3952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1165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3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19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30" indent="0">
              <a:buNone/>
              <a:defRPr sz="1801"/>
            </a:lvl2pPr>
            <a:lvl3pPr marL="914260" indent="0">
              <a:buNone/>
              <a:defRPr sz="1600"/>
            </a:lvl3pPr>
            <a:lvl4pPr marL="1371390" indent="0">
              <a:buNone/>
              <a:defRPr sz="1399"/>
            </a:lvl4pPr>
            <a:lvl5pPr marL="1828518" indent="0">
              <a:buNone/>
              <a:defRPr sz="1399"/>
            </a:lvl5pPr>
            <a:lvl6pPr marL="2285649" indent="0">
              <a:buNone/>
              <a:defRPr sz="1399"/>
            </a:lvl6pPr>
            <a:lvl7pPr marL="2742778" indent="0">
              <a:buNone/>
              <a:defRPr sz="1399"/>
            </a:lvl7pPr>
            <a:lvl8pPr marL="3199908" indent="0">
              <a:buNone/>
              <a:defRPr sz="1399"/>
            </a:lvl8pPr>
            <a:lvl9pPr marL="3657039" indent="0">
              <a:buNone/>
              <a:defRPr sz="1399"/>
            </a:lvl9pPr>
          </a:lstStyle>
          <a:p>
            <a:pPr lvl="0"/>
            <a:r>
              <a:rPr lang="en-US" altLang="ko-KR"/>
              <a:t>Edit Master text styles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4" y="6592715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3272674"/>
      </p:ext>
    </p:extLst>
  </p:cSld>
  <p:clrMapOvr>
    <a:masterClrMapping/>
  </p:clrMapOvr>
  <p:transition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21900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324713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3128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0166694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46" marR="0" indent="-342846" algn="l" defTabSz="91426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524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7418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8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0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marL="0" lvl="0" algn="ctr" defTabSz="914260">
              <a:lnSpc>
                <a:spcPts val="3600"/>
              </a:lnSpc>
            </a:pPr>
            <a:r>
              <a:rPr lang="en-US" altLang="ko-KR"/>
              <a:t>Click to edit Master title style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0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7680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46"/>
            <a:ext cx="8235190" cy="5340991"/>
          </a:xfrm>
        </p:spPr>
        <p:txBody>
          <a:bodyPr tIns="180000"/>
          <a:lstStyle>
            <a:lvl1pPr marL="469828" indent="-4698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725" indent="-3952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2784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3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19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30" indent="0">
              <a:buNone/>
              <a:defRPr sz="1801"/>
            </a:lvl2pPr>
            <a:lvl3pPr marL="914260" indent="0">
              <a:buNone/>
              <a:defRPr sz="1600"/>
            </a:lvl3pPr>
            <a:lvl4pPr marL="1371390" indent="0">
              <a:buNone/>
              <a:defRPr sz="1399"/>
            </a:lvl4pPr>
            <a:lvl5pPr marL="1828518" indent="0">
              <a:buNone/>
              <a:defRPr sz="1399"/>
            </a:lvl5pPr>
            <a:lvl6pPr marL="2285649" indent="0">
              <a:buNone/>
              <a:defRPr sz="1399"/>
            </a:lvl6pPr>
            <a:lvl7pPr marL="2742778" indent="0">
              <a:buNone/>
              <a:defRPr sz="1399"/>
            </a:lvl7pPr>
            <a:lvl8pPr marL="3199908" indent="0">
              <a:buNone/>
              <a:defRPr sz="1399"/>
            </a:lvl8pPr>
            <a:lvl9pPr marL="3657039" indent="0">
              <a:buNone/>
              <a:defRPr sz="1399"/>
            </a:lvl9pPr>
          </a:lstStyle>
          <a:p>
            <a:pPr lvl="0"/>
            <a:r>
              <a:rPr lang="en-US" altLang="ko-KR" dirty="0"/>
              <a:t>Edit Master text styles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4" y="6592715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2498436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863330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578859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oslab.kaist.ac.kr/" TargetMode="Externa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hyperlink" Target="https://oslab.kaist.ac.kr/" TargetMode="Externa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8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260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03236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4" y="6565018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6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6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hlinkClick r:id="rId12"/>
            <a:extLst>
              <a:ext uri="{FF2B5EF4-FFF2-40B4-BE49-F238E27FC236}">
                <a16:creationId xmlns:a16="http://schemas.microsoft.com/office/drawing/2014/main" id="{627B523C-2560-45DC-BF2F-DAEF14A0543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8" r="67510"/>
          <a:stretch/>
        </p:blipFill>
        <p:spPr bwMode="auto">
          <a:xfrm>
            <a:off x="107506" y="6500813"/>
            <a:ext cx="789309" cy="43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1">
            <a:extLst>
              <a:ext uri="{FF2B5EF4-FFF2-40B4-BE49-F238E27FC236}">
                <a16:creationId xmlns:a16="http://schemas.microsoft.com/office/drawing/2014/main" id="{56F4EE5F-B4A7-488B-80F1-764B78022F1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34767" y="6555959"/>
            <a:ext cx="1140542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030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</p:sldLayoutIdLst>
  <p:hf sldNum="0" hdr="0" ft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3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6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9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51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28" indent="-4698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5"/>
        </a:buBlip>
        <a:defRPr kumimoji="1" sz="20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912" indent="-436496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801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725" indent="-3952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602" indent="-38729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7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59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72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85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98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211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8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260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03236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4" y="6565018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6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6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hlinkClick r:id="rId12"/>
            <a:extLst>
              <a:ext uri="{FF2B5EF4-FFF2-40B4-BE49-F238E27FC236}">
                <a16:creationId xmlns:a16="http://schemas.microsoft.com/office/drawing/2014/main" id="{627B523C-2560-45DC-BF2F-DAEF14A0543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8" r="67510"/>
          <a:stretch/>
        </p:blipFill>
        <p:spPr bwMode="auto">
          <a:xfrm>
            <a:off x="107506" y="6500813"/>
            <a:ext cx="789309" cy="43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1">
            <a:extLst>
              <a:ext uri="{FF2B5EF4-FFF2-40B4-BE49-F238E27FC236}">
                <a16:creationId xmlns:a16="http://schemas.microsoft.com/office/drawing/2014/main" id="{CC0CA90C-BF2A-4884-A88B-69B6E7BBB22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7506" y="6536422"/>
            <a:ext cx="1241060" cy="26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68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</p:sldLayoutIdLst>
  <p:hf sldNum="0" hdr="0" ft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3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6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9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51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28" indent="-4698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5"/>
        </a:buBlip>
        <a:defRPr kumimoji="1" sz="20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912" indent="-436496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801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725" indent="-3952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602" indent="-38729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7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59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72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85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98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211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docs.microsoft.com/en-us/windows/wsl/install-win10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e.kaist.ac.kr/en/node/15084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putty.org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obaxterm.mobatek.net/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kvpn.kaist.ac.kr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nu.org/s/bash/manual/bash.pdf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ampuswire.com/p/G8B8946A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campuswire.com/c/G915469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ley.com/en-gb/Beginning+Linux+Programming%2C+4th+Edition-p-9780470147627" TargetMode="External"/><Relationship Id="rId2" Type="http://schemas.openxmlformats.org/officeDocument/2006/relationships/hyperlink" Target="https://linuxcommand.org/tlcl.php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hyperlink" Target="https://www.wiley.com/en-kr/Linux+Command+Line+and+Shell+Scripting+Bible%2C+4th+Edition-p-9781119700937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4B4F63-135D-42C1-AFD9-6680F2655D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5A18B6E-83A5-44EA-A435-D80E5B077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33DF818-B844-403F-B685-D9A26E0397CB}"/>
              </a:ext>
            </a:extLst>
          </p:cNvPr>
          <p:cNvSpPr/>
          <p:nvPr/>
        </p:nvSpPr>
        <p:spPr bwMode="auto">
          <a:xfrm>
            <a:off x="457201" y="2019937"/>
            <a:ext cx="8361947" cy="1412489"/>
          </a:xfrm>
          <a:prstGeom prst="rect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kumimoji="0" lang="en-US" altLang="ko-KR" sz="2800" b="0" i="0" u="none" strike="noStrike" normalizeH="0" baseline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-소망M" pitchFamily="18" charset="-127"/>
                <a:cs typeface="Helvetica" panose="020B0604020202020204" pitchFamily="34" charset="0"/>
              </a:rPr>
              <a:t>EE485B</a:t>
            </a:r>
            <a:r>
              <a:rPr lang="en-US" altLang="ko-KR" sz="2800" b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-소망M" pitchFamily="18" charset="-127"/>
                <a:cs typeface="Helvetica" panose="020B0604020202020204" pitchFamily="34" charset="0"/>
              </a:rPr>
              <a:t>: Introduction to Environments &amp; Tools </a:t>
            </a:r>
          </a:p>
          <a:p>
            <a:pPr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2800" b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-소망M" pitchFamily="18" charset="-127"/>
                <a:cs typeface="Helvetica" panose="020B0604020202020204" pitchFamily="34" charset="0"/>
              </a:rPr>
              <a:t>for Modern Software Development</a:t>
            </a:r>
            <a:endParaRPr kumimoji="0" lang="ko-KR" altLang="en-US" sz="2800" b="0" i="0" u="none" strike="noStrike" normalizeH="0" baseline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ea typeface="-소망M" pitchFamily="18" charset="-127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32736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9D90983-EF21-4CCD-828E-87E4ACBA4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/>
          <a:p>
            <a:r>
              <a:rPr lang="en-US" altLang="ko-KR" dirty="0"/>
              <a:t>Linux</a:t>
            </a:r>
          </a:p>
          <a:p>
            <a:pPr lvl="1"/>
            <a:r>
              <a:rPr lang="en-US" altLang="ko-KR" dirty="0"/>
              <a:t>Free, open-sourced operating system (OS)</a:t>
            </a:r>
          </a:p>
          <a:p>
            <a:pPr lvl="1"/>
            <a:r>
              <a:rPr lang="en-US" altLang="ko-KR" dirty="0"/>
              <a:t>We use a Ubuntu distribution (Ubuntu Linux)</a:t>
            </a:r>
          </a:p>
          <a:p>
            <a:r>
              <a:rPr lang="en-US" altLang="ko-KR" dirty="0"/>
              <a:t>How to use Linux?</a:t>
            </a:r>
          </a:p>
          <a:p>
            <a:pPr lvl="1"/>
            <a:r>
              <a:rPr lang="en-US" altLang="ko-KR" strike="sngStrike" dirty="0"/>
              <a:t>Option1. Visit </a:t>
            </a:r>
            <a:r>
              <a:rPr lang="en-US" altLang="ko-KR" strike="sngStrike" dirty="0" err="1"/>
              <a:t>Haedong</a:t>
            </a:r>
            <a:r>
              <a:rPr lang="en-US" altLang="ko-KR" strike="sngStrike" dirty="0"/>
              <a:t> Lounge (PC room) </a:t>
            </a:r>
          </a:p>
          <a:p>
            <a:pPr lvl="1"/>
            <a:r>
              <a:rPr lang="en-US" altLang="ko-KR" dirty="0"/>
              <a:t>Option2. Remote access to </a:t>
            </a:r>
            <a:r>
              <a:rPr lang="en-US" altLang="ko-KR" dirty="0" err="1"/>
              <a:t>Haedong</a:t>
            </a:r>
            <a:r>
              <a:rPr lang="en-US" altLang="ko-KR" dirty="0"/>
              <a:t> Lounge (eelab5, eelab6)</a:t>
            </a:r>
          </a:p>
          <a:p>
            <a:pPr lvl="1"/>
            <a:r>
              <a:rPr lang="en-US" altLang="ko-KR" dirty="0"/>
              <a:t>Option3. Install Ubuntu on your own PC in a virtual machine</a:t>
            </a:r>
          </a:p>
          <a:p>
            <a:pPr lvl="2"/>
            <a:r>
              <a:rPr lang="en-US" altLang="ko-KR" dirty="0"/>
              <a:t>If you use Windows 10, consider windows subsystem for Linux (WSL) </a:t>
            </a:r>
          </a:p>
          <a:p>
            <a:pPr lvl="2"/>
            <a:r>
              <a:rPr lang="en-US" altLang="ko-KR" dirty="0">
                <a:hlinkClick r:id="rId2"/>
              </a:rPr>
              <a:t>https://docs.microsoft.com/en-us/windows/wsl/install-win10</a:t>
            </a:r>
            <a:r>
              <a:rPr lang="en-US" altLang="ko-KR" dirty="0"/>
              <a:t> </a:t>
            </a:r>
            <a:endParaRPr lang="ko-KR" altLang="en-US" dirty="0"/>
          </a:p>
        </p:txBody>
      </p:sp>
      <p:pic>
        <p:nvPicPr>
          <p:cNvPr id="1028" name="Picture 4" descr="관련 이미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326" y="794423"/>
            <a:ext cx="2057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5C22B89-C48A-489B-9F8D-055E1A77D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Linux Programming Environment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190" y="3429000"/>
            <a:ext cx="3650770" cy="204643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D9CC3AC-9523-465A-91FD-067D5AF80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(Don’t Visit) </a:t>
            </a:r>
            <a:r>
              <a:rPr lang="en-US" altLang="ko-KR" dirty="0" err="1"/>
              <a:t>Haedong</a:t>
            </a:r>
            <a:r>
              <a:rPr lang="en-US" altLang="ko-KR" dirty="0"/>
              <a:t> Lounge</a:t>
            </a:r>
            <a:endParaRPr lang="ko-KR" alt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454B0EB-DA75-40CF-9A30-BB5A6FD13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/>
          <a:p>
            <a:r>
              <a:rPr lang="en-US" altLang="ko-KR" dirty="0"/>
              <a:t>E3-4 Room #1412</a:t>
            </a:r>
          </a:p>
          <a:p>
            <a:pPr lvl="1"/>
            <a:r>
              <a:rPr lang="en-US" altLang="ko-KR" dirty="0">
                <a:hlinkClick r:id="rId3"/>
              </a:rPr>
              <a:t>https://ee.kaist.ac.kr/en/node/15084</a:t>
            </a:r>
            <a:r>
              <a:rPr lang="en-US" altLang="ko-KR" dirty="0"/>
              <a:t> </a:t>
            </a:r>
          </a:p>
          <a:p>
            <a:r>
              <a:rPr lang="en-US" altLang="ko-KR" dirty="0"/>
              <a:t>36 machines already set up with your accounts (if you’re taking EE209)</a:t>
            </a:r>
          </a:p>
          <a:p>
            <a:pPr lvl="1"/>
            <a:r>
              <a:rPr lang="en-US" altLang="ko-KR" dirty="0">
                <a:solidFill>
                  <a:srgbClr val="FF0000"/>
                </a:solidFill>
              </a:rPr>
              <a:t>Change your password as soon as possible</a:t>
            </a:r>
            <a:r>
              <a:rPr lang="en-US" altLang="ko-KR" dirty="0"/>
              <a:t>, </a:t>
            </a:r>
            <a:br>
              <a:rPr lang="en-US" altLang="ko-KR" dirty="0"/>
            </a:br>
            <a:r>
              <a:rPr lang="en-US" altLang="ko-KR" dirty="0"/>
              <a:t>or your account will be automatically banned from access</a:t>
            </a:r>
            <a:endParaRPr lang="ko-KR" altLang="en-US" dirty="0"/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F82E1D4D-2891-4AF7-8F6C-816F3D06C900}"/>
              </a:ext>
            </a:extLst>
          </p:cNvPr>
          <p:cNvSpPr txBox="1">
            <a:spLocks/>
          </p:cNvSpPr>
          <p:nvPr/>
        </p:nvSpPr>
        <p:spPr bwMode="auto">
          <a:xfrm>
            <a:off x="4393614" y="3212000"/>
            <a:ext cx="4750386" cy="283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828" indent="-4698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4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5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725" indent="-3952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6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72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85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98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211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4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US" altLang="ko-KR" b="0" dirty="0"/>
              <a:t>Consult with a lounge TA for machine access</a:t>
            </a:r>
          </a:p>
          <a:p>
            <a:pPr defTabSz="914400"/>
            <a:r>
              <a:rPr lang="en-US" altLang="ko-KR" b="0" dirty="0"/>
              <a:t>Make sure to logout after usage</a:t>
            </a:r>
          </a:p>
          <a:p>
            <a:pPr defTabSz="914400"/>
            <a:r>
              <a:rPr lang="en-US" altLang="ko-KR" b="0" dirty="0">
                <a:solidFill>
                  <a:srgbClr val="FF0000"/>
                </a:solidFill>
              </a:rPr>
              <a:t>Don’t turn off machines</a:t>
            </a:r>
            <a:r>
              <a:rPr lang="en-US" altLang="ko-KR" b="0" dirty="0"/>
              <a:t> for remote accessed users (eelab5,6)</a:t>
            </a:r>
          </a:p>
          <a:p>
            <a:pPr defTabSz="914400"/>
            <a:r>
              <a:rPr lang="en-US" altLang="ko-KR" b="0" dirty="0"/>
              <a:t>Don’t abuse them for other use</a:t>
            </a:r>
          </a:p>
          <a:p>
            <a:pPr defTabSz="914400"/>
            <a:endParaRPr lang="ko-KR" altLang="en-US" b="0" dirty="0"/>
          </a:p>
        </p:txBody>
      </p:sp>
    </p:spTree>
    <p:extLst>
      <p:ext uri="{BB962C8B-B14F-4D97-AF65-F5344CB8AC3E}">
        <p14:creationId xmlns:p14="http://schemas.microsoft.com/office/powerpoint/2010/main" val="3579082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오른쪽 화살표 3"/>
          <p:cNvSpPr/>
          <p:nvPr/>
        </p:nvSpPr>
        <p:spPr>
          <a:xfrm>
            <a:off x="2625075" y="2977646"/>
            <a:ext cx="1024940" cy="36347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/>
          </a:p>
        </p:txBody>
      </p:sp>
      <p:pic>
        <p:nvPicPr>
          <p:cNvPr id="5" name="Picture 2" descr="http://i1.wp.com/complete-concrete-concise.com/wp-content/uploads/2012/04/ubuntu-12.04-how-to-get-a-commandline-3.jpg?resize=480%2C28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55"/>
          <a:stretch/>
        </p:blipFill>
        <p:spPr bwMode="auto">
          <a:xfrm>
            <a:off x="231476" y="2570517"/>
            <a:ext cx="2299214" cy="114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1.bp.blogspot.com/--Ue-GCcaj_o/T3X0xtqOHoI/AAAAAAAACAI/w8fps552zCM/s1600/Screenshot+from+2012-03-30+18:00: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399" y="2121613"/>
            <a:ext cx="5258189" cy="2957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88DC895-5479-4458-88B1-9E4C1E51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Use Ubuntu Linux Command Line Interface</a:t>
            </a:r>
            <a:endParaRPr lang="ko-KR" alt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CA870D1-EC33-44B4-AAED-F934DA1AB3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Example: on a Ubuntu machine (</a:t>
            </a:r>
            <a:r>
              <a:rPr lang="en-US" altLang="ko-KR" dirty="0" err="1"/>
              <a:t>Haedong</a:t>
            </a:r>
            <a:r>
              <a:rPr lang="en-US" altLang="ko-KR" dirty="0"/>
              <a:t> Lounge)</a:t>
            </a:r>
          </a:p>
          <a:p>
            <a:r>
              <a:rPr lang="en-US" altLang="ko-KR" dirty="0"/>
              <a:t>Open Terminal program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8079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941728A-37E0-42EB-B1F5-C17B92522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Lab Machines &amp; Your Accounts</a:t>
            </a:r>
            <a:endParaRPr lang="ko-KR" alt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74837B3-DBCB-43FE-A64D-22BB37A8B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Linux is installed on these machines</a:t>
            </a:r>
          </a:p>
          <a:p>
            <a:pPr lvl="1"/>
            <a:r>
              <a:rPr lang="en-US" altLang="ko-KR" dirty="0"/>
              <a:t>eelab1.kaist.ac.kr ~ eelab36.kaist.ac.kr </a:t>
            </a:r>
          </a:p>
          <a:p>
            <a:r>
              <a:rPr lang="en-US" altLang="ko-KR" dirty="0"/>
              <a:t>Remote-accessible machines (always on)</a:t>
            </a:r>
          </a:p>
          <a:p>
            <a:pPr lvl="1"/>
            <a:r>
              <a:rPr lang="en-US" altLang="ko-KR" dirty="0"/>
              <a:t>eelab5.kaist.ac.kr, eelab6.kaist.ac.kr</a:t>
            </a:r>
          </a:p>
          <a:p>
            <a:pPr lvl="1"/>
            <a:r>
              <a:rPr lang="en-US" altLang="ko-KR" dirty="0"/>
              <a:t>Other machines are supposed to be turned off</a:t>
            </a:r>
          </a:p>
          <a:p>
            <a:r>
              <a:rPr lang="en-US" altLang="ko-KR" dirty="0"/>
              <a:t>Your account should be already created</a:t>
            </a:r>
          </a:p>
          <a:p>
            <a:pPr lvl="1"/>
            <a:r>
              <a:rPr lang="en-US" altLang="ko-KR" dirty="0"/>
              <a:t>ID: &lt;</a:t>
            </a:r>
            <a:r>
              <a:rPr lang="en-US" altLang="ko-KR" dirty="0" err="1"/>
              <a:t>your_student_id</a:t>
            </a:r>
            <a:r>
              <a:rPr lang="en-US" altLang="ko-KR" dirty="0"/>
              <a:t>&gt;</a:t>
            </a:r>
          </a:p>
          <a:p>
            <a:pPr lvl="1"/>
            <a:r>
              <a:rPr lang="en-US" altLang="ko-KR" dirty="0"/>
              <a:t>Password: f5k54a’ID’   (but no ‘ in the ID)</a:t>
            </a:r>
          </a:p>
          <a:p>
            <a:pPr lvl="2"/>
            <a:r>
              <a:rPr lang="en-US" altLang="ko-KR" dirty="0" err="1"/>
              <a:t>e.g</a:t>
            </a:r>
            <a:r>
              <a:rPr lang="en-US" altLang="ko-KR" dirty="0"/>
              <a:t>, ID: 20210000, passwd: f5k54a20210000</a:t>
            </a:r>
          </a:p>
          <a:p>
            <a:pPr lvl="1"/>
            <a:r>
              <a:rPr lang="en-US" altLang="ko-KR" dirty="0"/>
              <a:t>If your ID does not exist or you forgot your password, please contact the TAs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8195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2CA7650-C629-400A-B733-79856DA68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You can use tools like ‘</a:t>
            </a:r>
            <a:r>
              <a:rPr lang="en-US" altLang="ko-KR" dirty="0" err="1"/>
              <a:t>ssh</a:t>
            </a:r>
            <a:r>
              <a:rPr lang="en-US" altLang="ko-KR" dirty="0"/>
              <a:t>’ to access the machines remotely</a:t>
            </a:r>
          </a:p>
          <a:p>
            <a:pPr lvl="1"/>
            <a:r>
              <a:rPr lang="en-US" altLang="ko-KR" dirty="0"/>
              <a:t>SSH: secure shell (over network)</a:t>
            </a:r>
          </a:p>
          <a:p>
            <a:pPr lvl="2"/>
            <a:r>
              <a:rPr lang="en-US" altLang="ko-KR" dirty="0"/>
              <a:t>You invoke a shell on a machine, and securely access it over a network</a:t>
            </a:r>
          </a:p>
          <a:p>
            <a:pPr lvl="2"/>
            <a:r>
              <a:rPr lang="en-US" altLang="ko-KR" dirty="0"/>
              <a:t>Network communication on </a:t>
            </a:r>
            <a:r>
              <a:rPr lang="en-US" altLang="ko-KR" dirty="0" err="1"/>
              <a:t>ssh</a:t>
            </a:r>
            <a:r>
              <a:rPr lang="en-US" altLang="ko-KR" dirty="0"/>
              <a:t> is ‘encrypted’ and ‘authenticated’ (secure)</a:t>
            </a:r>
          </a:p>
          <a:p>
            <a:pPr lvl="1"/>
            <a:r>
              <a:rPr lang="en-US" altLang="ko-KR" dirty="0"/>
              <a:t>For Windows users: use PuTTY</a:t>
            </a:r>
          </a:p>
          <a:p>
            <a:pPr lvl="2"/>
            <a:r>
              <a:rPr lang="en-US" altLang="ko-KR" dirty="0"/>
              <a:t>Details in the following slide</a:t>
            </a:r>
          </a:p>
          <a:p>
            <a:pPr lvl="1"/>
            <a:r>
              <a:rPr lang="en-US" altLang="ko-KR" dirty="0"/>
              <a:t>For MAC OS or Linux: use Terminal</a:t>
            </a:r>
          </a:p>
          <a:p>
            <a:pPr lvl="2"/>
            <a:r>
              <a:rPr lang="en-US" altLang="ko-KR" dirty="0"/>
              <a:t>Search and open ‘Terminal’ program.</a:t>
            </a:r>
          </a:p>
          <a:p>
            <a:pPr lvl="2"/>
            <a:r>
              <a:rPr lang="en-US" altLang="ko-KR" dirty="0"/>
              <a:t>Type ‘</a:t>
            </a:r>
            <a:r>
              <a:rPr lang="en-US" altLang="ko-KR" dirty="0" err="1"/>
              <a:t>ssh</a:t>
            </a:r>
            <a:r>
              <a:rPr lang="en-US" altLang="ko-KR" dirty="0"/>
              <a:t> &lt;Student ID&gt;@eelabX.kaist.ac.kr’.</a:t>
            </a:r>
          </a:p>
          <a:p>
            <a:pPr lvl="3"/>
            <a:r>
              <a:rPr lang="en-US" altLang="ko-KR" dirty="0"/>
              <a:t>X : 1 ~ 36</a:t>
            </a:r>
            <a:endParaRPr lang="ko-KR" altLang="en-US" dirty="0"/>
          </a:p>
        </p:txBody>
      </p:sp>
      <p:grpSp>
        <p:nvGrpSpPr>
          <p:cNvPr id="4" name="그룹 3"/>
          <p:cNvGrpSpPr/>
          <p:nvPr/>
        </p:nvGrpSpPr>
        <p:grpSpPr>
          <a:xfrm>
            <a:off x="938213" y="4956187"/>
            <a:ext cx="7267575" cy="1059632"/>
            <a:chOff x="1250950" y="5314247"/>
            <a:chExt cx="9690100" cy="1412843"/>
          </a:xfrm>
        </p:grpSpPr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0950" y="5326947"/>
              <a:ext cx="9690100" cy="1400143"/>
            </a:xfrm>
            <a:prstGeom prst="rect">
              <a:avLst/>
            </a:prstGeom>
          </p:spPr>
        </p:pic>
        <p:sp>
          <p:nvSpPr>
            <p:cNvPr id="24" name="모서리가 둥근 직사각형 23"/>
            <p:cNvSpPr/>
            <p:nvPr/>
          </p:nvSpPr>
          <p:spPr>
            <a:xfrm>
              <a:off x="4775200" y="5314247"/>
              <a:ext cx="3086100" cy="266700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65"/>
            </a:p>
          </p:txBody>
        </p:sp>
        <p:sp>
          <p:nvSpPr>
            <p:cNvPr id="25" name="모서리가 둥근 직사각형 24"/>
            <p:cNvSpPr/>
            <p:nvPr/>
          </p:nvSpPr>
          <p:spPr>
            <a:xfrm>
              <a:off x="6540500" y="5868615"/>
              <a:ext cx="520700" cy="291753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65"/>
            </a:p>
          </p:txBody>
        </p:sp>
        <p:sp>
          <p:nvSpPr>
            <p:cNvPr id="26" name="모서리가 둥근 직사각형 25"/>
            <p:cNvSpPr/>
            <p:nvPr/>
          </p:nvSpPr>
          <p:spPr>
            <a:xfrm>
              <a:off x="5105400" y="6267799"/>
              <a:ext cx="1333500" cy="272701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65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70438" y="1267224"/>
            <a:ext cx="6106805" cy="386983"/>
            <a:chOff x="3246119" y="2159575"/>
            <a:chExt cx="8142406" cy="515977"/>
          </a:xfrm>
        </p:grpSpPr>
        <p:cxnSp>
          <p:nvCxnSpPr>
            <p:cNvPr id="7" name="Straight Arrow Connector 6"/>
            <p:cNvCxnSpPr>
              <a:cxnSpLocks/>
              <a:stCxn id="8" idx="7"/>
              <a:endCxn id="10" idx="1"/>
            </p:cNvCxnSpPr>
            <p:nvPr/>
          </p:nvCxnSpPr>
          <p:spPr>
            <a:xfrm>
              <a:off x="3778351" y="2348923"/>
              <a:ext cx="3330797" cy="19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3246119" y="2292883"/>
              <a:ext cx="623548" cy="38266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65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09148" y="2159575"/>
              <a:ext cx="4279377" cy="38266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ko-KR" sz="1265" dirty="0"/>
                <a:t>Unix shell: A command line interpreter</a:t>
              </a:r>
              <a:endParaRPr lang="ko-KR" altLang="en-US" sz="1265" dirty="0"/>
            </a:p>
          </p:txBody>
        </p:sp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235BAD9F-2D42-409F-933C-AE416C756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Remote Access to </a:t>
            </a:r>
            <a:r>
              <a:rPr lang="en-US" altLang="ko-KR" dirty="0" err="1"/>
              <a:t>Haedong</a:t>
            </a:r>
            <a:r>
              <a:rPr lang="en-US" altLang="ko-KR" dirty="0"/>
              <a:t> Lounge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39885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24FDA13-0FF9-4557-8656-0FD6F2D87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/>
          <a:p>
            <a:r>
              <a:rPr lang="en-US" altLang="ko-KR" dirty="0"/>
              <a:t>Download PuTTY program</a:t>
            </a:r>
          </a:p>
          <a:p>
            <a:pPr lvl="1"/>
            <a:r>
              <a:rPr lang="en-US" altLang="ko-KR" dirty="0">
                <a:hlinkClick r:id="rId2"/>
              </a:rPr>
              <a:t>http://www.putty.org/</a:t>
            </a:r>
            <a:r>
              <a:rPr lang="en-US" altLang="ko-KR" dirty="0"/>
              <a:t> </a:t>
            </a:r>
          </a:p>
          <a:p>
            <a:pPr lvl="1"/>
            <a:r>
              <a:rPr lang="en-US" altLang="ko-KR" dirty="0"/>
              <a:t>Single file: putty.exe</a:t>
            </a:r>
          </a:p>
          <a:p>
            <a:r>
              <a:rPr lang="en-US" altLang="ko-KR" dirty="0"/>
              <a:t>Open putty.exe</a:t>
            </a:r>
          </a:p>
          <a:p>
            <a:r>
              <a:rPr lang="en-US" altLang="ko-KR" dirty="0"/>
              <a:t>Input “Host Name”</a:t>
            </a:r>
          </a:p>
          <a:p>
            <a:pPr lvl="1"/>
            <a:r>
              <a:rPr lang="en-US" altLang="ko-KR" dirty="0"/>
              <a:t>eelabX.kaist.ac.kr</a:t>
            </a:r>
          </a:p>
          <a:p>
            <a:r>
              <a:rPr lang="en-US" altLang="ko-KR" dirty="0"/>
              <a:t>Press Open  → </a:t>
            </a:r>
          </a:p>
          <a:p>
            <a:r>
              <a:rPr lang="en-US" altLang="ko-KR" dirty="0"/>
              <a:t>Type in password and press ENTER</a:t>
            </a:r>
          </a:p>
          <a:p>
            <a:pPr lvl="1"/>
            <a:r>
              <a:rPr lang="en-US" altLang="ko-KR" dirty="0"/>
              <a:t>Enter “yes” at first login</a:t>
            </a:r>
          </a:p>
          <a:p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9353" y="1071332"/>
            <a:ext cx="685800" cy="614363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2993" y="1261061"/>
            <a:ext cx="3513886" cy="3396495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0890" y="3543680"/>
            <a:ext cx="2779586" cy="353616"/>
          </a:xfrm>
          <a:prstGeom prst="rect">
            <a:avLst/>
          </a:prstGeom>
        </p:spPr>
      </p:pic>
      <p:sp>
        <p:nvSpPr>
          <p:cNvPr id="12" name="모서리가 둥근 직사각형 11"/>
          <p:cNvSpPr/>
          <p:nvPr/>
        </p:nvSpPr>
        <p:spPr>
          <a:xfrm>
            <a:off x="6514367" y="2056668"/>
            <a:ext cx="895350" cy="200025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/>
          </a:p>
        </p:txBody>
      </p:sp>
      <p:cxnSp>
        <p:nvCxnSpPr>
          <p:cNvPr id="14" name="직선 화살표 연결선 13"/>
          <p:cNvCxnSpPr>
            <a:cxnSpLocks/>
          </p:cNvCxnSpPr>
          <p:nvPr/>
        </p:nvCxnSpPr>
        <p:spPr>
          <a:xfrm flipV="1">
            <a:off x="3141785" y="2218093"/>
            <a:ext cx="3289660" cy="100575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F1FA34FA-FAE0-4C89-8029-67BBEDEF6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Remote Access via PuTTY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81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>
            <a:extLst>
              <a:ext uri="{FF2B5EF4-FFF2-40B4-BE49-F238E27FC236}">
                <a16:creationId xmlns:a16="http://schemas.microsoft.com/office/drawing/2014/main" id="{8BBC3C9A-3D2E-4CD8-9A15-D1A563962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hlinkClick r:id="rId2"/>
              </a:rPr>
              <a:t>https://mobaxterm.mobatek.net/</a:t>
            </a:r>
            <a:endParaRPr lang="en-US" altLang="ko-KR" dirty="0"/>
          </a:p>
          <a:p>
            <a:r>
              <a:rPr lang="en-US" altLang="ko-KR" dirty="0"/>
              <a:t>Better looking + more features</a:t>
            </a:r>
            <a:endParaRPr lang="ko-KR" altLang="en-US" dirty="0"/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67303F3A-0A72-4C3A-B2DB-D16077054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MobaXterm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77725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8E5F6DE-E613-4615-BFAB-F59C04B04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KAIST allows access from outside via VPN (Virtual Private Network)</a:t>
            </a:r>
          </a:p>
          <a:p>
            <a:pPr lvl="1"/>
            <a:r>
              <a:rPr lang="en-US" altLang="ko-KR" dirty="0"/>
              <a:t>Accessing eelab5 from your laptop in KAIST (‘local’ access: no VPN needed)</a:t>
            </a:r>
          </a:p>
          <a:p>
            <a:pPr lvl="1"/>
            <a:r>
              <a:rPr lang="en-US" altLang="ko-KR" dirty="0"/>
              <a:t>Accessing eelab5 from our home at Seoul (‘remote’ access: VPN needed)</a:t>
            </a:r>
          </a:p>
          <a:p>
            <a:r>
              <a:rPr lang="en-US" altLang="ko-KR" dirty="0"/>
              <a:t>Install Google OTP on your mobile device</a:t>
            </a:r>
          </a:p>
          <a:p>
            <a:r>
              <a:rPr lang="en-US" altLang="ko-KR" dirty="0"/>
              <a:t>Access </a:t>
            </a:r>
            <a:r>
              <a:rPr lang="en-US" altLang="ko-KR" dirty="0">
                <a:hlinkClick r:id="rId2"/>
              </a:rPr>
              <a:t>https://kvpn.kaist.ac.kr</a:t>
            </a:r>
            <a:r>
              <a:rPr lang="en-US" altLang="ko-KR" dirty="0"/>
              <a:t> </a:t>
            </a:r>
          </a:p>
          <a:p>
            <a:pPr lvl="1"/>
            <a:r>
              <a:rPr lang="en-US" altLang="ko-KR" dirty="0"/>
              <a:t>Login with your KAIST account</a:t>
            </a:r>
          </a:p>
          <a:p>
            <a:pPr lvl="1"/>
            <a:r>
              <a:rPr lang="en-US" altLang="ko-KR" dirty="0"/>
              <a:t>Google OTP: type in one time password</a:t>
            </a:r>
          </a:p>
          <a:p>
            <a:pPr lvl="1"/>
            <a:r>
              <a:rPr lang="en-US" altLang="ko-KR" dirty="0" err="1"/>
              <a:t>PulseSecure</a:t>
            </a:r>
            <a:r>
              <a:rPr lang="en-US" altLang="ko-KR" dirty="0"/>
              <a:t> runs (or you need to install and run it)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8970" y="2736255"/>
            <a:ext cx="3843338" cy="72866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4"/>
          <a:srcRect t="8727" r="-146" b="59679"/>
          <a:stretch/>
        </p:blipFill>
        <p:spPr>
          <a:xfrm>
            <a:off x="177015" y="4550717"/>
            <a:ext cx="5945004" cy="151286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4947" y="4292581"/>
            <a:ext cx="1635443" cy="2204293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E9A248F-A9A1-4856-978C-34E14A168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Accessing KAIST Machines Off-campus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484575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44B7D8F-5C26-4D4A-B5D5-C89CF6A39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You will see a command line interface (CLI)</a:t>
            </a:r>
          </a:p>
          <a:p>
            <a:pPr lvl="1"/>
            <a:r>
              <a:rPr lang="en-US" altLang="ko-KR" dirty="0"/>
              <a:t>Shell: we use “bash” shell on </a:t>
            </a:r>
            <a:r>
              <a:rPr lang="en-US" altLang="ko-KR" dirty="0" err="1"/>
              <a:t>eelabX</a:t>
            </a:r>
            <a:r>
              <a:rPr lang="en-US" altLang="ko-KR" dirty="0"/>
              <a:t> (more details in the next lecture)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Now you can enter a command via typing it</a:t>
            </a:r>
          </a:p>
          <a:p>
            <a:pPr lvl="1"/>
            <a:r>
              <a:rPr lang="en-US" altLang="ko-KR" dirty="0"/>
              <a:t>e.g. change your password via command ‘passwd’</a:t>
            </a:r>
          </a:p>
          <a:p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829" y="1897495"/>
            <a:ext cx="3162301" cy="686159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829" y="4193843"/>
            <a:ext cx="4530611" cy="1559719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2702944-4ADE-4886-991C-D63EFAC40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Your First Successful Login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102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CFB102B-44D6-41AA-A6C0-1BBCCF712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If you are working remotely …</a:t>
            </a:r>
            <a:endParaRPr lang="ko-KR" alt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76B0F2E-BCA1-4DBD-B6E9-89372D010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Remote access could be unstable</a:t>
            </a:r>
          </a:p>
          <a:p>
            <a:pPr lvl="1"/>
            <a:r>
              <a:rPr lang="en-US" altLang="ko-KR" dirty="0"/>
              <a:t>Machines could be turned off or network communication could be slow</a:t>
            </a:r>
          </a:p>
          <a:p>
            <a:endParaRPr lang="en-US" altLang="ko-KR" dirty="0"/>
          </a:p>
          <a:p>
            <a:r>
              <a:rPr lang="en-US" altLang="ko-KR" dirty="0"/>
              <a:t>Lab machines could be unavailable (hardware or network failures)</a:t>
            </a:r>
          </a:p>
          <a:p>
            <a:pPr lvl="1"/>
            <a:r>
              <a:rPr lang="en-US" altLang="ko-KR" dirty="0"/>
              <a:t>Keep your important code and files on your own machine</a:t>
            </a:r>
          </a:p>
          <a:p>
            <a:pPr lvl="1"/>
            <a:r>
              <a:rPr lang="en-US" altLang="ko-KR" dirty="0"/>
              <a:t>Our recommendation:</a:t>
            </a:r>
          </a:p>
          <a:p>
            <a:pPr lvl="2"/>
            <a:r>
              <a:rPr lang="en-US" altLang="ko-KR" dirty="0"/>
              <a:t>Use Linux or WSL on windows10 locally</a:t>
            </a:r>
          </a:p>
          <a:p>
            <a:pPr lvl="2"/>
            <a:r>
              <a:rPr lang="en-US" altLang="ko-KR" dirty="0"/>
              <a:t>Test your code on lab machines before submission</a:t>
            </a:r>
          </a:p>
          <a:p>
            <a:endParaRPr lang="en-US" altLang="ko-KR" dirty="0"/>
          </a:p>
          <a:p>
            <a:r>
              <a:rPr lang="en-US" altLang="ko-KR" dirty="0"/>
              <a:t>How to move files between machines?</a:t>
            </a:r>
          </a:p>
          <a:p>
            <a:pPr lvl="1"/>
            <a:r>
              <a:rPr lang="en-US" altLang="ko-KR" dirty="0"/>
              <a:t>Details in the following slide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0509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042F76-6842-41FA-8596-2F44AE875C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416" y="1353325"/>
            <a:ext cx="8105312" cy="1200329"/>
          </a:xfrm>
        </p:spPr>
        <p:txBody>
          <a:bodyPr/>
          <a:lstStyle/>
          <a:p>
            <a:r>
              <a:rPr lang="en-US" altLang="ko-KR" dirty="0"/>
              <a:t>Lecture 1:Introduction To UNIX &amp; C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915902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036ED-5F14-4ACB-90F2-23F68693E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Copying Files between Machines with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scp</a:t>
            </a:r>
            <a:br>
              <a:rPr lang="en-US" altLang="ko-KR" dirty="0"/>
            </a:br>
            <a:endParaRPr lang="ko-KR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901FE-CC7C-4A2E-97B6-21C290A2E5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Download file from lab machine to your machine</a:t>
            </a:r>
          </a:p>
          <a:p>
            <a:pPr lvl="1"/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scp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 &lt;user name&gt;@&lt;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host_name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&gt;:&lt;file path&gt; .</a:t>
            </a:r>
          </a:p>
          <a:p>
            <a:pPr lvl="2"/>
            <a:r>
              <a:rPr lang="en-US" altLang="ko-KR" dirty="0"/>
              <a:t>‘:’ → end of host name (home folder)</a:t>
            </a:r>
          </a:p>
          <a:p>
            <a:pPr lvl="2"/>
            <a:r>
              <a:rPr lang="en-US" altLang="ko-KR" dirty="0"/>
              <a:t>‘.’ → current working directory</a:t>
            </a:r>
          </a:p>
          <a:p>
            <a:pPr lvl="1"/>
            <a:r>
              <a:rPr lang="en-US" altLang="ko-KR" dirty="0"/>
              <a:t>e.g.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scp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 20160001@eelab5.kaist.ac.kr:assign1/assign1.c .</a:t>
            </a:r>
          </a:p>
          <a:p>
            <a:r>
              <a:rPr lang="en-US" altLang="ko-KR" dirty="0"/>
              <a:t>Upload file to lab machine </a:t>
            </a:r>
          </a:p>
          <a:p>
            <a:pPr lvl="1"/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scp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 &lt;file path&gt; &lt;user name&gt;@&lt;host name&gt;:&lt;optional path&gt;</a:t>
            </a:r>
          </a:p>
          <a:p>
            <a:pPr lvl="1"/>
            <a:r>
              <a:rPr lang="en-US" altLang="ko-KR" dirty="0"/>
              <a:t>e.g.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scp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 assign1.c 20160001@eelab5.kaist.ac.kr:assign1/</a:t>
            </a:r>
          </a:p>
          <a:p>
            <a:r>
              <a:rPr lang="en-US" altLang="ko-KR" dirty="0"/>
              <a:t>Copy many files</a:t>
            </a:r>
          </a:p>
          <a:p>
            <a:pPr lvl="1"/>
            <a:r>
              <a:rPr lang="en-US" altLang="ko-KR" dirty="0"/>
              <a:t>e.g.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scp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 *.c 20160001@eelab5.kaist.ac.kr:assign1/</a:t>
            </a:r>
          </a:p>
          <a:p>
            <a:pPr lvl="2"/>
            <a:r>
              <a:rPr lang="en-US" altLang="ko-KR" dirty="0"/>
              <a:t>‘*’ → matches any characters more than zero</a:t>
            </a:r>
          </a:p>
          <a:p>
            <a:r>
              <a:rPr lang="en-US" altLang="ko-KR" dirty="0"/>
              <a:t>FYI, </a:t>
            </a:r>
            <a:r>
              <a:rPr lang="en-US" altLang="ko-KR" dirty="0" err="1"/>
              <a:t>scp</a:t>
            </a:r>
            <a:r>
              <a:rPr lang="en-US" altLang="ko-KR" dirty="0"/>
              <a:t> uses the same ‘protocol’ as </a:t>
            </a:r>
            <a:r>
              <a:rPr lang="en-US" altLang="ko-KR" dirty="0" err="1"/>
              <a:t>ssh</a:t>
            </a:r>
            <a:endParaRPr lang="en-US" altLang="ko-KR" dirty="0"/>
          </a:p>
          <a:p>
            <a:pPr lvl="1"/>
            <a:r>
              <a:rPr lang="en-US" altLang="ko-KR" dirty="0"/>
              <a:t>Download is secure – encrypted and authenticated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2907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F76F422-5EA4-4317-94EA-6D73AC2F07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/>
          <a:p>
            <a:r>
              <a:rPr lang="en-US" altLang="ko-KR" dirty="0"/>
              <a:t>What is OS? </a:t>
            </a:r>
          </a:p>
          <a:p>
            <a:pPr lvl="1"/>
            <a:r>
              <a:rPr lang="en-US" altLang="ko-KR" dirty="0"/>
              <a:t>system software that helps applications run by providing services that require interacting with hardware, by protecting from other (malicious) program, etc.</a:t>
            </a:r>
          </a:p>
          <a:p>
            <a:pPr lvl="1"/>
            <a:r>
              <a:rPr lang="en-US" altLang="ko-KR" dirty="0"/>
              <a:t>“kernel”: core program that manages resources of a computer system</a:t>
            </a:r>
          </a:p>
          <a:p>
            <a:pPr lvl="1"/>
            <a:r>
              <a:rPr lang="en-US" altLang="ko-KR" dirty="0"/>
              <a:t>“system function”: request a “privileged” service to kernel</a:t>
            </a:r>
          </a:p>
          <a:p>
            <a:r>
              <a:rPr lang="en-US" altLang="ko-KR" dirty="0"/>
              <a:t>Shell: takes keyboard commands and passes them to OS to carry out</a:t>
            </a:r>
          </a:p>
          <a:p>
            <a:pPr lvl="1"/>
            <a:r>
              <a:rPr lang="en-US" altLang="ko-KR" dirty="0" err="1"/>
              <a:t>sh</a:t>
            </a:r>
            <a:r>
              <a:rPr lang="en-US" altLang="ko-KR" dirty="0"/>
              <a:t> (Bourne shell), bash (</a:t>
            </a:r>
            <a:r>
              <a:rPr lang="en-US" altLang="ko-KR" dirty="0" err="1"/>
              <a:t>bourne</a:t>
            </a:r>
            <a:r>
              <a:rPr lang="en-US" altLang="ko-KR" dirty="0"/>
              <a:t> again </a:t>
            </a:r>
            <a:r>
              <a:rPr lang="en-US" altLang="ko-KR" dirty="0" err="1"/>
              <a:t>sh</a:t>
            </a:r>
            <a:r>
              <a:rPr lang="en-US" altLang="ko-KR" dirty="0"/>
              <a:t>), </a:t>
            </a:r>
            <a:r>
              <a:rPr lang="en-US" altLang="ko-KR" dirty="0" err="1"/>
              <a:t>ksh</a:t>
            </a:r>
            <a:r>
              <a:rPr lang="en-US" altLang="ko-KR" dirty="0"/>
              <a:t>, </a:t>
            </a:r>
            <a:r>
              <a:rPr lang="en-US" altLang="ko-KR" dirty="0" err="1"/>
              <a:t>csh</a:t>
            </a:r>
            <a:r>
              <a:rPr lang="en-US" altLang="ko-KR" dirty="0"/>
              <a:t>/</a:t>
            </a:r>
            <a:r>
              <a:rPr lang="en-US" altLang="ko-KR" dirty="0" err="1"/>
              <a:t>tcsh</a:t>
            </a:r>
            <a:r>
              <a:rPr lang="en-US" altLang="ko-KR" dirty="0"/>
              <a:t>,</a:t>
            </a:r>
          </a:p>
          <a:p>
            <a:pPr lvl="1"/>
            <a:r>
              <a:rPr lang="en-US" altLang="ko-KR" dirty="0"/>
              <a:t>Why shell? make difficult tasks possible!</a:t>
            </a:r>
          </a:p>
          <a:p>
            <a:pPr lvl="2"/>
            <a:r>
              <a:rPr lang="en-US" altLang="ko-KR" dirty="0"/>
              <a:t>GUI: make easy tasks easy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338872" y="5990328"/>
            <a:ext cx="3612200" cy="3768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Computer hardware</a:t>
            </a:r>
            <a:endParaRPr lang="ko-KR" altLang="en-US" sz="1500" b="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5338872" y="5613468"/>
            <a:ext cx="3612200" cy="3768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Linux Kernel</a:t>
            </a:r>
            <a:endParaRPr lang="ko-KR" altLang="en-US" sz="1500" b="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338872" y="5236609"/>
            <a:ext cx="3612200" cy="3768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Linux System Functions</a:t>
            </a:r>
            <a:endParaRPr lang="ko-KR" altLang="en-US" sz="1500" b="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338871" y="4482890"/>
            <a:ext cx="1794617" cy="7537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Shell (e.g., Bash)</a:t>
            </a:r>
          </a:p>
          <a:p>
            <a:pPr algn="ctr"/>
            <a:endParaRPr lang="en-US" altLang="ko-KR" sz="15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ko-KR" altLang="en-US" sz="1500" b="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133489" y="4482890"/>
            <a:ext cx="1817582" cy="7537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 Applications </a:t>
            </a:r>
          </a:p>
          <a:p>
            <a:pPr algn="ctr"/>
            <a:endParaRPr lang="en-US" altLang="ko-KR" sz="1500" b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ko-KR" altLang="en-US" sz="1500" b="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015058" y="4859750"/>
            <a:ext cx="2259829" cy="3768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Shared C Functions</a:t>
            </a:r>
            <a:endParaRPr lang="ko-KR" altLang="en-US" sz="1500" b="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 rotWithShape="1">
          <a:blip r:embed="rId2"/>
          <a:srcRect r="21190"/>
          <a:stretch/>
        </p:blipFill>
        <p:spPr>
          <a:xfrm>
            <a:off x="1357020" y="5057174"/>
            <a:ext cx="3664301" cy="128433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AFC792D-F260-4B45-857C-72C005A10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Linux (OS) and Shell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916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  <p:bldP spid="5" grpId="0" animBg="1"/>
      <p:bldP spid="6" grpId="0" animBg="1"/>
      <p:bldP spid="8" grpId="0" animBg="1"/>
      <p:bldP spid="9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F7DBAFB-FBEA-4A5F-AF90-2CD621113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/>
          <a:p>
            <a:r>
              <a:rPr lang="en-US" altLang="ko-KR" dirty="0"/>
              <a:t>More commands in </a:t>
            </a:r>
            <a:r>
              <a:rPr lang="en-US" altLang="ko-KR" dirty="0">
                <a:hlinkClick r:id="rId2"/>
              </a:rPr>
              <a:t>bash_manual.pdf </a:t>
            </a:r>
            <a:r>
              <a:rPr lang="en-US" altLang="ko-KR" dirty="0"/>
              <a:t>file</a:t>
            </a:r>
          </a:p>
          <a:p>
            <a:r>
              <a:rPr lang="en-US" altLang="ko-KR" dirty="0"/>
              <a:t>Not comprehensive, but should be enough in most cases</a:t>
            </a:r>
          </a:p>
          <a:p>
            <a:r>
              <a:rPr lang="en-US" altLang="ko-KR" dirty="0"/>
              <a:t>Will revisit them later</a:t>
            </a:r>
          </a:p>
          <a:p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970762"/>
              </p:ext>
            </p:extLst>
          </p:nvPr>
        </p:nvGraphicFramePr>
        <p:xfrm>
          <a:off x="1656816" y="2654075"/>
          <a:ext cx="5830368" cy="2819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5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5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Command</a:t>
                      </a:r>
                      <a:endParaRPr lang="ko-KR" altLang="en-US" sz="1400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Description</a:t>
                      </a:r>
                      <a:endParaRPr lang="ko-KR" altLang="en-US" sz="1400" b="1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man &lt;function name&gt; </a:t>
                      </a:r>
                      <a:endParaRPr lang="ko-KR" alt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open manual page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cd &lt;directory name&gt;</a:t>
                      </a:r>
                      <a:endParaRPr lang="ko-KR" alt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change directory 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 err="1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ls</a:t>
                      </a:r>
                      <a:r>
                        <a:rPr lang="en-US" altLang="ko-KR" sz="1400" dirty="0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 [-al]</a:t>
                      </a:r>
                      <a:endParaRPr lang="ko-KR" alt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list files in the directory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 err="1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mkdir</a:t>
                      </a:r>
                      <a:r>
                        <a:rPr lang="en-US" altLang="ko-KR" sz="1400" dirty="0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 &lt;directory name&gt;</a:t>
                      </a:r>
                      <a:endParaRPr lang="ko-KR" alt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make directory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 err="1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rmdir</a:t>
                      </a:r>
                      <a:r>
                        <a:rPr lang="en-US" altLang="ko-KR" sz="1400" dirty="0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 &lt;directory name&gt;</a:t>
                      </a:r>
                      <a:endParaRPr lang="ko-KR" alt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remove directory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less/cat/more &lt;file name&gt;</a:t>
                      </a:r>
                      <a:endParaRPr lang="ko-KR" alt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print file content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 err="1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cp</a:t>
                      </a:r>
                      <a:r>
                        <a:rPr lang="en-US" altLang="ko-KR" sz="1400" dirty="0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 &lt;source&gt; &lt;target&gt;</a:t>
                      </a:r>
                      <a:endParaRPr lang="ko-KR" alt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copy source file to target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mv &lt;source&gt; &lt;target&gt;</a:t>
                      </a:r>
                      <a:endParaRPr lang="ko-KR" alt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rename source</a:t>
                      </a:r>
                      <a:r>
                        <a:rPr lang="en-US" altLang="ko-KR" sz="140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file to target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 err="1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rm</a:t>
                      </a:r>
                      <a:r>
                        <a:rPr lang="en-US" altLang="ko-KR" sz="1400" dirty="0">
                          <a:latin typeface="Courier New" panose="02070309020205020404" pitchFamily="49" charset="0"/>
                          <a:ea typeface="Tahoma" panose="020B0604030504040204" pitchFamily="34" charset="0"/>
                          <a:cs typeface="Courier New" panose="02070309020205020404" pitchFamily="49" charset="0"/>
                        </a:rPr>
                        <a:t> &lt;file name&gt;</a:t>
                      </a:r>
                      <a:endParaRPr lang="ko-KR" alt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remove file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2204686" y="5756041"/>
            <a:ext cx="4711433" cy="383609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 very careful using '</a:t>
            </a:r>
            <a:r>
              <a:rPr lang="en-US" altLang="ko-KR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rm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' command</a:t>
            </a:r>
            <a:endParaRPr lang="ko-KR" altLang="en-US" sz="1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F09833A-765D-41CF-85E0-1BAAD7DB6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Sample Bash Commands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653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asycplusplus.com/graphics/np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462" y="1668864"/>
            <a:ext cx="2528888" cy="1664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rsc.org/learn-chemistry/wiki/images/a/a5/X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464" y="1668070"/>
            <a:ext cx="1594884" cy="159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7B3CD975-0531-474A-B200-F0E9ECC02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Text Editor for Programming</a:t>
            </a:r>
            <a:endParaRPr lang="ko-KR" alt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89A38F8-3DFC-4AD9-860A-EFB14D81D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We use text editors to write a program</a:t>
            </a:r>
          </a:p>
          <a:p>
            <a:r>
              <a:rPr lang="en-US" altLang="ko-KR" dirty="0"/>
              <a:t>Popular text editors for programming</a:t>
            </a:r>
          </a:p>
          <a:p>
            <a:pPr lvl="1"/>
            <a:r>
              <a:rPr lang="en-US" altLang="ko-KR" dirty="0"/>
              <a:t>Emacs, Vim, Visual Studio Code, Sublime, Atom …</a:t>
            </a:r>
          </a:p>
          <a:p>
            <a:r>
              <a:rPr lang="en-US" altLang="ko-KR" dirty="0"/>
              <a:t>Useful functionalities</a:t>
            </a:r>
          </a:p>
          <a:p>
            <a:pPr lvl="1"/>
            <a:r>
              <a:rPr lang="en-US" altLang="ko-KR" dirty="0"/>
              <a:t>Syntax highlighting – easy keyword check</a:t>
            </a:r>
          </a:p>
          <a:p>
            <a:pPr lvl="1"/>
            <a:r>
              <a:rPr lang="en-US" altLang="ko-KR" dirty="0"/>
              <a:t>Indentation (e.g., ‘tab’ to align code)</a:t>
            </a:r>
          </a:p>
          <a:p>
            <a:pPr lvl="1"/>
            <a:r>
              <a:rPr lang="en-US" altLang="ko-KR" dirty="0"/>
              <a:t>Easy to use tools to analyze errors in code</a:t>
            </a:r>
          </a:p>
          <a:p>
            <a:pPr lvl="2"/>
            <a:r>
              <a:rPr lang="en-US" altLang="ko-KR" dirty="0"/>
              <a:t>Debugging (</a:t>
            </a:r>
            <a:r>
              <a:rPr lang="en-US" altLang="ko-KR" dirty="0" err="1"/>
              <a:t>gdb</a:t>
            </a:r>
            <a:r>
              <a:rPr lang="en-US" altLang="ko-KR" dirty="0"/>
              <a:t>), compiling (make), code hierarchy, …</a:t>
            </a:r>
          </a:p>
          <a:p>
            <a:pPr lvl="1"/>
            <a:r>
              <a:rPr lang="en-US" altLang="ko-KR" dirty="0"/>
              <a:t>Hotkeys for many functionalities</a:t>
            </a:r>
          </a:p>
          <a:p>
            <a:r>
              <a:rPr lang="en-US" altLang="ko-KR" dirty="0"/>
              <a:t>We have a separate lecture on the editors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459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E2B6BB7-9C7A-4297-A279-253B8E7EF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Emacs: one of the most popular code editors on Linux</a:t>
            </a:r>
          </a:p>
          <a:p>
            <a:pPr lvl="1"/>
            <a:r>
              <a:rPr lang="en-US" altLang="ko-KR" dirty="0"/>
              <a:t>Open Terminal</a:t>
            </a:r>
          </a:p>
          <a:p>
            <a:pPr lvl="1"/>
            <a:r>
              <a:rPr lang="en-US" altLang="ko-KR" dirty="0"/>
              <a:t>Type command to open Emacs editor</a:t>
            </a:r>
          </a:p>
          <a:p>
            <a:pPr lvl="2"/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emacs</a:t>
            </a:r>
            <a:r>
              <a:rPr lang="en-US" altLang="ko-KR" dirty="0"/>
              <a:t> &lt;filename&gt;</a:t>
            </a:r>
          </a:p>
          <a:p>
            <a:pPr lvl="2"/>
            <a:r>
              <a:rPr lang="en-US" altLang="ko-KR" dirty="0"/>
              <a:t>e.g. 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emacs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hello.c</a:t>
            </a:r>
            <a:endParaRPr lang="en-US" altLang="ko-K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dirty="0"/>
              <a:t>Start programming with Emacs</a:t>
            </a:r>
          </a:p>
          <a:p>
            <a:pPr lvl="1"/>
            <a:r>
              <a:rPr lang="en-US" altLang="ko-KR" dirty="0"/>
              <a:t>You can remove “Welcome message”</a:t>
            </a:r>
          </a:p>
          <a:p>
            <a:pPr lvl="1"/>
            <a:r>
              <a:rPr lang="en-US" altLang="ko-KR" dirty="0"/>
              <a:t>Click on “Never show it again.”</a:t>
            </a:r>
          </a:p>
          <a:p>
            <a:pPr lvl="1"/>
            <a:r>
              <a:rPr lang="en-US" altLang="ko-KR" dirty="0"/>
              <a:t>Then click “Dismiss this startup screen”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" t="1552" r="59231" b="80834"/>
          <a:stretch/>
        </p:blipFill>
        <p:spPr>
          <a:xfrm>
            <a:off x="3658456" y="2269231"/>
            <a:ext cx="2054741" cy="548861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" t="721" r="659" b="721"/>
          <a:stretch/>
        </p:blipFill>
        <p:spPr>
          <a:xfrm>
            <a:off x="5817358" y="1600901"/>
            <a:ext cx="3158759" cy="308085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891979C2-FF8D-4D82-9D89-E32932742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Example: Emacs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331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57286" y="2533927"/>
            <a:ext cx="4076803" cy="2737984"/>
            <a:chOff x="299257" y="2782642"/>
            <a:chExt cx="5435737" cy="365064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r="1073" b="3157"/>
            <a:stretch/>
          </p:blipFill>
          <p:spPr>
            <a:xfrm>
              <a:off x="299257" y="3193443"/>
              <a:ext cx="5435737" cy="323984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664613" y="2782642"/>
              <a:ext cx="2764004" cy="3826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65" b="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Emacs</a:t>
              </a:r>
              <a:r>
                <a:rPr lang="en-US" altLang="ko-KR" sz="1265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on Simple Terminal</a:t>
              </a:r>
              <a:endParaRPr lang="ko-KR" altLang="en-US" sz="1265" b="0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429956" y="2397005"/>
            <a:ext cx="3217334" cy="2987795"/>
            <a:chOff x="6792688" y="2597976"/>
            <a:chExt cx="4289779" cy="398372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1288" r="1098" b="1716"/>
            <a:stretch/>
          </p:blipFill>
          <p:spPr>
            <a:xfrm>
              <a:off x="6792688" y="3034147"/>
              <a:ext cx="4289779" cy="354755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527779" y="2597976"/>
              <a:ext cx="2947816" cy="3826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65" b="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Emacs</a:t>
              </a:r>
              <a:r>
                <a:rPr lang="en-US" altLang="ko-KR" sz="1265" b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on X Window System</a:t>
              </a:r>
              <a:endParaRPr lang="ko-KR" altLang="en-US" sz="1265" b="0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2" name="Title 11">
            <a:extLst>
              <a:ext uri="{FF2B5EF4-FFF2-40B4-BE49-F238E27FC236}">
                <a16:creationId xmlns:a16="http://schemas.microsoft.com/office/drawing/2014/main" id="{09D51A76-9729-4786-9CCC-23A50D64B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Simple Terminal vs X Window System</a:t>
            </a:r>
            <a:endParaRPr lang="ko-KR" alt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CA5643F-E7AD-4D4B-ACBA-DF208A679A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What is X Window System?</a:t>
            </a:r>
          </a:p>
          <a:p>
            <a:pPr lvl="1"/>
            <a:r>
              <a:rPr lang="en-US" altLang="ko-KR" dirty="0"/>
              <a:t>A Window system on UNIX-like OS</a:t>
            </a:r>
          </a:p>
          <a:p>
            <a:pPr lvl="1"/>
            <a:r>
              <a:rPr lang="en-US" altLang="ko-KR" dirty="0"/>
              <a:t>Provides GUI environment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4165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5FC31C-2063-45DB-9816-0E28FB411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How To Run Linux Apps on X Window?</a:t>
            </a:r>
            <a:endParaRPr lang="ko-KR" alt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5C7BBBD-E5FB-4F15-BA2F-51B2BF830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Local machine must support X window</a:t>
            </a:r>
          </a:p>
          <a:p>
            <a:pPr lvl="1"/>
            <a:r>
              <a:rPr lang="en-US" altLang="ko-KR" dirty="0"/>
              <a:t>If you use Linux on local machine, you’re likely to run X window system already</a:t>
            </a:r>
          </a:p>
          <a:p>
            <a:pPr lvl="1"/>
            <a:r>
              <a:rPr lang="en-US" altLang="ko-KR" dirty="0"/>
              <a:t>If you use WSL (</a:t>
            </a:r>
            <a:r>
              <a:rPr lang="en-US" altLang="ko-KR" b="1" dirty="0"/>
              <a:t>Windows Subsystem for Linux)</a:t>
            </a:r>
            <a:r>
              <a:rPr lang="en-US" altLang="ko-KR" dirty="0"/>
              <a:t>, install/run helper app like ‘</a:t>
            </a:r>
            <a:r>
              <a:rPr lang="en-US" altLang="ko-KR" dirty="0" err="1"/>
              <a:t>VcXsrv</a:t>
            </a:r>
            <a:r>
              <a:rPr lang="en-US" altLang="ko-KR" dirty="0"/>
              <a:t>’ first</a:t>
            </a:r>
          </a:p>
          <a:p>
            <a:r>
              <a:rPr lang="en-US" altLang="ko-KR" dirty="0"/>
              <a:t>Remote login with –X option</a:t>
            </a:r>
          </a:p>
          <a:p>
            <a:pPr lvl="1"/>
            <a:r>
              <a:rPr lang="en-US" altLang="ko-KR" dirty="0" err="1"/>
              <a:t>ssh</a:t>
            </a:r>
            <a:r>
              <a:rPr lang="en-US" altLang="ko-KR" dirty="0"/>
              <a:t> –X eelab6.kaist.ac.kr // called X forwarding</a:t>
            </a:r>
          </a:p>
          <a:p>
            <a:pPr lvl="1"/>
            <a:r>
              <a:rPr lang="en-US" altLang="ko-KR" dirty="0"/>
              <a:t>emacs </a:t>
            </a:r>
            <a:r>
              <a:rPr lang="en-US" altLang="ko-KR" dirty="0" err="1"/>
              <a:t>hello.c</a:t>
            </a:r>
            <a:r>
              <a:rPr lang="en-US" altLang="ko-KR" dirty="0"/>
              <a:t> &amp;               // emacs now runs in an X window </a:t>
            </a:r>
          </a:p>
          <a:p>
            <a:pPr lvl="2"/>
            <a:r>
              <a:rPr lang="en-US" altLang="ko-KR" dirty="0"/>
              <a:t>‘&amp;’ means that emacs runs as a background process (vs. foreground process)</a:t>
            </a:r>
          </a:p>
          <a:p>
            <a:pPr lvl="2"/>
            <a:r>
              <a:rPr lang="en-US" altLang="ko-KR" dirty="0"/>
              <a:t>Why run it as background? </a:t>
            </a:r>
          </a:p>
          <a:p>
            <a:pPr lvl="3"/>
            <a:r>
              <a:rPr lang="en-US" altLang="ko-KR" dirty="0"/>
              <a:t>Shell can accept the next command even before the previous one has not finished</a:t>
            </a:r>
          </a:p>
          <a:p>
            <a:pPr lvl="3"/>
            <a:r>
              <a:rPr lang="en-US" altLang="ko-KR" dirty="0"/>
              <a:t>Very useful for editing, compiling, debugging at the same time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99557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98971-FD15-4A2E-AD4B-84DD1002F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Emacs Hotkeys</a:t>
            </a:r>
            <a:endParaRPr lang="ko-KR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DB64E-011C-4058-944C-F3192A270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95231"/>
            <a:ext cx="3156556" cy="539750"/>
          </a:xfrm>
        </p:spPr>
        <p:txBody>
          <a:bodyPr/>
          <a:lstStyle/>
          <a:p>
            <a:r>
              <a:rPr lang="en-US" altLang="ko-KR" dirty="0"/>
              <a:t>File, window</a:t>
            </a:r>
          </a:p>
          <a:p>
            <a:endParaRPr lang="ko-KR" altLang="en-US" dirty="0"/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EAA2C769-CAAD-471A-A09D-B33EA83421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502704"/>
              </p:ext>
            </p:extLst>
          </p:nvPr>
        </p:nvGraphicFramePr>
        <p:xfrm>
          <a:off x="410551" y="1349272"/>
          <a:ext cx="3999303" cy="21869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5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3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4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Hotkey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Description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4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Ctrl-x Ctrl-s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Save file</a:t>
                      </a:r>
                      <a:endParaRPr lang="en-US" altLang="ko-KR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4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</a:t>
                      </a:r>
                      <a:r>
                        <a:rPr lang="en-US" altLang="ko-KR" sz="14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x-c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Close file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Ctrl-x-f &lt;file&gt;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Open file from editor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2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Ctrl-x 2/3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Split window vertically/horizontally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Ctrl-x</a:t>
                      </a:r>
                      <a:r>
                        <a:rPr lang="en-US" altLang="ko-KR" sz="140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o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Move to different</a:t>
                      </a:r>
                      <a:r>
                        <a:rPr lang="en-US" altLang="ko-KR" sz="1400" baseline="0" dirty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window</a:t>
                      </a:r>
                      <a:endParaRPr lang="en-US" altLang="ko-KR" sz="14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4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Ctrl-x 1/0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Close other/this</a:t>
                      </a:r>
                      <a:r>
                        <a:rPr lang="en-US" altLang="ko-KR" sz="1400" baseline="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window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표 10">
            <a:extLst>
              <a:ext uri="{FF2B5EF4-FFF2-40B4-BE49-F238E27FC236}">
                <a16:creationId xmlns:a16="http://schemas.microsoft.com/office/drawing/2014/main" id="{EF38730F-775A-4124-9F1A-D1442C1299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814568"/>
              </p:ext>
            </p:extLst>
          </p:nvPr>
        </p:nvGraphicFramePr>
        <p:xfrm>
          <a:off x="4573191" y="1349272"/>
          <a:ext cx="4270300" cy="1905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5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49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4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Hotkey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Description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4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Ctrl-k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Cut line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25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Ctrl-[SPACE]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Mark cursor </a:t>
                      </a:r>
                    </a:p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(move with arrow key)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4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Ctrl/alt-w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cut/copy region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Ctrl-y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paste cut/copied region</a:t>
                      </a:r>
                      <a:endParaRPr lang="en-US" altLang="ko-KR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4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Ctrl-s/r &lt;string&gt;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search/recursive string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표 11">
            <a:extLst>
              <a:ext uri="{FF2B5EF4-FFF2-40B4-BE49-F238E27FC236}">
                <a16:creationId xmlns:a16="http://schemas.microsoft.com/office/drawing/2014/main" id="{EEC3D3E2-375B-4443-AAFE-C63FBF9A7C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582388"/>
              </p:ext>
            </p:extLst>
          </p:nvPr>
        </p:nvGraphicFramePr>
        <p:xfrm>
          <a:off x="410551" y="4463412"/>
          <a:ext cx="3999303" cy="563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5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37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4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Ctrl-x u OR Ctrl-/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undo</a:t>
                      </a:r>
                      <a:endParaRPr lang="ko-KR" altLang="en-US" sz="1400" dirty="0">
                        <a:solidFill>
                          <a:srgbClr val="FF0000"/>
                        </a:solidFill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4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Ctrl-g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abort command</a:t>
                      </a:r>
                      <a:endParaRPr lang="ko-KR" altLang="en-US" sz="1400" dirty="0"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C1ED369-8C6E-4147-88FA-F3207839F571}"/>
              </a:ext>
            </a:extLst>
          </p:cNvPr>
          <p:cNvSpPr txBox="1">
            <a:spLocks/>
          </p:cNvSpPr>
          <p:nvPr/>
        </p:nvSpPr>
        <p:spPr bwMode="auto">
          <a:xfrm>
            <a:off x="395536" y="3945561"/>
            <a:ext cx="3156556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828" indent="-4698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725" indent="-3952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72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85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98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211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US" altLang="ko-KR" b="0" dirty="0"/>
              <a:t>Special</a:t>
            </a:r>
          </a:p>
          <a:p>
            <a:pPr defTabSz="914400"/>
            <a:endParaRPr lang="ko-KR" altLang="en-US" b="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692D659-C28F-4967-AC74-604B8D740613}"/>
              </a:ext>
            </a:extLst>
          </p:cNvPr>
          <p:cNvSpPr txBox="1">
            <a:spLocks/>
          </p:cNvSpPr>
          <p:nvPr/>
        </p:nvSpPr>
        <p:spPr bwMode="auto">
          <a:xfrm>
            <a:off x="4560403" y="795231"/>
            <a:ext cx="3156556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828" indent="-4698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725" indent="-3952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72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85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98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211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US" altLang="ko-KR" b="0" dirty="0"/>
              <a:t>Text edit</a:t>
            </a:r>
          </a:p>
          <a:p>
            <a:pPr defTabSz="914400"/>
            <a:endParaRPr lang="ko-KR" altLang="en-US" b="0" dirty="0"/>
          </a:p>
        </p:txBody>
      </p:sp>
    </p:spTree>
    <p:extLst>
      <p:ext uri="{BB962C8B-B14F-4D97-AF65-F5344CB8AC3E}">
        <p14:creationId xmlns:p14="http://schemas.microsoft.com/office/powerpoint/2010/main" val="17160278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343B018-7F47-47C9-BB3A-A0A5AF2AC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/>
              <a:t>hello.c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Compile and execute </a:t>
            </a:r>
            <a:r>
              <a:rPr lang="en-US" altLang="ko-KR" dirty="0" err="1"/>
              <a:t>hello.c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693045" y="1318452"/>
            <a:ext cx="5098155" cy="163887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altLang="ko-KR" sz="15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stdio.h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algn="l"/>
            <a:r>
              <a:rPr lang="en-US" altLang="ko-KR" sz="15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 main(void)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500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/* Write 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ko-KR" sz="1500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hello, world\n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ko-KR" sz="1500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to </a:t>
            </a:r>
            <a:r>
              <a:rPr lang="en-US" altLang="ko-KR" sz="1500" b="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stdout</a:t>
            </a:r>
            <a:r>
              <a:rPr lang="en-US" altLang="ko-KR" sz="1500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 */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ko-KR" sz="15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("hello, world\n");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0;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ko-KR" altLang="en-US" sz="15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015934" y="1318452"/>
            <a:ext cx="2659754" cy="3263504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Source code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 language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Contains preprocessor directives</a:t>
            </a:r>
            <a:endParaRPr lang="ko-KR" altLang="en-US" sz="18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93045" y="3700102"/>
            <a:ext cx="5098155" cy="881854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ee209@ubuntu:~$ gcc209 </a:t>
            </a:r>
            <a:r>
              <a:rPr lang="en-US" altLang="ko-KR" sz="15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hello.c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 -o hello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ee209@ubuntu:~$ ./hello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hello, world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1126381" y="5244649"/>
            <a:ext cx="7292365" cy="589797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ko-KR" sz="18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gcc209</a:t>
            </a: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is a script that executes </a:t>
            </a:r>
          </a:p>
          <a:p>
            <a:pPr algn="l"/>
            <a:r>
              <a:rPr lang="en-US" altLang="ko-KR" sz="18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gcc</a:t>
            </a:r>
            <a:r>
              <a:rPr lang="en-US" altLang="ko-KR" sz="18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-Wall -</a:t>
            </a:r>
            <a:r>
              <a:rPr lang="en-US" altLang="ko-KR" sz="18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Werror</a:t>
            </a:r>
            <a:r>
              <a:rPr lang="en-US" altLang="ko-KR" sz="18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-</a:t>
            </a:r>
            <a:r>
              <a:rPr lang="en-US" altLang="ko-KR" sz="18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ansi</a:t>
            </a:r>
            <a:r>
              <a:rPr lang="en-US" altLang="ko-KR" sz="18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-pedantic -std=c99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A45265C-700E-49A1-AC82-01D642A83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Building a C Program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759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911774" y="1768852"/>
            <a:ext cx="131799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hello.c</a:t>
            </a:r>
            <a:endParaRPr lang="ko-KR" altLang="en-US" sz="21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324583" y="2643707"/>
            <a:ext cx="2773722" cy="880213"/>
            <a:chOff x="2426015" y="4954218"/>
            <a:chExt cx="3698296" cy="1372394"/>
          </a:xfrm>
        </p:grpSpPr>
        <p:sp>
          <p:nvSpPr>
            <p:cNvPr id="16" name="타원 15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dirty="0">
                  <a:solidFill>
                    <a:srgbClr val="FF0000"/>
                  </a:solidFill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C Preprocessor</a:t>
              </a:r>
            </a:p>
            <a:p>
              <a:pPr algn="ctr"/>
              <a:endParaRPr lang="en-US" altLang="ko-KR" sz="1500" b="0" dirty="0">
                <a:solidFill>
                  <a:srgbClr val="FF0000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endParaRPr>
            </a:p>
            <a:p>
              <a:pPr algn="ctr"/>
              <a:endParaRPr lang="ko-KR" altLang="en-US" sz="1500" b="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454327" y="5575611"/>
              <a:ext cx="3641673" cy="751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65" b="0" dirty="0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gcc209 -E </a:t>
              </a:r>
              <a:r>
                <a:rPr lang="en-US" altLang="ko-KR" sz="1265" b="0" dirty="0" err="1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hello.c</a:t>
              </a:r>
              <a:r>
                <a:rPr lang="en-US" altLang="ko-KR" sz="1265" b="0" dirty="0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 &gt; </a:t>
              </a:r>
              <a:r>
                <a:rPr lang="en-US" altLang="ko-KR" sz="1265" b="0" dirty="0" err="1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hello.i</a:t>
              </a:r>
              <a:endParaRPr lang="ko-KR" altLang="en-US" sz="1265" b="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8" name="아래쪽 화살표 17"/>
          <p:cNvSpPr/>
          <p:nvPr/>
        </p:nvSpPr>
        <p:spPr>
          <a:xfrm>
            <a:off x="1529707" y="2188459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" name="아래쪽 화살표 18"/>
          <p:cNvSpPr/>
          <p:nvPr/>
        </p:nvSpPr>
        <p:spPr>
          <a:xfrm>
            <a:off x="1529707" y="3634124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56264" y="3918563"/>
            <a:ext cx="131799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hello.i</a:t>
            </a:r>
            <a:endParaRPr lang="ko-KR" altLang="en-US" sz="21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아래쪽 화살표 20"/>
          <p:cNvSpPr/>
          <p:nvPr/>
        </p:nvSpPr>
        <p:spPr>
          <a:xfrm>
            <a:off x="1529707" y="4342524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324583" y="4685781"/>
            <a:ext cx="2773722" cy="870776"/>
            <a:chOff x="2426015" y="4954218"/>
            <a:chExt cx="3698296" cy="1357680"/>
          </a:xfrm>
        </p:grpSpPr>
        <p:sp>
          <p:nvSpPr>
            <p:cNvPr id="23" name="타원 22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dirty="0">
                  <a:solidFill>
                    <a:srgbClr val="FF0000"/>
                  </a:solidFill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C Compiler</a:t>
              </a:r>
            </a:p>
            <a:p>
              <a:pPr algn="ctr"/>
              <a:endPara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endParaRPr>
            </a:p>
            <a:p>
              <a:pPr algn="ctr"/>
              <a:endParaRPr lang="ko-KR" altLang="en-US" sz="1500" b="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454327" y="5575611"/>
              <a:ext cx="3641673" cy="4474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65" b="0" dirty="0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gcc209 -S </a:t>
              </a:r>
              <a:r>
                <a:rPr lang="en-US" altLang="ko-KR" sz="1265" b="0" dirty="0" err="1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hello.i</a:t>
              </a:r>
              <a:endParaRPr lang="ko-KR" altLang="en-US" sz="1265" b="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25" name="직사각형 24"/>
          <p:cNvSpPr/>
          <p:nvPr/>
        </p:nvSpPr>
        <p:spPr>
          <a:xfrm>
            <a:off x="3797973" y="4979822"/>
            <a:ext cx="131799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hello.s</a:t>
            </a:r>
            <a:endParaRPr lang="ko-KR" altLang="en-US" sz="21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아래쪽 화살표 25"/>
          <p:cNvSpPr/>
          <p:nvPr/>
        </p:nvSpPr>
        <p:spPr>
          <a:xfrm rot="16200000">
            <a:off x="3352814" y="4905301"/>
            <a:ext cx="310831" cy="56691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27" name="그룹 26"/>
          <p:cNvGrpSpPr/>
          <p:nvPr/>
        </p:nvGrpSpPr>
        <p:grpSpPr>
          <a:xfrm>
            <a:off x="5734515" y="4753370"/>
            <a:ext cx="2773722" cy="870776"/>
            <a:chOff x="2426015" y="4954218"/>
            <a:chExt cx="3698296" cy="1357680"/>
          </a:xfrm>
        </p:grpSpPr>
        <p:sp>
          <p:nvSpPr>
            <p:cNvPr id="28" name="타원 27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dirty="0">
                  <a:solidFill>
                    <a:srgbClr val="FF0000"/>
                  </a:solidFill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C Assembler</a:t>
              </a:r>
            </a:p>
            <a:p>
              <a:pPr algn="ctr"/>
              <a:endPara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endParaRPr>
            </a:p>
            <a:p>
              <a:pPr algn="ctr"/>
              <a:endParaRPr lang="ko-KR" altLang="en-US" sz="1500" b="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454327" y="5575611"/>
              <a:ext cx="3641673" cy="4474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65" b="0" dirty="0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gcc209 -c </a:t>
              </a:r>
              <a:r>
                <a:rPr lang="en-US" altLang="ko-KR" sz="1265" b="0" dirty="0" err="1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hello.s</a:t>
              </a:r>
              <a:endParaRPr lang="ko-KR" altLang="en-US" sz="1265" b="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30" name="아래쪽 화살표 29"/>
          <p:cNvSpPr/>
          <p:nvPr/>
        </p:nvSpPr>
        <p:spPr>
          <a:xfrm rot="16200000">
            <a:off x="5296783" y="4906439"/>
            <a:ext cx="310829" cy="56463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462381" y="3943514"/>
            <a:ext cx="131799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hello.o</a:t>
            </a:r>
            <a:endParaRPr lang="ko-KR" altLang="en-US" sz="21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아래쪽 화살표 31"/>
          <p:cNvSpPr/>
          <p:nvPr/>
        </p:nvSpPr>
        <p:spPr>
          <a:xfrm rot="10800000">
            <a:off x="6963084" y="4387640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4" name="아래쪽 화살표 33"/>
          <p:cNvSpPr/>
          <p:nvPr/>
        </p:nvSpPr>
        <p:spPr>
          <a:xfrm rot="10800000">
            <a:off x="6939638" y="3633712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7915363" y="3947178"/>
            <a:ext cx="115608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libc.a</a:t>
            </a:r>
            <a:endParaRPr lang="ko-KR" altLang="en-US" sz="21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6" name="아래쪽 화살표 35"/>
          <p:cNvSpPr/>
          <p:nvPr/>
        </p:nvSpPr>
        <p:spPr>
          <a:xfrm rot="8419785">
            <a:off x="7914330" y="3487399"/>
            <a:ext cx="363474" cy="45432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38" name="그룹 37"/>
          <p:cNvGrpSpPr/>
          <p:nvPr/>
        </p:nvGrpSpPr>
        <p:grpSpPr>
          <a:xfrm>
            <a:off x="5734514" y="2643707"/>
            <a:ext cx="2773722" cy="880213"/>
            <a:chOff x="2426015" y="3789952"/>
            <a:chExt cx="3698296" cy="1372394"/>
          </a:xfrm>
        </p:grpSpPr>
        <p:sp>
          <p:nvSpPr>
            <p:cNvPr id="39" name="타원 38"/>
            <p:cNvSpPr/>
            <p:nvPr/>
          </p:nvSpPr>
          <p:spPr>
            <a:xfrm>
              <a:off x="2426015" y="3789952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dirty="0">
                  <a:solidFill>
                    <a:srgbClr val="FF0000"/>
                  </a:solidFill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Linker</a:t>
              </a:r>
            </a:p>
            <a:p>
              <a:pPr algn="ctr"/>
              <a:endPara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endParaRPr>
            </a:p>
            <a:p>
              <a:pPr algn="ctr"/>
              <a:endParaRPr lang="ko-KR" altLang="en-US" sz="1500" b="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454327" y="4411345"/>
              <a:ext cx="3641673" cy="751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65" b="0" dirty="0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</a:t>
              </a:r>
              <a:r>
                <a:rPr lang="en-US" altLang="ko-KR" sz="1265" b="0" dirty="0" err="1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hello.o</a:t>
              </a:r>
              <a:r>
                <a:rPr lang="en-US" altLang="ko-KR" sz="1265" b="0" dirty="0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 -</a:t>
              </a:r>
              <a:r>
                <a:rPr lang="en-US" altLang="ko-KR" sz="1265" b="0" dirty="0" err="1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lc</a:t>
              </a:r>
              <a:r>
                <a:rPr lang="en-US" altLang="ko-KR" sz="1265" b="0" dirty="0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 -o hello</a:t>
              </a:r>
              <a:endParaRPr lang="ko-KR" altLang="en-US" sz="1265" b="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41" name="아래쪽 화살표 40"/>
          <p:cNvSpPr/>
          <p:nvPr/>
        </p:nvSpPr>
        <p:spPr>
          <a:xfrm rot="10800000">
            <a:off x="6939638" y="2198353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6624284" y="1806424"/>
            <a:ext cx="99418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</a:t>
            </a:r>
            <a:endParaRPr lang="ko-KR" altLang="en-US" sz="21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44" name="그룹 43"/>
          <p:cNvGrpSpPr/>
          <p:nvPr/>
        </p:nvGrpSpPr>
        <p:grpSpPr>
          <a:xfrm>
            <a:off x="3002386" y="1506074"/>
            <a:ext cx="2773722" cy="1018260"/>
            <a:chOff x="2426015" y="4954218"/>
            <a:chExt cx="3698296" cy="1357680"/>
          </a:xfrm>
        </p:grpSpPr>
        <p:sp>
          <p:nvSpPr>
            <p:cNvPr id="45" name="타원 44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b="0" dirty="0">
                  <a:solidFill>
                    <a:schemeClr val="tx1"/>
                  </a:solidFill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Shortcut</a:t>
              </a:r>
            </a:p>
            <a:p>
              <a:pPr algn="ctr"/>
              <a:endParaRPr lang="en-US" altLang="ko-KR" sz="1500" b="0" dirty="0">
                <a:solidFill>
                  <a:schemeClr val="tx1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endParaRPr>
            </a:p>
            <a:p>
              <a:pPr algn="ctr"/>
              <a:endParaRPr lang="ko-KR" altLang="en-US" sz="1500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454327" y="5575611"/>
              <a:ext cx="3641673" cy="3826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65" b="0" dirty="0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</a:t>
              </a:r>
              <a:r>
                <a:rPr lang="en-US" altLang="ko-KR" sz="1265" b="0" dirty="0" err="1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hello.c</a:t>
              </a:r>
              <a:r>
                <a:rPr lang="en-US" altLang="ko-KR" sz="1265" b="0" dirty="0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 -o hello</a:t>
              </a:r>
            </a:p>
          </p:txBody>
        </p:sp>
      </p:grpSp>
      <p:sp>
        <p:nvSpPr>
          <p:cNvPr id="47" name="아래쪽 화살표 46"/>
          <p:cNvSpPr/>
          <p:nvPr/>
        </p:nvSpPr>
        <p:spPr>
          <a:xfrm rot="16200000">
            <a:off x="2418353" y="1665483"/>
            <a:ext cx="310829" cy="66673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8" name="아래쪽 화살표 47"/>
          <p:cNvSpPr/>
          <p:nvPr/>
        </p:nvSpPr>
        <p:spPr>
          <a:xfrm rot="16200000">
            <a:off x="6100094" y="1653302"/>
            <a:ext cx="310829" cy="6921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8653E2-D2A5-4CF2-AC3E-2941A57B4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Steps to Make Executable File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627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  <p:bldP spid="21" grpId="0" animBg="1"/>
      <p:bldP spid="25" grpId="0"/>
      <p:bldP spid="26" grpId="0" animBg="1"/>
      <p:bldP spid="30" grpId="0" animBg="1"/>
      <p:bldP spid="31" grpId="0"/>
      <p:bldP spid="32" grpId="0" animBg="1"/>
      <p:bldP spid="34" grpId="0" animBg="1"/>
      <p:bldP spid="35" grpId="0"/>
      <p:bldP spid="36" grpId="0" animBg="1"/>
      <p:bldP spid="41" grpId="0" animBg="1"/>
      <p:bldP spid="42" grpId="0"/>
      <p:bldP spid="47" grpId="0" animBg="1"/>
      <p:bldP spid="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5E8548-19C3-4BA4-BD70-9D5A4BCA1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Remote Lectures</a:t>
            </a:r>
            <a:endParaRPr lang="ko-KR" alt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DEF61E0-E157-4F12-AC47-09DCD02A6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Until the coronavirus outbreak is contained, the classes will be held remotely</a:t>
            </a:r>
          </a:p>
          <a:p>
            <a:r>
              <a:rPr lang="en-US" altLang="ko-KR" dirty="0"/>
              <a:t>Live lectures on zoom, for active interactions</a:t>
            </a:r>
          </a:p>
          <a:p>
            <a:r>
              <a:rPr lang="en-US" altLang="ko-KR" dirty="0"/>
              <a:t>Lecture slides will be uploaded to </a:t>
            </a:r>
            <a:r>
              <a:rPr lang="en-US" altLang="ko-KR" dirty="0" err="1"/>
              <a:t>Campuswire</a:t>
            </a:r>
            <a:r>
              <a:rPr lang="en-US" altLang="ko-KR" dirty="0"/>
              <a:t> ahead of time</a:t>
            </a:r>
          </a:p>
        </p:txBody>
      </p:sp>
    </p:spTree>
    <p:extLst>
      <p:ext uri="{BB962C8B-B14F-4D97-AF65-F5344CB8AC3E}">
        <p14:creationId xmlns:p14="http://schemas.microsoft.com/office/powerpoint/2010/main" val="22474145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8BCD2FD-6DFE-4C86-BA8E-146F5B87F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/>
              <a:t>hello.i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6" name="아래쪽 화살표 5"/>
          <p:cNvSpPr/>
          <p:nvPr/>
        </p:nvSpPr>
        <p:spPr>
          <a:xfrm>
            <a:off x="3185174" y="2582333"/>
            <a:ext cx="363474" cy="30261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 sz="1265" b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1859920" y="1367246"/>
            <a:ext cx="3013982" cy="1018260"/>
            <a:chOff x="2426014" y="4954218"/>
            <a:chExt cx="4018642" cy="1357680"/>
          </a:xfrm>
        </p:grpSpPr>
        <p:sp>
          <p:nvSpPr>
            <p:cNvPr id="7" name="타원 6"/>
            <p:cNvSpPr/>
            <p:nvPr/>
          </p:nvSpPr>
          <p:spPr>
            <a:xfrm>
              <a:off x="2426014" y="4954218"/>
              <a:ext cx="4018641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sz="15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 Preprocessor</a:t>
              </a:r>
            </a:p>
            <a:p>
              <a:endParaRPr lang="en-US" altLang="ko-KR" sz="15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endParaRPr lang="ko-KR" altLang="en-US" sz="1500" b="0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454327" y="5575611"/>
              <a:ext cx="3990329" cy="3826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65" b="0" dirty="0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gcc209 -E </a:t>
              </a:r>
              <a:r>
                <a:rPr lang="en-US" altLang="ko-KR" sz="1265" b="0" dirty="0" err="1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hello.c</a:t>
              </a:r>
              <a:r>
                <a:rPr lang="en-US" altLang="ko-KR" sz="1265" b="0" dirty="0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 &gt; </a:t>
              </a:r>
              <a:r>
                <a:rPr lang="en-US" altLang="ko-KR" sz="1265" b="0" dirty="0" err="1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hello.i</a:t>
              </a:r>
              <a:endParaRPr lang="ko-KR" altLang="en-US" sz="1265" b="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733425" y="3068448"/>
            <a:ext cx="5057775" cy="1911559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…</a:t>
            </a:r>
          </a:p>
          <a:p>
            <a:pPr algn="l"/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int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printf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(char *format, …);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…</a:t>
            </a:r>
          </a:p>
          <a:p>
            <a:pPr algn="l"/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int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main(void)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{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   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printf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(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hello, world\n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);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   return 0;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}</a:t>
            </a:r>
            <a:endParaRPr lang="ko-KR" altLang="en-US" sz="15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895976" y="1722380"/>
            <a:ext cx="2619374" cy="3263504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 code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 language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Contains declaration of </a:t>
            </a:r>
            <a:r>
              <a:rPr lang="en-US" altLang="ko-KR" sz="1800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printf</a:t>
            </a:r>
            <a:r>
              <a:rPr lang="en-US" altLang="ko-KR" sz="18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() function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Missing definition of </a:t>
            </a:r>
            <a:r>
              <a:rPr lang="en-US" altLang="ko-KR" sz="1800" b="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printf</a:t>
            </a:r>
            <a:r>
              <a:rPr lang="en-US" altLang="ko-KR" sz="18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() function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Remove comments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54AA9C5-7C54-4211-9501-EC2594C8C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Preprocess C Code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38290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hello.s</a:t>
            </a:r>
            <a:endParaRPr lang="ko-KR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아래쪽 화살표 5"/>
          <p:cNvSpPr/>
          <p:nvPr/>
        </p:nvSpPr>
        <p:spPr>
          <a:xfrm>
            <a:off x="3017714" y="4149973"/>
            <a:ext cx="363474" cy="30261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 sz="1265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아래쪽 화살표 15"/>
          <p:cNvSpPr/>
          <p:nvPr/>
        </p:nvSpPr>
        <p:spPr>
          <a:xfrm>
            <a:off x="3185174" y="2664394"/>
            <a:ext cx="363474" cy="30261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 sz="1265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1980050" y="1516655"/>
            <a:ext cx="2773722" cy="1018260"/>
            <a:chOff x="2426015" y="4954218"/>
            <a:chExt cx="3698296" cy="1357680"/>
          </a:xfrm>
        </p:grpSpPr>
        <p:sp>
          <p:nvSpPr>
            <p:cNvPr id="18" name="타원 17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sz="1500" dirty="0"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C Compiler</a:t>
              </a:r>
            </a:p>
            <a:p>
              <a:endParaRPr lang="en-US" altLang="ko-KR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endParaRPr lang="ko-KR" altLang="en-US" sz="1500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454327" y="5575611"/>
              <a:ext cx="3641673" cy="3826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65" dirty="0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gcc209 -S </a:t>
              </a:r>
              <a:r>
                <a:rPr lang="en-US" altLang="ko-KR" sz="1265" dirty="0" err="1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hello.i</a:t>
              </a:r>
              <a:endParaRPr lang="ko-KR" altLang="en-US" sz="1265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5895976" y="1804441"/>
            <a:ext cx="2619374" cy="3263504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Source code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Assembly language specific to computer architecture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Missing definition of </a:t>
            </a:r>
            <a:r>
              <a:rPr lang="en-US" altLang="ko-KR" sz="18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printf</a:t>
            </a: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() function</a:t>
            </a:r>
            <a:endParaRPr lang="ko-KR" altLang="en-US" sz="18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733425" y="3150509"/>
            <a:ext cx="5057775" cy="1911559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.section .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rodata</a:t>
            </a:r>
            <a:endParaRPr lang="en-US" altLang="ko-KR" sz="15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cGreeting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: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asciz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hello, world\n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endParaRPr lang="en-US" altLang="ko-KR" sz="15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.section .text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.global main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.type main, @function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main:</a:t>
            </a:r>
          </a:p>
          <a:p>
            <a:pPr algn="l"/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puchl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%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ebp</a:t>
            </a:r>
            <a:endParaRPr lang="en-US" altLang="ko-KR" sz="15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576872" y="3165209"/>
            <a:ext cx="23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movl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%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esp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, %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ebp</a:t>
            </a:r>
            <a:endParaRPr lang="en-US" altLang="ko-KR" sz="15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pushl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%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cGreeting</a:t>
            </a:r>
            <a:endParaRPr lang="en-US" altLang="ko-KR" sz="15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call 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printf</a:t>
            </a:r>
            <a:endParaRPr lang="en-US" altLang="ko-KR" sz="15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addl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$4, $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esp</a:t>
            </a:r>
            <a:endParaRPr lang="en-US" altLang="ko-KR" sz="15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movl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$0, %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eax</a:t>
            </a:r>
            <a:endParaRPr lang="en-US" altLang="ko-KR" sz="15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movl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%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ebp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, %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esp</a:t>
            </a:r>
            <a:endParaRPr lang="en-US" altLang="ko-KR" sz="15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popl</a:t>
            </a:r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 %</a:t>
            </a:r>
            <a:r>
              <a:rPr lang="en-US" altLang="ko-KR" sz="1500" b="0" dirty="0" err="1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ebp</a:t>
            </a:r>
            <a:endParaRPr lang="en-US" altLang="ko-KR" sz="1500" b="0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ret</a:t>
            </a:r>
            <a:endParaRPr lang="ko-KR" altLang="en-US" sz="15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24" name="직선 연결선 23"/>
          <p:cNvCxnSpPr/>
          <p:nvPr/>
        </p:nvCxnSpPr>
        <p:spPr>
          <a:xfrm>
            <a:off x="3510548" y="3302237"/>
            <a:ext cx="0" cy="161873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D21A188F-CE76-4B97-A2D5-232BC0185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Compile Assembly Language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69281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A42E4B7-C04B-41E0-8897-C9AAFD326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/>
              <a:t>hello.o</a:t>
            </a:r>
            <a:endParaRPr lang="en-US" altLang="ko-KR" dirty="0"/>
          </a:p>
          <a:p>
            <a:endParaRPr lang="ko-KR" altLang="en-US" dirty="0"/>
          </a:p>
        </p:txBody>
      </p:sp>
      <p:sp>
        <p:nvSpPr>
          <p:cNvPr id="6" name="아래쪽 화살표 5"/>
          <p:cNvSpPr/>
          <p:nvPr/>
        </p:nvSpPr>
        <p:spPr>
          <a:xfrm>
            <a:off x="3017714" y="4302372"/>
            <a:ext cx="363474" cy="30261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아래쪽 화살표 15"/>
          <p:cNvSpPr/>
          <p:nvPr/>
        </p:nvSpPr>
        <p:spPr>
          <a:xfrm>
            <a:off x="3185174" y="2699562"/>
            <a:ext cx="363474" cy="30261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1980050" y="1516654"/>
            <a:ext cx="2773722" cy="1018260"/>
            <a:chOff x="2426015" y="4954218"/>
            <a:chExt cx="3698296" cy="1357680"/>
          </a:xfrm>
        </p:grpSpPr>
        <p:sp>
          <p:nvSpPr>
            <p:cNvPr id="18" name="타원 17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dirty="0"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C Assembler</a:t>
              </a:r>
            </a:p>
            <a:p>
              <a:pPr algn="ctr"/>
              <a:endParaRPr lang="en-US" altLang="ko-KR" sz="15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algn="ctr"/>
              <a:endParaRPr lang="ko-KR" altLang="en-US" sz="1500" dirty="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454327" y="5575611"/>
              <a:ext cx="3641673" cy="3826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65" b="0" dirty="0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gcc209 -c </a:t>
              </a:r>
              <a:r>
                <a:rPr lang="en-US" altLang="ko-KR" sz="1265" b="0" dirty="0" err="1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hello.s</a:t>
              </a:r>
              <a:endParaRPr lang="ko-KR" altLang="en-US" sz="1265" b="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5905501" y="1956840"/>
            <a:ext cx="2609849" cy="3263504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Object file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Machine language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Unreadable by human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Missing definition of </a:t>
            </a:r>
            <a:r>
              <a:rPr lang="en-US" altLang="ko-KR" sz="18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printf</a:t>
            </a: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() function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libc.a</a:t>
            </a: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= library containing machine language definition of </a:t>
            </a:r>
            <a:r>
              <a:rPr lang="en-US" altLang="ko-KR" sz="18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printf</a:t>
            </a: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() function (and many others)</a:t>
            </a:r>
            <a:endParaRPr lang="ko-KR" altLang="en-US" sz="18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733425" y="3302908"/>
            <a:ext cx="5057775" cy="1911559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15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… 100101000110100100100 …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246356E-7258-4FB9-A3C4-E33645AC2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Generate Object File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695191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45421" y="1834997"/>
            <a:ext cx="3006322" cy="49853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5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…100101000110100100100… 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5976318" y="1828769"/>
            <a:ext cx="2549117" cy="2872505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Executable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Machine language</a:t>
            </a:r>
          </a:p>
          <a:p>
            <a:pPr marL="257175" indent="-257175" algn="l">
              <a:buFont typeface="Arial" panose="020B0604020202020204" pitchFamily="34" charset="0"/>
              <a:buChar char="•"/>
            </a:pPr>
            <a:r>
              <a:rPr lang="en-US" altLang="ko-KR" sz="18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libc.a</a:t>
            </a: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 = library containing machine language definition of </a:t>
            </a:r>
            <a:r>
              <a:rPr lang="en-US" altLang="ko-KR" sz="18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printf</a:t>
            </a:r>
            <a:r>
              <a:rPr lang="en-US" altLang="ko-KR" sz="18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() function (and many others)</a:t>
            </a:r>
            <a:endParaRPr lang="ko-KR" altLang="en-US" sz="18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728762" y="2439107"/>
            <a:ext cx="2773722" cy="498530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5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…11100100000100100110…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4433285" y="1996091"/>
            <a:ext cx="81144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ko-KR" sz="21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libc.a</a:t>
            </a:r>
            <a:endParaRPr lang="ko-KR" altLang="en-US" sz="21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아래쪽 화살표 16"/>
          <p:cNvSpPr/>
          <p:nvPr/>
        </p:nvSpPr>
        <p:spPr>
          <a:xfrm>
            <a:off x="3451743" y="2937637"/>
            <a:ext cx="363474" cy="29500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 sz="1265" b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아래쪽 화살표 19"/>
          <p:cNvSpPr/>
          <p:nvPr/>
        </p:nvSpPr>
        <p:spPr>
          <a:xfrm>
            <a:off x="1908710" y="2331751"/>
            <a:ext cx="363474" cy="90089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 sz="1265" b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1317383" y="3265963"/>
            <a:ext cx="3125664" cy="1018260"/>
            <a:chOff x="2412999" y="3789952"/>
            <a:chExt cx="4167552" cy="1357680"/>
          </a:xfrm>
        </p:grpSpPr>
        <p:sp>
          <p:nvSpPr>
            <p:cNvPr id="18" name="타원 17"/>
            <p:cNvSpPr/>
            <p:nvPr/>
          </p:nvSpPr>
          <p:spPr>
            <a:xfrm>
              <a:off x="2426015" y="3789952"/>
              <a:ext cx="415453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sz="1500" dirty="0"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Linker</a:t>
              </a:r>
            </a:p>
            <a:p>
              <a:pPr algn="l"/>
              <a:endParaRPr lang="en-US" altLang="ko-KR" sz="15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endParaRPr>
            </a:p>
            <a:p>
              <a:pPr algn="l"/>
              <a:endParaRPr lang="ko-KR" altLang="en-US" sz="1500" b="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412999" y="4411344"/>
              <a:ext cx="4154536" cy="3826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265" b="0" dirty="0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</a:t>
              </a:r>
              <a:r>
                <a:rPr lang="en-US" altLang="ko-KR" sz="1265" b="0" dirty="0" err="1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hello.o</a:t>
              </a:r>
              <a:r>
                <a:rPr lang="en-US" altLang="ko-KR" sz="1265" b="0" dirty="0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 -</a:t>
              </a:r>
              <a:r>
                <a:rPr lang="en-US" altLang="ko-KR" sz="1265" b="0" dirty="0" err="1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lc</a:t>
              </a:r>
              <a:r>
                <a:rPr lang="en-US" altLang="ko-KR" sz="1265" b="0" dirty="0"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 -o hello</a:t>
              </a:r>
              <a:endParaRPr lang="ko-KR" altLang="en-US" sz="1265" b="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pic>
        <p:nvPicPr>
          <p:cNvPr id="4098" name="Picture 2" descr="http://done.ie/wp-content/uploads/2012/10/Done_stamp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379" y="4336765"/>
            <a:ext cx="1478640" cy="120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2122490" y="1402464"/>
            <a:ext cx="97494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ko-KR" sz="2100" b="0" dirty="0" err="1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hello.o</a:t>
            </a:r>
            <a:endParaRPr lang="ko-KR" altLang="en-US" sz="21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아래쪽 화살표 22"/>
          <p:cNvSpPr/>
          <p:nvPr/>
        </p:nvSpPr>
        <p:spPr>
          <a:xfrm>
            <a:off x="2661222" y="4336764"/>
            <a:ext cx="363474" cy="46039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ko-KR" altLang="en-US" sz="1265" b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435636" y="4824733"/>
            <a:ext cx="75052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ko-KR" sz="2100" b="0" dirty="0">
                <a:latin typeface="Helvetica" panose="020B0604020202020204" pitchFamily="34" charset="0"/>
                <a:ea typeface="Tahoma" panose="020B0604030504040204" pitchFamily="34" charset="0"/>
                <a:cs typeface="Helvetica" panose="020B0604020202020204" pitchFamily="34" charset="0"/>
              </a:rPr>
              <a:t>hello</a:t>
            </a:r>
            <a:endParaRPr lang="ko-KR" altLang="en-US" sz="2100" b="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815156" y="5239606"/>
            <a:ext cx="3175752" cy="610595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20160001@eelab1:~$ ./hello</a:t>
            </a:r>
          </a:p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hello, world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6B53D60-7189-48FB-96C3-71A4B83DE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Generate Executable Binary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50075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911774" y="1768852"/>
            <a:ext cx="131799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 err="1">
                <a:solidFill>
                  <a:schemeClr val="tx1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hello.c</a:t>
            </a:r>
            <a:endParaRPr lang="ko-KR" altLang="en-US" sz="2100" b="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324583" y="2643707"/>
            <a:ext cx="2773722" cy="880213"/>
            <a:chOff x="2426015" y="4954218"/>
            <a:chExt cx="3698296" cy="1372394"/>
          </a:xfrm>
        </p:grpSpPr>
        <p:sp>
          <p:nvSpPr>
            <p:cNvPr id="16" name="타원 15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b="0" dirty="0">
                  <a:solidFill>
                    <a:schemeClr val="tx1"/>
                  </a:solidFill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C Preprocessor</a:t>
              </a:r>
            </a:p>
            <a:p>
              <a:pPr algn="ctr"/>
              <a:endParaRPr lang="en-US" altLang="ko-KR" sz="1500" b="0" dirty="0">
                <a:solidFill>
                  <a:schemeClr val="tx1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endParaRPr>
            </a:p>
            <a:p>
              <a:pPr algn="ctr"/>
              <a:endParaRPr lang="ko-KR" altLang="en-US" sz="1500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454327" y="5575611"/>
              <a:ext cx="3641673" cy="751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65" b="0" dirty="0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gcc209 -E </a:t>
              </a:r>
              <a:r>
                <a:rPr lang="en-US" altLang="ko-KR" sz="1265" b="0" dirty="0" err="1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hello.c</a:t>
              </a:r>
              <a:r>
                <a:rPr lang="en-US" altLang="ko-KR" sz="1265" b="0" dirty="0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 &gt; </a:t>
              </a:r>
              <a:r>
                <a:rPr lang="en-US" altLang="ko-KR" sz="1265" b="0" dirty="0" err="1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hello.i</a:t>
              </a:r>
              <a:endParaRPr lang="ko-KR" altLang="en-US" sz="1265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8" name="아래쪽 화살표 17"/>
          <p:cNvSpPr/>
          <p:nvPr/>
        </p:nvSpPr>
        <p:spPr>
          <a:xfrm>
            <a:off x="1529707" y="2188459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9" name="아래쪽 화살표 18"/>
          <p:cNvSpPr/>
          <p:nvPr/>
        </p:nvSpPr>
        <p:spPr>
          <a:xfrm>
            <a:off x="1529707" y="3634124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56264" y="3918563"/>
            <a:ext cx="131799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 err="1">
                <a:solidFill>
                  <a:schemeClr val="tx1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hello.i</a:t>
            </a:r>
            <a:endParaRPr lang="ko-KR" altLang="en-US" sz="2100" b="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1" name="아래쪽 화살표 20"/>
          <p:cNvSpPr/>
          <p:nvPr/>
        </p:nvSpPr>
        <p:spPr>
          <a:xfrm>
            <a:off x="1529707" y="4342524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324583" y="4685781"/>
            <a:ext cx="2773722" cy="870776"/>
            <a:chOff x="2426015" y="4954218"/>
            <a:chExt cx="3698296" cy="1357680"/>
          </a:xfrm>
        </p:grpSpPr>
        <p:sp>
          <p:nvSpPr>
            <p:cNvPr id="23" name="타원 22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b="0" dirty="0">
                  <a:solidFill>
                    <a:schemeClr val="tx1"/>
                  </a:solidFill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C Compiler</a:t>
              </a:r>
            </a:p>
            <a:p>
              <a:pPr algn="ctr"/>
              <a:endParaRPr lang="en-US" altLang="ko-KR" sz="1500" b="0" dirty="0">
                <a:solidFill>
                  <a:schemeClr val="tx1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endParaRPr>
            </a:p>
            <a:p>
              <a:pPr algn="ctr"/>
              <a:endParaRPr lang="ko-KR" altLang="en-US" sz="1500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2454327" y="5575611"/>
              <a:ext cx="3641673" cy="4474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65" b="0" dirty="0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gcc209 -S </a:t>
              </a:r>
              <a:r>
                <a:rPr lang="en-US" altLang="ko-KR" sz="1265" b="0" dirty="0" err="1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hello.i</a:t>
              </a:r>
              <a:endParaRPr lang="ko-KR" altLang="en-US" sz="1265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25" name="직사각형 24"/>
          <p:cNvSpPr/>
          <p:nvPr/>
        </p:nvSpPr>
        <p:spPr>
          <a:xfrm>
            <a:off x="3797973" y="4979822"/>
            <a:ext cx="131799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 err="1">
                <a:solidFill>
                  <a:schemeClr val="tx1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hello.s</a:t>
            </a:r>
            <a:endParaRPr lang="ko-KR" altLang="en-US" sz="2100" b="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아래쪽 화살표 25"/>
          <p:cNvSpPr/>
          <p:nvPr/>
        </p:nvSpPr>
        <p:spPr>
          <a:xfrm rot="16200000">
            <a:off x="3352814" y="4905301"/>
            <a:ext cx="310831" cy="56691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27" name="그룹 26"/>
          <p:cNvGrpSpPr/>
          <p:nvPr/>
        </p:nvGrpSpPr>
        <p:grpSpPr>
          <a:xfrm>
            <a:off x="5734515" y="4753370"/>
            <a:ext cx="2773722" cy="870776"/>
            <a:chOff x="2426015" y="4954218"/>
            <a:chExt cx="3698296" cy="1357680"/>
          </a:xfrm>
        </p:grpSpPr>
        <p:sp>
          <p:nvSpPr>
            <p:cNvPr id="28" name="타원 27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b="0" dirty="0">
                  <a:solidFill>
                    <a:schemeClr val="tx1"/>
                  </a:solidFill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C Assembler</a:t>
              </a:r>
            </a:p>
            <a:p>
              <a:pPr algn="ctr"/>
              <a:endParaRPr lang="en-US" altLang="ko-KR" sz="1500" b="0" dirty="0">
                <a:solidFill>
                  <a:schemeClr val="tx1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endParaRPr>
            </a:p>
            <a:p>
              <a:pPr algn="ctr"/>
              <a:endParaRPr lang="ko-KR" altLang="en-US" sz="1500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454327" y="5575611"/>
              <a:ext cx="3641673" cy="4474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65" b="0" dirty="0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gcc209 -c </a:t>
              </a:r>
              <a:r>
                <a:rPr lang="en-US" altLang="ko-KR" sz="1265" b="0" dirty="0" err="1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hello.s</a:t>
              </a:r>
              <a:endParaRPr lang="ko-KR" altLang="en-US" sz="1265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30" name="아래쪽 화살표 29"/>
          <p:cNvSpPr/>
          <p:nvPr/>
        </p:nvSpPr>
        <p:spPr>
          <a:xfrm rot="16200000">
            <a:off x="5296783" y="4906439"/>
            <a:ext cx="310829" cy="564636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462381" y="3943514"/>
            <a:ext cx="1317990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 err="1">
                <a:solidFill>
                  <a:schemeClr val="tx1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hello.o</a:t>
            </a:r>
            <a:endParaRPr lang="ko-KR" altLang="en-US" sz="2100" b="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2" name="아래쪽 화살표 31"/>
          <p:cNvSpPr/>
          <p:nvPr/>
        </p:nvSpPr>
        <p:spPr>
          <a:xfrm rot="10800000">
            <a:off x="6963084" y="4387640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4" name="아래쪽 화살표 33"/>
          <p:cNvSpPr/>
          <p:nvPr/>
        </p:nvSpPr>
        <p:spPr>
          <a:xfrm rot="10800000">
            <a:off x="6939638" y="3633712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7915363" y="3947178"/>
            <a:ext cx="115608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 err="1">
                <a:solidFill>
                  <a:schemeClr val="tx1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libc.a</a:t>
            </a:r>
            <a:endParaRPr lang="ko-KR" altLang="en-US" sz="2100" b="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6" name="아래쪽 화살표 35"/>
          <p:cNvSpPr/>
          <p:nvPr/>
        </p:nvSpPr>
        <p:spPr>
          <a:xfrm rot="8419785">
            <a:off x="7914330" y="3487399"/>
            <a:ext cx="363474" cy="45432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38" name="그룹 37"/>
          <p:cNvGrpSpPr/>
          <p:nvPr/>
        </p:nvGrpSpPr>
        <p:grpSpPr>
          <a:xfrm>
            <a:off x="5734514" y="2643707"/>
            <a:ext cx="2773722" cy="880213"/>
            <a:chOff x="2426015" y="3789952"/>
            <a:chExt cx="3698296" cy="1372394"/>
          </a:xfrm>
        </p:grpSpPr>
        <p:sp>
          <p:nvSpPr>
            <p:cNvPr id="39" name="타원 38"/>
            <p:cNvSpPr/>
            <p:nvPr/>
          </p:nvSpPr>
          <p:spPr>
            <a:xfrm>
              <a:off x="2426015" y="3789952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b="0" dirty="0">
                  <a:solidFill>
                    <a:schemeClr val="tx1"/>
                  </a:solidFill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Linker</a:t>
              </a:r>
            </a:p>
            <a:p>
              <a:pPr algn="ctr"/>
              <a:endParaRPr lang="en-US" altLang="ko-KR" sz="1500" b="0" dirty="0">
                <a:solidFill>
                  <a:schemeClr val="tx1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endParaRPr>
            </a:p>
            <a:p>
              <a:pPr algn="ctr"/>
              <a:endParaRPr lang="ko-KR" altLang="en-US" sz="1500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2454327" y="4411345"/>
              <a:ext cx="3641673" cy="751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65" b="0" dirty="0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</a:t>
              </a:r>
              <a:r>
                <a:rPr lang="en-US" altLang="ko-KR" sz="1265" b="0" dirty="0" err="1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hello.o</a:t>
              </a:r>
              <a:r>
                <a:rPr lang="en-US" altLang="ko-KR" sz="1265" b="0" dirty="0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 -</a:t>
              </a:r>
              <a:r>
                <a:rPr lang="en-US" altLang="ko-KR" sz="1265" b="0" dirty="0" err="1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lc</a:t>
              </a:r>
              <a:r>
                <a:rPr lang="en-US" altLang="ko-KR" sz="1265" b="0" dirty="0">
                  <a:solidFill>
                    <a:schemeClr val="tx1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 -o hello</a:t>
              </a:r>
              <a:endParaRPr lang="ko-KR" altLang="en-US" sz="1265" b="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41" name="아래쪽 화살표 40"/>
          <p:cNvSpPr/>
          <p:nvPr/>
        </p:nvSpPr>
        <p:spPr>
          <a:xfrm rot="10800000">
            <a:off x="6939638" y="2198353"/>
            <a:ext cx="363474" cy="25227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6624284" y="1806424"/>
            <a:ext cx="99418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100" b="0" dirty="0">
                <a:solidFill>
                  <a:schemeClr val="tx1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rPr>
              <a:t>hello</a:t>
            </a:r>
            <a:endParaRPr lang="ko-KR" altLang="en-US" sz="2100" b="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44" name="그룹 43"/>
          <p:cNvGrpSpPr/>
          <p:nvPr/>
        </p:nvGrpSpPr>
        <p:grpSpPr>
          <a:xfrm>
            <a:off x="3002386" y="1506074"/>
            <a:ext cx="2773722" cy="1018260"/>
            <a:chOff x="2426015" y="4954218"/>
            <a:chExt cx="3698296" cy="1357680"/>
          </a:xfrm>
        </p:grpSpPr>
        <p:sp>
          <p:nvSpPr>
            <p:cNvPr id="45" name="타원 44"/>
            <p:cNvSpPr/>
            <p:nvPr/>
          </p:nvSpPr>
          <p:spPr>
            <a:xfrm>
              <a:off x="2426015" y="4954218"/>
              <a:ext cx="3698296" cy="1357680"/>
            </a:xfrm>
            <a:prstGeom prst="ellipse">
              <a:avLst/>
            </a:prstGeom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1500" dirty="0">
                  <a:solidFill>
                    <a:srgbClr val="FF0000"/>
                  </a:solidFill>
                  <a:latin typeface="Helvetica" panose="020B0604020202020204" pitchFamily="34" charset="0"/>
                  <a:ea typeface="Tahoma" panose="020B0604030504040204" pitchFamily="34" charset="0"/>
                  <a:cs typeface="Helvetica" panose="020B0604020202020204" pitchFamily="34" charset="0"/>
                </a:rPr>
                <a:t>Shortcut</a:t>
              </a:r>
            </a:p>
            <a:p>
              <a:pPr algn="ctr"/>
              <a:endParaRPr lang="en-US" altLang="ko-KR" sz="1500" b="0" dirty="0">
                <a:solidFill>
                  <a:srgbClr val="FF0000"/>
                </a:solidFill>
                <a:latin typeface="Courier New" panose="02070309020205020404" pitchFamily="49" charset="0"/>
                <a:ea typeface="Tahoma" panose="020B0604030504040204" pitchFamily="34" charset="0"/>
                <a:cs typeface="Courier New" panose="02070309020205020404" pitchFamily="49" charset="0"/>
              </a:endParaRPr>
            </a:p>
            <a:p>
              <a:pPr algn="ctr"/>
              <a:endParaRPr lang="ko-KR" altLang="en-US" sz="1500" b="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2454327" y="5575611"/>
              <a:ext cx="3641673" cy="3826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65" b="0" dirty="0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gcc209 </a:t>
              </a:r>
              <a:r>
                <a:rPr lang="en-US" altLang="ko-KR" sz="1265" b="0" dirty="0" err="1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hello.c</a:t>
              </a:r>
              <a:r>
                <a:rPr lang="en-US" altLang="ko-KR" sz="1265" b="0" dirty="0">
                  <a:solidFill>
                    <a:srgbClr val="FF0000"/>
                  </a:solidFill>
                  <a:latin typeface="Courier New" panose="02070309020205020404" pitchFamily="49" charset="0"/>
                  <a:ea typeface="Tahoma" panose="020B0604030504040204" pitchFamily="34" charset="0"/>
                  <a:cs typeface="Courier New" panose="02070309020205020404" pitchFamily="49" charset="0"/>
                </a:rPr>
                <a:t> -o hello</a:t>
              </a:r>
            </a:p>
          </p:txBody>
        </p:sp>
      </p:grpSp>
      <p:sp>
        <p:nvSpPr>
          <p:cNvPr id="47" name="아래쪽 화살표 46"/>
          <p:cNvSpPr/>
          <p:nvPr/>
        </p:nvSpPr>
        <p:spPr>
          <a:xfrm rot="16200000">
            <a:off x="2418353" y="1665483"/>
            <a:ext cx="310829" cy="66673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8" name="아래쪽 화살표 47"/>
          <p:cNvSpPr/>
          <p:nvPr/>
        </p:nvSpPr>
        <p:spPr>
          <a:xfrm rot="16200000">
            <a:off x="6100094" y="1653302"/>
            <a:ext cx="310829" cy="6921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65" b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8653E2-D2A5-4CF2-AC3E-2941A57B4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Shortcut of All Processes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366635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AC0CC76-ECFE-4905-B87F-E9690B9F2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gcc209</a:t>
            </a:r>
            <a:r>
              <a:rPr lang="en-US" altLang="ko-KR" dirty="0"/>
              <a:t> is a special script made for EE209</a:t>
            </a:r>
          </a:p>
          <a:p>
            <a:pPr lvl="1"/>
            <a:r>
              <a:rPr lang="en-US" altLang="ko-KR" dirty="0"/>
              <a:t>Script: a text file that contains commands to execute a series of tasks</a:t>
            </a:r>
          </a:p>
          <a:p>
            <a:pPr lvl="1"/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gcc209</a:t>
            </a:r>
            <a:r>
              <a:rPr lang="en-US" altLang="ko-KR" dirty="0"/>
              <a:t> adds a number of options to catch improper programming</a:t>
            </a:r>
          </a:p>
          <a:p>
            <a:pPr lvl="2"/>
            <a:r>
              <a:rPr lang="en-US" altLang="ko-KR" dirty="0"/>
              <a:t>e.g. warns unused variable, use variable without initializing it, etc.</a:t>
            </a:r>
          </a:p>
          <a:p>
            <a:r>
              <a:rPr lang="en-US" altLang="ko-KR" dirty="0"/>
              <a:t>You can make this script by yourself using emacs editor</a:t>
            </a:r>
            <a:r>
              <a:rPr lang="ko-KR" altLang="en-US" dirty="0"/>
              <a:t> </a:t>
            </a:r>
            <a:r>
              <a:rPr lang="en-US" altLang="ko-KR" dirty="0"/>
              <a:t>(or whatever editor you like)</a:t>
            </a:r>
          </a:p>
          <a:p>
            <a:pPr marL="471416" lvl="1" indent="0">
              <a:buNone/>
            </a:pP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	$ emacs gcc209</a:t>
            </a:r>
          </a:p>
          <a:p>
            <a:endParaRPr lang="en-US" altLang="ko-KR" dirty="0"/>
          </a:p>
          <a:p>
            <a:endParaRPr lang="en-US" altLang="ko-KR" dirty="0"/>
          </a:p>
          <a:p>
            <a:pPr lvl="1"/>
            <a:r>
              <a:rPr lang="en-US" altLang="ko-KR" dirty="0"/>
              <a:t>Make this script executable: </a:t>
            </a:r>
          </a:p>
          <a:p>
            <a:pPr marL="471416" lvl="1" indent="0">
              <a:buNone/>
            </a:pP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	$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chmod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 +x gcc209</a:t>
            </a:r>
          </a:p>
          <a:p>
            <a:pPr lvl="1"/>
            <a:r>
              <a:rPr lang="en-US" altLang="ko-KR" dirty="0"/>
              <a:t>Move this file to folder that can be accessed globally</a:t>
            </a:r>
          </a:p>
          <a:p>
            <a:pPr marL="471416" lvl="1" indent="0">
              <a:buNone/>
            </a:pP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	$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sudo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 mv gcc209 /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usr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/bin/gcc209</a:t>
            </a:r>
          </a:p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1701209" y="3974277"/>
            <a:ext cx="5741582" cy="594638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#!/bin/bash</a:t>
            </a:r>
          </a:p>
          <a:p>
            <a:pPr algn="l"/>
            <a:r>
              <a:rPr lang="en-US" altLang="ko-KR" sz="15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 -Wall -</a:t>
            </a:r>
            <a:r>
              <a:rPr lang="en-US" altLang="ko-KR" sz="15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Werror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altLang="ko-KR" sz="15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ansi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 -pedantic -</a:t>
            </a:r>
            <a:r>
              <a:rPr lang="en-US" altLang="ko-KR" sz="1500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</a:t>
            </a:r>
            <a:r>
              <a:rPr lang="en-US" altLang="ko-KR" sz="1500" b="0" dirty="0">
                <a:latin typeface="Courier New" panose="02070309020205020404" pitchFamily="49" charset="0"/>
                <a:cs typeface="Courier New" panose="02070309020205020404" pitchFamily="49" charset="0"/>
              </a:rPr>
              <a:t>=c99 "$@"</a:t>
            </a:r>
            <a:endParaRPr lang="ko-KR" altLang="en-US" sz="1500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EEBA374-105F-4FAD-9961-5C79F06FD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gcc209</a:t>
            </a:r>
            <a:r>
              <a:rPr lang="en-US" altLang="ko-KR" dirty="0"/>
              <a:t> vs.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gcc</a:t>
            </a:r>
            <a:r>
              <a:rPr lang="en-US" altLang="ko-KR" dirty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16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353147-C821-490F-8A47-78025D80AB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94424"/>
            <a:ext cx="8235190" cy="5230992"/>
          </a:xfrm>
        </p:spPr>
        <p:txBody>
          <a:bodyPr/>
          <a:lstStyle/>
          <a:p>
            <a:pPr marL="0" indent="0">
              <a:buNone/>
            </a:pPr>
            <a:r>
              <a:rPr lang="en-US" altLang="ko-KR" dirty="0"/>
              <a:t>1.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ssh</a:t>
            </a:r>
            <a:r>
              <a:rPr lang="en-US" altLang="ko-KR" dirty="0"/>
              <a:t> into one of the lab machines (eelab5 or eelab6)</a:t>
            </a:r>
          </a:p>
          <a:p>
            <a:pPr marL="0" indent="0">
              <a:buNone/>
            </a:pPr>
            <a:r>
              <a:rPr lang="en-US" altLang="ko-KR" dirty="0"/>
              <a:t>2. Run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emacs</a:t>
            </a:r>
            <a:r>
              <a:rPr lang="en-US" altLang="ko-KR" dirty="0"/>
              <a:t> (preferably as background process in X window) or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vim</a:t>
            </a:r>
            <a:r>
              <a:rPr lang="en-US" altLang="ko-KR" dirty="0"/>
              <a:t> or any text editor at your choice. </a:t>
            </a:r>
          </a:p>
          <a:p>
            <a:pPr marL="0" indent="0">
              <a:buNone/>
            </a:pPr>
            <a:r>
              <a:rPr lang="en-US" altLang="ko-KR" dirty="0"/>
              <a:t>3. Type in the C code for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hello.c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dirty="0"/>
              <a:t>(that prints “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hello, world</a:t>
            </a:r>
            <a:r>
              <a:rPr lang="en-US" altLang="ko-KR" dirty="0"/>
              <a:t>”)</a:t>
            </a:r>
          </a:p>
          <a:p>
            <a:pPr marL="0" indent="0">
              <a:buNone/>
            </a:pPr>
            <a:r>
              <a:rPr lang="en-US" altLang="ko-KR" dirty="0"/>
              <a:t>4. Compile it with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gcc209</a:t>
            </a:r>
            <a:r>
              <a:rPr lang="en-US" altLang="ko-KR" dirty="0"/>
              <a:t> and </a:t>
            </a:r>
            <a:r>
              <a:rPr lang="en-US" altLang="ko-KR" b="1" i="1" dirty="0"/>
              <a:t>name</a:t>
            </a:r>
            <a:r>
              <a:rPr lang="en-US" altLang="ko-KR" dirty="0"/>
              <a:t> the executable as hello</a:t>
            </a:r>
          </a:p>
          <a:p>
            <a:pPr marL="0" indent="0">
              <a:buNone/>
            </a:pPr>
            <a:r>
              <a:rPr lang="en-US" altLang="ko-KR" dirty="0"/>
              <a:t>5. Run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hello</a:t>
            </a:r>
          </a:p>
          <a:p>
            <a:endParaRPr lang="en-US" altLang="ko-KR" sz="1200" dirty="0"/>
          </a:p>
          <a:p>
            <a:r>
              <a:rPr lang="en-US" altLang="ko-KR" dirty="0"/>
              <a:t>Main to-do: take a snapshot of these steps and upload it (must be JPG) to the course submission site </a:t>
            </a:r>
          </a:p>
          <a:p>
            <a:pPr lvl="1"/>
            <a:r>
              <a:rPr lang="en-US" altLang="ko-KR" dirty="0"/>
              <a:t>One picture (only jpg is permitted) that shows all these commands </a:t>
            </a:r>
          </a:p>
          <a:p>
            <a:r>
              <a:rPr lang="en-US" altLang="ko-KR" dirty="0"/>
              <a:t>Deadline: 10:25am on March 11 (next class)</a:t>
            </a:r>
          </a:p>
          <a:p>
            <a:pPr lvl="1"/>
            <a:r>
              <a:rPr lang="en-US" altLang="ko-KR" dirty="0"/>
              <a:t>All assignments are </a:t>
            </a:r>
            <a:r>
              <a:rPr lang="en-US" altLang="ko-KR" u="sng" dirty="0">
                <a:highlight>
                  <a:srgbClr val="FFFF00"/>
                </a:highlight>
              </a:rPr>
              <a:t>due before the start of the next class in the following week</a:t>
            </a:r>
          </a:p>
          <a:p>
            <a:pPr lvl="1"/>
            <a:r>
              <a:rPr lang="en-US" altLang="ko-KR" dirty="0"/>
              <a:t>Submission link available at </a:t>
            </a:r>
            <a:r>
              <a:rPr lang="en-US" altLang="ko-KR" b="1" u="sng" dirty="0">
                <a:highlight>
                  <a:srgbClr val="FFFF00"/>
                </a:highlight>
              </a:rPr>
              <a:t>KLMS</a:t>
            </a:r>
            <a:r>
              <a:rPr lang="en-US" altLang="ko-KR" dirty="0"/>
              <a:t> </a:t>
            </a:r>
          </a:p>
          <a:p>
            <a:endParaRPr lang="ko-KR" alt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5D02D6C-EE47-4103-A7E2-4A68DAA51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Assignment for Lecture 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87902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2DBF4C-324E-4EBB-97A8-16C513A3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16A8BAE-365E-4D70-B7FC-5088E8576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13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5E8548-19C3-4BA4-BD70-9D5A4BCA1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Guidelines on Using Zoom</a:t>
            </a:r>
            <a:endParaRPr lang="ko-KR" alt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DEF61E0-E157-4F12-AC47-09DCD02A6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Use the Zoom client instead of the web version</a:t>
            </a:r>
          </a:p>
          <a:p>
            <a:r>
              <a:rPr lang="en-US" altLang="ko-KR" dirty="0"/>
              <a:t>Set user name as your KAIST ID and name (e.g., 20210000 Phil Kim)</a:t>
            </a:r>
          </a:p>
          <a:p>
            <a:r>
              <a:rPr lang="en-US" altLang="ko-KR" dirty="0"/>
              <a:t>Turn the camera on; we want to match your name and appearance</a:t>
            </a:r>
          </a:p>
          <a:p>
            <a:r>
              <a:rPr lang="en-US" altLang="ko-KR" dirty="0"/>
              <a:t>Mute the mic except when discussing or asking questions</a:t>
            </a:r>
          </a:p>
          <a:p>
            <a:r>
              <a:rPr lang="en-US" altLang="ko-KR" dirty="0"/>
              <a:t>When you have a question:</a:t>
            </a:r>
          </a:p>
          <a:p>
            <a:pPr lvl="1"/>
            <a:r>
              <a:rPr lang="en-US" altLang="ko-KR" dirty="0"/>
              <a:t>Feel free to interrupt the speaker</a:t>
            </a:r>
          </a:p>
          <a:p>
            <a:pPr lvl="1"/>
            <a:r>
              <a:rPr lang="en-US" altLang="ko-KR" dirty="0"/>
              <a:t>Raise your hand on Zoom</a:t>
            </a:r>
          </a:p>
          <a:p>
            <a:pPr lvl="1"/>
            <a:r>
              <a:rPr lang="en-US" altLang="ko-KR" dirty="0"/>
              <a:t>Write your question on the Zoom Chatroom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21635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4E3C1C-AAED-4F8B-88E6-E9B1EFF5A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Teaching Avengers</a:t>
            </a:r>
            <a:endParaRPr lang="ko-KR" alt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19C75A-819E-4F02-A927-E06D81DE5D62}"/>
              </a:ext>
            </a:extLst>
          </p:cNvPr>
          <p:cNvSpPr txBox="1"/>
          <p:nvPr/>
        </p:nvSpPr>
        <p:spPr>
          <a:xfrm>
            <a:off x="445119" y="2839880"/>
            <a:ext cx="1338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1064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Gyuhwan</a:t>
            </a:r>
            <a:b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</a:b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Park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1C76378-432A-4D41-94FE-FF5AB1601A67}"/>
              </a:ext>
            </a:extLst>
          </p:cNvPr>
          <p:cNvSpPr txBox="1"/>
          <p:nvPr/>
        </p:nvSpPr>
        <p:spPr>
          <a:xfrm>
            <a:off x="219403" y="5524747"/>
            <a:ext cx="180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1064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Jieun</a:t>
            </a:r>
            <a:endParaRPr kumimoji="0" lang="en-US" altLang="ko-KR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  <a:sym typeface="Helvetica Neue"/>
            </a:endParaRPr>
          </a:p>
          <a:p>
            <a:pPr marL="0" marR="0" lvl="0" indent="0" algn="ctr" defTabSz="41064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Kim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  <a:sym typeface="Helvetica Neue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0CC2450-E2C0-4DEB-A568-A322ABB8C2D9}"/>
              </a:ext>
            </a:extLst>
          </p:cNvPr>
          <p:cNvSpPr txBox="1"/>
          <p:nvPr/>
        </p:nvSpPr>
        <p:spPr>
          <a:xfrm>
            <a:off x="2522239" y="2839880"/>
            <a:ext cx="1336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1064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Junghan</a:t>
            </a:r>
            <a:b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</a:b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Yoon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  <a:sym typeface="Helvetica Neue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C84CADE-AF58-41F0-B084-71B95221A524}"/>
              </a:ext>
            </a:extLst>
          </p:cNvPr>
          <p:cNvSpPr txBox="1"/>
          <p:nvPr/>
        </p:nvSpPr>
        <p:spPr>
          <a:xfrm>
            <a:off x="4533692" y="5524747"/>
            <a:ext cx="1803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1064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Jinwoo</a:t>
            </a:r>
            <a:b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</a:b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Park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2" charset="0"/>
              <a:ea typeface="맑은 고딕" panose="020B0503020000020004" pitchFamily="50" charset="-127"/>
              <a:cs typeface="Helvetica" panose="020B0604020202020204" pitchFamily="34" charset="0"/>
              <a:sym typeface="Helvetica Neue"/>
            </a:endParaRPr>
          </a:p>
        </p:txBody>
      </p:sp>
      <p:pic>
        <p:nvPicPr>
          <p:cNvPr id="37" name="그림 36">
            <a:extLst>
              <a:ext uri="{FF2B5EF4-FFF2-40B4-BE49-F238E27FC236}">
                <a16:creationId xmlns:a16="http://schemas.microsoft.com/office/drawing/2014/main" id="{F80BF8CB-557C-4653-9CA2-037989ED44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611" y="1049084"/>
            <a:ext cx="1674686" cy="180000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E2877262-C052-4415-8921-E3F96CBF8329}"/>
              </a:ext>
            </a:extLst>
          </p:cNvPr>
          <p:cNvSpPr txBox="1"/>
          <p:nvPr/>
        </p:nvSpPr>
        <p:spPr>
          <a:xfrm>
            <a:off x="4628325" y="2839880"/>
            <a:ext cx="1674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1064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Bongjoon</a:t>
            </a:r>
            <a:endParaRPr kumimoji="0" lang="en-US" altLang="ko-KR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  <a:sym typeface="Helvetica Neue"/>
            </a:endParaRPr>
          </a:p>
          <a:p>
            <a:pPr marL="0" marR="0" lvl="0" indent="0" algn="ctr" defTabSz="41064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Hyun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  <a:sym typeface="Helvetica Neue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CDAABB2-23B3-40BC-BBC6-5A046185CE71}"/>
              </a:ext>
            </a:extLst>
          </p:cNvPr>
          <p:cNvSpPr txBox="1"/>
          <p:nvPr/>
        </p:nvSpPr>
        <p:spPr>
          <a:xfrm>
            <a:off x="2522239" y="5524747"/>
            <a:ext cx="1350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1064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Hyunwoo</a:t>
            </a:r>
            <a:endParaRPr kumimoji="0" lang="en-US" altLang="ko-KR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  <a:sym typeface="Helvetica Neue"/>
            </a:endParaRPr>
          </a:p>
          <a:p>
            <a:pPr marL="0" marR="0" lvl="0" indent="0" algn="ctr" defTabSz="41064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Kang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  <a:sym typeface="Helvetica Neue"/>
            </a:endParaRPr>
          </a:p>
        </p:txBody>
      </p:sp>
      <p:pic>
        <p:nvPicPr>
          <p:cNvPr id="6" name="Picture 5" descr="A picture containing person, wall, indoor, posing&#10;&#10;Description automatically generated">
            <a:extLst>
              <a:ext uri="{FF2B5EF4-FFF2-40B4-BE49-F238E27FC236}">
                <a16:creationId xmlns:a16="http://schemas.microsoft.com/office/drawing/2014/main" id="{7B89E010-B09F-8447-8EAF-2852247B10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549" y="1049084"/>
            <a:ext cx="1356995" cy="1800000"/>
          </a:xfrm>
          <a:prstGeom prst="rect">
            <a:avLst/>
          </a:prstGeom>
        </p:spPr>
      </p:pic>
      <p:pic>
        <p:nvPicPr>
          <p:cNvPr id="8" name="Picture 7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991C0247-E890-104D-ACE2-11F1E64D64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29" y="1049084"/>
            <a:ext cx="1338053" cy="1800000"/>
          </a:xfrm>
          <a:prstGeom prst="rect">
            <a:avLst/>
          </a:prstGeom>
        </p:spPr>
      </p:pic>
      <p:pic>
        <p:nvPicPr>
          <p:cNvPr id="46" name="그림 45">
            <a:extLst>
              <a:ext uri="{FF2B5EF4-FFF2-40B4-BE49-F238E27FC236}">
                <a16:creationId xmlns:a16="http://schemas.microsoft.com/office/drawing/2014/main" id="{25C24025-27D9-4D88-BEDD-B0A3ECBBA58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03" y="3684207"/>
            <a:ext cx="1800000" cy="1800000"/>
          </a:xfrm>
          <a:prstGeom prst="rect">
            <a:avLst/>
          </a:prstGeom>
        </p:spPr>
      </p:pic>
      <p:pic>
        <p:nvPicPr>
          <p:cNvPr id="4" name="Picture 3" descr="A person wearing sunglasses&#10;&#10;Description automatically generated with low confidence">
            <a:extLst>
              <a:ext uri="{FF2B5EF4-FFF2-40B4-BE49-F238E27FC236}">
                <a16:creationId xmlns:a16="http://schemas.microsoft.com/office/drawing/2014/main" id="{98B71C49-2E2D-6B4A-BF8B-ED86932E273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691" y="3684207"/>
            <a:ext cx="1803305" cy="1800000"/>
          </a:xfrm>
          <a:prstGeom prst="rect">
            <a:avLst/>
          </a:prstGeom>
        </p:spPr>
      </p:pic>
      <p:pic>
        <p:nvPicPr>
          <p:cNvPr id="5" name="Picture 4" descr="A person using a computer&#10;&#10;Description automatically generated with low confidence">
            <a:extLst>
              <a:ext uri="{FF2B5EF4-FFF2-40B4-BE49-F238E27FC236}">
                <a16:creationId xmlns:a16="http://schemas.microsoft.com/office/drawing/2014/main" id="{3D5D2CBC-03FB-4242-9667-B38566818D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046" y="3684207"/>
            <a:ext cx="1350000" cy="1800000"/>
          </a:xfrm>
          <a:prstGeom prst="rect">
            <a:avLst/>
          </a:prstGeom>
        </p:spPr>
      </p:pic>
      <p:pic>
        <p:nvPicPr>
          <p:cNvPr id="7" name="Picture 6" descr="A picture containing person, young, posing&#10;&#10;Description automatically generated">
            <a:extLst>
              <a:ext uri="{FF2B5EF4-FFF2-40B4-BE49-F238E27FC236}">
                <a16:creationId xmlns:a16="http://schemas.microsoft.com/office/drawing/2014/main" id="{87AA0EA7-CA17-1C45-81B2-4FAFC04890D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363" y="1049085"/>
            <a:ext cx="1403149" cy="179999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B5907C1-69C9-144D-A070-755B0CBC775E}"/>
              </a:ext>
            </a:extLst>
          </p:cNvPr>
          <p:cNvSpPr txBox="1"/>
          <p:nvPr/>
        </p:nvSpPr>
        <p:spPr>
          <a:xfrm>
            <a:off x="7042077" y="2839880"/>
            <a:ext cx="1403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1064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ByeongIn</a:t>
            </a:r>
            <a:b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</a:br>
            <a:r>
              <a:rPr kumimoji="0" lang="en-US" altLang="ko-K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Joung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  <a:sym typeface="Helvetica Neue"/>
            </a:endParaRPr>
          </a:p>
        </p:txBody>
      </p:sp>
      <p:pic>
        <p:nvPicPr>
          <p:cNvPr id="10" name="Picture 9" descr="A picture containing person, wall, young, child&#10;&#10;Description automatically generated">
            <a:extLst>
              <a:ext uri="{FF2B5EF4-FFF2-40B4-BE49-F238E27FC236}">
                <a16:creationId xmlns:a16="http://schemas.microsoft.com/office/drawing/2014/main" id="{2C873472-676C-AA47-BA72-A02FA1CB7E8E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4363" y="3684208"/>
            <a:ext cx="1403149" cy="179999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14B9EE0-3851-044E-B581-8B342D3C0590}"/>
              </a:ext>
            </a:extLst>
          </p:cNvPr>
          <p:cNvSpPr txBox="1"/>
          <p:nvPr/>
        </p:nvSpPr>
        <p:spPr>
          <a:xfrm>
            <a:off x="7034363" y="5524747"/>
            <a:ext cx="1403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1064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Sungsu</a:t>
            </a:r>
            <a:b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</a:br>
            <a:r>
              <a:rPr kumimoji="0" lang="en-US" altLang="ko-KR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맑은 고딕" panose="020B0503020000020004" pitchFamily="50" charset="-127"/>
                <a:cs typeface="Helvetica" panose="020B0604020202020204" pitchFamily="34" charset="0"/>
                <a:sym typeface="Helvetica Neue"/>
              </a:rPr>
              <a:t>Hur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2" charset="0"/>
              <a:ea typeface="맑은 고딕" panose="020B0503020000020004" pitchFamily="50" charset="-127"/>
              <a:cs typeface="Helvetica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555483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4E3C1C-AAED-4F8B-88E6-E9B1EFF5A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Links</a:t>
            </a:r>
            <a:endParaRPr lang="ko-KR" altLang="en-US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6BE66E0D-3A81-B047-847B-9E141796E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altLang="ko-KR" sz="1600" dirty="0">
                <a:latin typeface="Helvetica" pitchFamily="2" charset="0"/>
                <a:cs typeface="Courier New" panose="02070309020205020404" pitchFamily="49" charset="0"/>
              </a:rPr>
              <a:t>TA mailing list: ee485.kaist@gmail.com</a:t>
            </a:r>
          </a:p>
          <a:p>
            <a:pPr marL="457200" indent="-457200">
              <a:buAutoNum type="arabicPeriod"/>
            </a:pPr>
            <a:r>
              <a:rPr lang="en-US" altLang="ko-KR" sz="1600" dirty="0" err="1">
                <a:latin typeface="Helvetica" pitchFamily="2" charset="0"/>
                <a:cs typeface="Courier New" panose="02070309020205020404" pitchFamily="49" charset="0"/>
              </a:rPr>
              <a:t>CampusWire</a:t>
            </a:r>
            <a:r>
              <a:rPr lang="en-US" altLang="ko-KR" sz="1600" dirty="0">
                <a:latin typeface="Helvetica" pitchFamily="2" charset="0"/>
                <a:cs typeface="Courier New" panose="02070309020205020404" pitchFamily="49" charset="0"/>
              </a:rPr>
              <a:t>: </a:t>
            </a:r>
            <a:r>
              <a:rPr lang="en-US" altLang="ko-KR" sz="1600" dirty="0">
                <a:latin typeface="Helvetica" pitchFamily="2" charset="0"/>
                <a:cs typeface="Courier New" panose="02070309020205020404" pitchFamily="49" charset="0"/>
                <a:hlinkClick r:id="rId3"/>
              </a:rPr>
              <a:t>https://campuswire.com/p/G8B8946A2</a:t>
            </a:r>
            <a:r>
              <a:rPr lang="en-US" altLang="ko-KR" sz="1600" dirty="0">
                <a:latin typeface="Helvetica" pitchFamily="2" charset="0"/>
                <a:cs typeface="Courier New" panose="02070309020205020404" pitchFamily="49" charset="0"/>
              </a:rPr>
              <a:t> </a:t>
            </a:r>
            <a:r>
              <a:rPr lang="en-US" altLang="ko-KR" sz="1600" dirty="0">
                <a:latin typeface="Helvetica" pitchFamily="2" charset="0"/>
                <a:cs typeface="Courier New" panose="02070309020205020404" pitchFamily="49" charset="0"/>
                <a:hlinkClick r:id="rId4"/>
              </a:rPr>
              <a:t>https://campuswire.com/c/G915469DF</a:t>
            </a:r>
            <a:r>
              <a:rPr lang="en-US" altLang="ko-KR" sz="1600" dirty="0">
                <a:latin typeface="Helvetica" pitchFamily="2" charset="0"/>
                <a:cs typeface="Courier New" panose="02070309020205020404" pitchFamily="49" charset="0"/>
              </a:rPr>
              <a:t>   ,</a:t>
            </a:r>
            <a:r>
              <a:rPr lang="ko-KR" altLang="en-US" sz="1600" dirty="0">
                <a:latin typeface="Helvetica" pitchFamily="2" charset="0"/>
                <a:cs typeface="Courier New" panose="02070309020205020404" pitchFamily="49" charset="0"/>
              </a:rPr>
              <a:t> </a:t>
            </a:r>
            <a:r>
              <a:rPr lang="en-US" altLang="ko-KR" sz="1600" dirty="0">
                <a:latin typeface="Helvetica" pitchFamily="2" charset="0"/>
                <a:cs typeface="Courier New" panose="02070309020205020404" pitchFamily="49" charset="0"/>
              </a:rPr>
              <a:t>Code: 6101</a:t>
            </a:r>
          </a:p>
          <a:p>
            <a:pPr marL="895284" lvl="1" indent="-457200">
              <a:buAutoNum type="arabicPeriod"/>
            </a:pPr>
            <a:r>
              <a:rPr lang="en-US" altLang="ko-KR" sz="1399" dirty="0">
                <a:latin typeface="Helvetica" pitchFamily="2" charset="0"/>
                <a:cs typeface="Courier New" panose="02070309020205020404" pitchFamily="49" charset="0"/>
              </a:rPr>
              <a:t>For course announcements,</a:t>
            </a:r>
          </a:p>
          <a:p>
            <a:pPr marL="895284" lvl="1" indent="-457200">
              <a:buAutoNum type="arabicPeriod"/>
            </a:pPr>
            <a:r>
              <a:rPr lang="en-US" altLang="ko-KR" sz="1399" dirty="0">
                <a:latin typeface="Helvetica" pitchFamily="2" charset="0"/>
                <a:cs typeface="Courier New" panose="02070309020205020404" pitchFamily="49" charset="0"/>
              </a:rPr>
              <a:t>Assignments</a:t>
            </a:r>
          </a:p>
          <a:p>
            <a:pPr marL="895284" lvl="1" indent="-457200">
              <a:buAutoNum type="arabicPeriod"/>
            </a:pPr>
            <a:r>
              <a:rPr lang="en-US" altLang="ko-KR" sz="1399" dirty="0">
                <a:latin typeface="Helvetica" pitchFamily="2" charset="0"/>
                <a:cs typeface="Courier New" panose="02070309020205020404" pitchFamily="49" charset="0"/>
              </a:rPr>
              <a:t>Q&amp;A, discussions, </a:t>
            </a:r>
            <a:r>
              <a:rPr lang="en-US" altLang="ko-KR" sz="1399" dirty="0" err="1">
                <a:latin typeface="Helvetica" pitchFamily="2" charset="0"/>
                <a:cs typeface="Courier New" panose="02070309020205020404" pitchFamily="49" charset="0"/>
              </a:rPr>
              <a:t>etc</a:t>
            </a:r>
            <a:endParaRPr lang="en-US" altLang="ko-KR" sz="1399" dirty="0">
              <a:latin typeface="Helvetica" pitchFamily="2" charset="0"/>
              <a:cs typeface="Courier New" panose="02070309020205020404" pitchFamily="49" charset="0"/>
            </a:endParaRPr>
          </a:p>
          <a:p>
            <a:pPr marL="895284" lvl="1" indent="-457200">
              <a:buAutoNum type="arabicPeriod"/>
            </a:pPr>
            <a:r>
              <a:rPr lang="en-US" altLang="ko-KR" sz="1399" dirty="0">
                <a:latin typeface="Helvetica" pitchFamily="2" charset="0"/>
                <a:cs typeface="Courier New" panose="02070309020205020404" pitchFamily="49" charset="0"/>
              </a:rPr>
              <a:t>Lecture notes (check the “file” folder)</a:t>
            </a:r>
            <a:endParaRPr lang="en-US" altLang="ko-KR" sz="1399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535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227B73-1B80-43C2-A7D4-3892E69CCE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Syllabus carefully designed </a:t>
            </a:r>
            <a:r>
              <a:rPr lang="en-US" altLang="ko-KR" b="1" dirty="0"/>
              <a:t>for students taking EE209</a:t>
            </a:r>
          </a:p>
          <a:p>
            <a:pPr lvl="1"/>
            <a:r>
              <a:rPr lang="en-US" altLang="ko-KR" dirty="0"/>
              <a:t>Already took EE209? </a:t>
            </a:r>
            <a:r>
              <a:rPr lang="en-US" altLang="ko-KR" dirty="0">
                <a:sym typeface="Wingdings" panose="05000000000000000000" pitchFamily="2" charset="2"/>
              </a:rPr>
              <a:t> </a:t>
            </a:r>
            <a:r>
              <a:rPr lang="en-US" altLang="ko-KR" dirty="0"/>
              <a:t>No need to take this course</a:t>
            </a:r>
          </a:p>
          <a:p>
            <a:pPr lvl="1"/>
            <a:r>
              <a:rPr lang="en-US" altLang="ko-KR" dirty="0"/>
              <a:t>Not taking EE209 this semester? </a:t>
            </a:r>
            <a:r>
              <a:rPr lang="en-US" altLang="ko-KR" dirty="0">
                <a:sym typeface="Wingdings" panose="05000000000000000000" pitchFamily="2" charset="2"/>
              </a:rPr>
              <a:t> </a:t>
            </a:r>
            <a:r>
              <a:rPr lang="en-US" altLang="ko-KR" dirty="0"/>
              <a:t>Take it when you’re taking EE209</a:t>
            </a:r>
          </a:p>
          <a:p>
            <a:r>
              <a:rPr lang="en-US" altLang="ko-KR" dirty="0"/>
              <a:t>Grading: Letter grade (A-F)</a:t>
            </a:r>
          </a:p>
          <a:p>
            <a:pPr lvl="1"/>
            <a:r>
              <a:rPr lang="en-US" altLang="ko-KR" dirty="0"/>
              <a:t>Hands-on </a:t>
            </a:r>
            <a:r>
              <a:rPr lang="en-US" altLang="ko-KR"/>
              <a:t>practice (77%) </a:t>
            </a:r>
            <a:r>
              <a:rPr lang="en-US" altLang="ko-KR" dirty="0"/>
              <a:t>+ final </a:t>
            </a:r>
            <a:r>
              <a:rPr lang="en-US" altLang="ko-KR"/>
              <a:t>exam (23%)</a:t>
            </a:r>
            <a:endParaRPr lang="en-US" altLang="ko-KR" dirty="0"/>
          </a:p>
          <a:p>
            <a:pPr lvl="1"/>
            <a:r>
              <a:rPr lang="en-US" altLang="ko-KR" dirty="0"/>
              <a:t>No mid-term exam</a:t>
            </a:r>
          </a:p>
          <a:p>
            <a:pPr lvl="1"/>
            <a:r>
              <a:rPr lang="en-US" altLang="ko-KR" dirty="0"/>
              <a:t>Designed to be easy </a:t>
            </a:r>
          </a:p>
          <a:p>
            <a:pPr lvl="2"/>
            <a:r>
              <a:rPr lang="en-US" altLang="ko-KR" dirty="0"/>
              <a:t>We expect all of you to pass if you regularly attend the classes and follow the content</a:t>
            </a:r>
          </a:p>
          <a:p>
            <a:pPr lvl="2"/>
            <a:r>
              <a:rPr lang="en-US" altLang="ko-KR" dirty="0"/>
              <a:t>You really need to mess it up to fail</a:t>
            </a:r>
          </a:p>
          <a:p>
            <a:pPr marL="909497" lvl="2" indent="0">
              <a:buNone/>
            </a:pPr>
            <a:endParaRPr lang="ko-KR" alt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CD68396-C583-4F1D-997A-F28440AF4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Course Overview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5370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26CB54D-DFFA-44DB-8412-2D92CB886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Goals &amp; Recommended Books</a:t>
            </a:r>
            <a:endParaRPr lang="ko-KR" alt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57CF77-D195-4A40-ACFE-5AEF812CE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Goal: getting familiar with the Linux programming environment</a:t>
            </a:r>
          </a:p>
          <a:p>
            <a:pPr lvl="1"/>
            <a:r>
              <a:rPr lang="en-US" altLang="ko-KR" dirty="0"/>
              <a:t>Corollary: feel comfortable with tools for EE209 programming assignments</a:t>
            </a:r>
          </a:p>
          <a:p>
            <a:pPr lvl="1"/>
            <a:r>
              <a:rPr lang="en-US" altLang="ko-KR" dirty="0">
                <a:latin typeface="Arial"/>
                <a:cs typeface="Arial"/>
              </a:rPr>
              <a:t>Tools: shell commands, editor, </a:t>
            </a:r>
            <a:r>
              <a:rPr lang="en-US" altLang="ko-KR" dirty="0" err="1">
                <a:latin typeface="Arial"/>
                <a:cs typeface="Arial"/>
              </a:rPr>
              <a:t>ctags</a:t>
            </a:r>
            <a:r>
              <a:rPr lang="en-US" altLang="ko-KR" dirty="0">
                <a:latin typeface="Arial"/>
                <a:cs typeface="Arial"/>
              </a:rPr>
              <a:t>/</a:t>
            </a:r>
            <a:r>
              <a:rPr lang="en-US" altLang="ko-KR" dirty="0" err="1">
                <a:latin typeface="Arial"/>
                <a:cs typeface="Arial"/>
              </a:rPr>
              <a:t>cscope</a:t>
            </a:r>
            <a:r>
              <a:rPr lang="en-US" altLang="ko-KR" dirty="0">
                <a:latin typeface="Arial"/>
                <a:cs typeface="Arial"/>
              </a:rPr>
              <a:t>, compiler, debugger, source code management, commands, script languages, trace tools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Recommended books</a:t>
            </a:r>
          </a:p>
          <a:p>
            <a:pPr lvl="1"/>
            <a:r>
              <a:rPr lang="en-US" altLang="ko-KR" dirty="0"/>
              <a:t>No textbooks but we have recommendations</a:t>
            </a:r>
          </a:p>
          <a:p>
            <a:pPr lvl="1"/>
            <a:r>
              <a:rPr lang="en-US" altLang="ko-KR" dirty="0"/>
              <a:t>William </a:t>
            </a:r>
            <a:r>
              <a:rPr lang="en-US" altLang="ko-KR" dirty="0" err="1"/>
              <a:t>Shotts</a:t>
            </a:r>
            <a:r>
              <a:rPr lang="en-US" altLang="ko-KR" dirty="0"/>
              <a:t>, “The Linux Command Line”, 2nd edition</a:t>
            </a:r>
          </a:p>
          <a:p>
            <a:pPr lvl="2"/>
            <a:r>
              <a:rPr lang="en-US" altLang="ko-KR" dirty="0"/>
              <a:t>Linux commands, Bash shell, </a:t>
            </a:r>
            <a:r>
              <a:rPr lang="en-US" altLang="ko-KR" dirty="0" err="1"/>
              <a:t>ssh</a:t>
            </a:r>
            <a:r>
              <a:rPr lang="en-US" altLang="ko-KR" dirty="0"/>
              <a:t>/</a:t>
            </a:r>
            <a:r>
              <a:rPr lang="en-US" altLang="ko-KR" dirty="0" err="1"/>
              <a:t>scp</a:t>
            </a:r>
            <a:r>
              <a:rPr lang="en-US" altLang="ko-KR" dirty="0"/>
              <a:t>, etc.</a:t>
            </a:r>
          </a:p>
          <a:p>
            <a:pPr lvl="2"/>
            <a:r>
              <a:rPr lang="en-US" altLang="ko-KR" dirty="0">
                <a:hlinkClick r:id="rId2"/>
              </a:rPr>
              <a:t>Free PDF version available for download</a:t>
            </a:r>
            <a:endParaRPr lang="en-US" altLang="ko-KR" dirty="0"/>
          </a:p>
          <a:p>
            <a:pPr marL="907415" lvl="1" indent="-436245"/>
            <a:r>
              <a:rPr lang="en-US" altLang="ko-KR" dirty="0">
                <a:latin typeface="Arial"/>
                <a:cs typeface="Arial"/>
              </a:rPr>
              <a:t>Neil Matthew &amp; Richard Stones, </a:t>
            </a:r>
            <a:r>
              <a:rPr lang="en-US" altLang="ko-KR" dirty="0">
                <a:solidFill>
                  <a:srgbClr val="3333FF"/>
                </a:solidFill>
                <a:latin typeface="Helvetica"/>
                <a:cs typeface="Helvetic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Beginning Linux Programming, 4th Edition</a:t>
            </a:r>
            <a:endParaRPr lang="en-US" altLang="ko-KR" dirty="0">
              <a:solidFill>
                <a:srgbClr val="3333FF"/>
              </a:solidFill>
              <a:latin typeface="Helvetica" charset="0"/>
              <a:cs typeface="Helvetica" charset="0"/>
            </a:endParaRPr>
          </a:p>
          <a:p>
            <a:pPr marL="907415" lvl="1" indent="-436245"/>
            <a:r>
              <a:rPr lang="en-US" altLang="ko-KR" dirty="0">
                <a:latin typeface="Helvetica"/>
                <a:cs typeface="Helvetica"/>
              </a:rPr>
              <a:t>Richard Blum &amp; Christine Bresnahan, </a:t>
            </a:r>
            <a:r>
              <a:rPr lang="en-US" altLang="ko-KR" dirty="0">
                <a:latin typeface="Helvetica"/>
                <a:cs typeface="Helvetica"/>
                <a:hlinkClick r:id="rId4"/>
              </a:rPr>
              <a:t>Linux Command Line and Shell Scripting Bible</a:t>
            </a:r>
            <a:endParaRPr lang="en-US" altLang="ko-KR" dirty="0">
              <a:latin typeface="Helvetica"/>
              <a:cs typeface="Helvetica"/>
            </a:endParaRPr>
          </a:p>
          <a:p>
            <a:pPr lvl="2"/>
            <a:endParaRPr lang="en-US" altLang="ko-KR" dirty="0"/>
          </a:p>
          <a:p>
            <a:pPr lvl="2"/>
            <a:endParaRPr lang="ko-KR" altLang="en-US" dirty="0"/>
          </a:p>
        </p:txBody>
      </p:sp>
      <p:pic>
        <p:nvPicPr>
          <p:cNvPr id="1026" name="Picture 2" descr="https://nostarch.com/sites/default/files/styles/uc_product_full/public/lcl2_front_new.png?itok=dkxDRay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71" y="3083998"/>
            <a:ext cx="1234873" cy="1631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132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8428239-2FE0-47F5-B075-11AFB2D08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Contents</a:t>
            </a:r>
            <a:endParaRPr lang="ko-KR" alt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07699A5-1AC1-4E73-A62E-168BA1C9BB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Setting up programming environment</a:t>
            </a:r>
          </a:p>
          <a:p>
            <a:pPr lvl="1"/>
            <a:r>
              <a:rPr lang="en-US" altLang="ko-KR" dirty="0"/>
              <a:t>Unix (Linux) and Bash</a:t>
            </a:r>
          </a:p>
          <a:p>
            <a:r>
              <a:rPr lang="en-US" altLang="ko-KR" dirty="0"/>
              <a:t>Using text editor</a:t>
            </a:r>
          </a:p>
          <a:p>
            <a:r>
              <a:rPr lang="en-US" altLang="ko-KR" dirty="0"/>
              <a:t>Executing a simple program</a:t>
            </a:r>
          </a:p>
          <a:p>
            <a:r>
              <a:rPr lang="en-US" altLang="ko-KR" dirty="0"/>
              <a:t>Building a program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18364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eek01-lecture-1-intro" id="{FE89C21B-E5E4-9B4B-AAC5-EE675D661463}" vid="{191A97BA-F757-2840-BE35-CBD689F95C70}"/>
    </a:ext>
  </a:extLst>
</a:theme>
</file>

<file path=ppt/theme/theme2.xml><?xml version="1.0" encoding="utf-8"?>
<a:theme xmlns:a="http://schemas.openxmlformats.org/drawingml/2006/main" name="2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eek01-lecture-1-intro" id="{FE89C21B-E5E4-9B4B-AAC5-EE675D661463}" vid="{191A97BA-F757-2840-BE35-CBD689F95C70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전프구_class_template</Template>
  <TotalTime>14599</TotalTime>
  <Words>2817</Words>
  <Application>Microsoft Office PowerPoint</Application>
  <PresentationFormat>화면 슬라이드 쇼(4:3)</PresentationFormat>
  <Paragraphs>438</Paragraphs>
  <Slides>37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37</vt:i4>
      </vt:variant>
    </vt:vector>
  </HeadingPairs>
  <TitlesOfParts>
    <vt:vector size="52" baseType="lpstr">
      <vt:lpstr>Helvetica Neue</vt:lpstr>
      <vt:lpstr>Helvetica Neue Medium</vt:lpstr>
      <vt:lpstr>HY중고딕</vt:lpstr>
      <vt:lpstr>ＭＳ Ｐゴシック</vt:lpstr>
      <vt:lpstr>맑은 고딕</vt:lpstr>
      <vt:lpstr>-소망M</vt:lpstr>
      <vt:lpstr>Arial</vt:lpstr>
      <vt:lpstr>Century Gothic</vt:lpstr>
      <vt:lpstr>Courier New</vt:lpstr>
      <vt:lpstr>Helvetica</vt:lpstr>
      <vt:lpstr>Tahoma</vt:lpstr>
      <vt:lpstr>Times New Roman</vt:lpstr>
      <vt:lpstr>Wingdings</vt:lpstr>
      <vt:lpstr>1_비즈니스</vt:lpstr>
      <vt:lpstr>2_비즈니스</vt:lpstr>
      <vt:lpstr>PowerPoint 프레젠테이션</vt:lpstr>
      <vt:lpstr>Lecture 1:Introduction To UNIX &amp; C</vt:lpstr>
      <vt:lpstr>Remote Lectures</vt:lpstr>
      <vt:lpstr>Guidelines on Using Zoom</vt:lpstr>
      <vt:lpstr>Teaching Avengers</vt:lpstr>
      <vt:lpstr>Links</vt:lpstr>
      <vt:lpstr>Course Overview</vt:lpstr>
      <vt:lpstr>Goals &amp; Recommended Books</vt:lpstr>
      <vt:lpstr>Contents</vt:lpstr>
      <vt:lpstr>Linux Programming Environment</vt:lpstr>
      <vt:lpstr>(Don’t Visit) Haedong Lounge</vt:lpstr>
      <vt:lpstr>Use Ubuntu Linux Command Line Interface</vt:lpstr>
      <vt:lpstr>Lab Machines &amp; Your Accounts</vt:lpstr>
      <vt:lpstr>Remote Access to Haedong Lounge</vt:lpstr>
      <vt:lpstr>Remote Access via PuTTY</vt:lpstr>
      <vt:lpstr>MobaXterm</vt:lpstr>
      <vt:lpstr>Accessing KAIST Machines Off-campus</vt:lpstr>
      <vt:lpstr>Your First Successful Login</vt:lpstr>
      <vt:lpstr>If you are working remotely …</vt:lpstr>
      <vt:lpstr>Copying Files between Machines with scp </vt:lpstr>
      <vt:lpstr>Linux (OS) and Shell</vt:lpstr>
      <vt:lpstr>Sample Bash Commands</vt:lpstr>
      <vt:lpstr>Text Editor for Programming</vt:lpstr>
      <vt:lpstr>Example: Emacs</vt:lpstr>
      <vt:lpstr>Simple Terminal vs X Window System</vt:lpstr>
      <vt:lpstr>How To Run Linux Apps on X Window?</vt:lpstr>
      <vt:lpstr>Emacs Hotkeys</vt:lpstr>
      <vt:lpstr>Building a C Program</vt:lpstr>
      <vt:lpstr>Steps to Make Executable File</vt:lpstr>
      <vt:lpstr>Preprocess C Code</vt:lpstr>
      <vt:lpstr>Compile Assembly Language</vt:lpstr>
      <vt:lpstr>Generate Object File</vt:lpstr>
      <vt:lpstr>Generate Executable Binary</vt:lpstr>
      <vt:lpstr>Shortcut of All Processes</vt:lpstr>
      <vt:lpstr>gcc209 vs. gcc?</vt:lpstr>
      <vt:lpstr>Assignment for Lecture 1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 209 #1:  Introduction</dc:title>
  <dc:creator>Na Harry</dc:creator>
  <cp:lastModifiedBy>insu</cp:lastModifiedBy>
  <cp:revision>125</cp:revision>
  <dcterms:created xsi:type="dcterms:W3CDTF">2021-01-25T12:34:30Z</dcterms:created>
  <dcterms:modified xsi:type="dcterms:W3CDTF">2022-08-26T02:08:23Z</dcterms:modified>
</cp:coreProperties>
</file>