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49"/>
  </p:notesMasterIdLst>
  <p:sldIdLst>
    <p:sldId id="316" r:id="rId2"/>
    <p:sldId id="294" r:id="rId3"/>
    <p:sldId id="470" r:id="rId4"/>
    <p:sldId id="471" r:id="rId5"/>
    <p:sldId id="472" r:id="rId6"/>
    <p:sldId id="473" r:id="rId7"/>
    <p:sldId id="476" r:id="rId8"/>
    <p:sldId id="478" r:id="rId9"/>
    <p:sldId id="479" r:id="rId10"/>
    <p:sldId id="480" r:id="rId11"/>
    <p:sldId id="474" r:id="rId12"/>
    <p:sldId id="481" r:id="rId13"/>
    <p:sldId id="495" r:id="rId14"/>
    <p:sldId id="496" r:id="rId15"/>
    <p:sldId id="482" r:id="rId16"/>
    <p:sldId id="484" r:id="rId17"/>
    <p:sldId id="488" r:id="rId18"/>
    <p:sldId id="489" r:id="rId19"/>
    <p:sldId id="490" r:id="rId20"/>
    <p:sldId id="491" r:id="rId21"/>
    <p:sldId id="485" r:id="rId22"/>
    <p:sldId id="492" r:id="rId23"/>
    <p:sldId id="493" r:id="rId24"/>
    <p:sldId id="486" r:id="rId25"/>
    <p:sldId id="1585" r:id="rId26"/>
    <p:sldId id="1586" r:id="rId27"/>
    <p:sldId id="1588" r:id="rId28"/>
    <p:sldId id="1590" r:id="rId29"/>
    <p:sldId id="1591" r:id="rId30"/>
    <p:sldId id="1592" r:id="rId31"/>
    <p:sldId id="1595" r:id="rId32"/>
    <p:sldId id="1597" r:id="rId33"/>
    <p:sldId id="1598" r:id="rId34"/>
    <p:sldId id="1600" r:id="rId35"/>
    <p:sldId id="1602" r:id="rId36"/>
    <p:sldId id="1601" r:id="rId37"/>
    <p:sldId id="1603" r:id="rId38"/>
    <p:sldId id="1604" r:id="rId39"/>
    <p:sldId id="1606" r:id="rId40"/>
    <p:sldId id="1593" r:id="rId41"/>
    <p:sldId id="1584" r:id="rId42"/>
    <p:sldId id="497" r:id="rId43"/>
    <p:sldId id="498" r:id="rId44"/>
    <p:sldId id="499" r:id="rId45"/>
    <p:sldId id="501" r:id="rId46"/>
    <p:sldId id="500" r:id="rId47"/>
    <p:sldId id="502" r:id="rId48"/>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588CA6-4F33-4717-9CED-ECBE2AEE4390}" v="19" dt="2022-03-18T03:49:00.766"/>
  </p1510:revLst>
</p1510:revInfo>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87" autoAdjust="0"/>
    <p:restoredTop sz="90426" autoAdjust="0"/>
  </p:normalViewPr>
  <p:slideViewPr>
    <p:cSldViewPr snapToGrid="0" showGuides="1">
      <p:cViewPr varScale="1">
        <p:scale>
          <a:sx n="160" d="100"/>
          <a:sy n="160" d="100"/>
        </p:scale>
        <p:origin x="2204" y="76"/>
      </p:cViewPr>
      <p:guideLst>
        <p:guide orient="horz" pos="2137"/>
        <p:guide pos="2880"/>
      </p:guideLst>
    </p:cSldViewPr>
  </p:slideViewPr>
  <p:notesTextViewPr>
    <p:cViewPr>
      <p:scale>
        <a:sx n="1" d="1"/>
        <a:sy n="1" d="1"/>
      </p:scale>
      <p:origin x="0" y="0"/>
    </p:cViewPr>
  </p:notesTextViewPr>
  <p:sorterViewPr>
    <p:cViewPr>
      <p:scale>
        <a:sx n="66" d="100"/>
        <a:sy n="66" d="100"/>
      </p:scale>
      <p:origin x="0" y="-4332"/>
    </p:cViewPr>
  </p:sorterViewPr>
  <p:notesViewPr>
    <p:cSldViewPr snapToGrid="0" showGuides="1">
      <p:cViewPr varScale="1">
        <p:scale>
          <a:sx n="84" d="100"/>
          <a:sy n="84" d="100"/>
        </p:scale>
        <p:origin x="3828"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nwoo Park" userId="8C5AQSrfVqGO2a8LR2SK/5hA7B8YPurciDM9yuU1evQ=" providerId="None" clId="Web-{0C588CA6-4F33-4717-9CED-ECBE2AEE4390}"/>
    <pc:docChg chg="modSld">
      <pc:chgData name="Jinwoo Park" userId="8C5AQSrfVqGO2a8LR2SK/5hA7B8YPurciDM9yuU1evQ=" providerId="None" clId="Web-{0C588CA6-4F33-4717-9CED-ECBE2AEE4390}" dt="2022-03-18T03:48:59.485" v="15" actId="20577"/>
      <pc:docMkLst>
        <pc:docMk/>
      </pc:docMkLst>
      <pc:sldChg chg="modSp">
        <pc:chgData name="Jinwoo Park" userId="8C5AQSrfVqGO2a8LR2SK/5hA7B8YPurciDM9yuU1evQ=" providerId="None" clId="Web-{0C588CA6-4F33-4717-9CED-ECBE2AEE4390}" dt="2022-03-18T03:48:12.781" v="1" actId="20577"/>
        <pc:sldMkLst>
          <pc:docMk/>
          <pc:sldMk cId="3121327368" sldId="316"/>
        </pc:sldMkLst>
        <pc:spChg chg="mod">
          <ac:chgData name="Jinwoo Park" userId="8C5AQSrfVqGO2a8LR2SK/5hA7B8YPurciDM9yuU1evQ=" providerId="None" clId="Web-{0C588CA6-4F33-4717-9CED-ECBE2AEE4390}" dt="2022-03-18T03:48:12.781" v="1" actId="20577"/>
          <ac:spMkLst>
            <pc:docMk/>
            <pc:sldMk cId="3121327368" sldId="316"/>
            <ac:spMk id="4" creationId="{D33DF818-B844-403F-B685-D9A26E0397CB}"/>
          </ac:spMkLst>
        </pc:spChg>
      </pc:sldChg>
      <pc:sldChg chg="modSp">
        <pc:chgData name="Jinwoo Park" userId="8C5AQSrfVqGO2a8LR2SK/5hA7B8YPurciDM9yuU1evQ=" providerId="None" clId="Web-{0C588CA6-4F33-4717-9CED-ECBE2AEE4390}" dt="2022-03-18T03:48:59.485" v="15" actId="20577"/>
        <pc:sldMkLst>
          <pc:docMk/>
          <pc:sldMk cId="3994617589" sldId="1606"/>
        </pc:sldMkLst>
        <pc:spChg chg="mod">
          <ac:chgData name="Jinwoo Park" userId="8C5AQSrfVqGO2a8LR2SK/5hA7B8YPurciDM9yuU1evQ=" providerId="None" clId="Web-{0C588CA6-4F33-4717-9CED-ECBE2AEE4390}" dt="2022-03-18T03:48:59.485" v="15" actId="20577"/>
          <ac:spMkLst>
            <pc:docMk/>
            <pc:sldMk cId="3994617589" sldId="1606"/>
            <ac:spMk id="3" creationId="{EC842369-0AAC-4EDE-ADF7-EC5BA2371DB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052BA2-0B2A-4F05-9DE2-0D55E540B44F}" type="datetimeFigureOut">
              <a:rPr lang="ko-KR" altLang="en-US" smtClean="0"/>
              <a:t>2022-05-16</a:t>
            </a:fld>
            <a:endParaRPr lang="ko-KR" altLang="en-US"/>
          </a:p>
        </p:txBody>
      </p:sp>
      <p:sp>
        <p:nvSpPr>
          <p:cNvPr id="4" name="슬라이드 이미지 개체 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FE6F0A-E745-476F-8F0C-09D43BBB18D5}" type="slidenum">
              <a:rPr lang="ko-KR" altLang="en-US" smtClean="0"/>
              <a:t>‹#›</a:t>
            </a:fld>
            <a:endParaRPr lang="ko-KR" altLang="en-US"/>
          </a:p>
        </p:txBody>
      </p:sp>
    </p:spTree>
    <p:extLst>
      <p:ext uri="{BB962C8B-B14F-4D97-AF65-F5344CB8AC3E}">
        <p14:creationId xmlns:p14="http://schemas.microsoft.com/office/powerpoint/2010/main" val="281323039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슬라이드 이미지 개체 틀 1"/>
          <p:cNvSpPr>
            <a:spLocks noGrp="1" noRot="1" noChangeAspect="1" noTextEdit="1"/>
          </p:cNvSpPr>
          <p:nvPr>
            <p:ph type="sldImg"/>
          </p:nvPr>
        </p:nvSpPr>
        <p:spPr>
          <a:ln/>
        </p:spPr>
      </p:sp>
      <p:sp>
        <p:nvSpPr>
          <p:cNvPr id="43011" name="슬라이드 노트 개체 틀 2"/>
          <p:cNvSpPr>
            <a:spLocks noGrp="1"/>
          </p:cNvSpPr>
          <p:nvPr>
            <p:ph type="body" idx="1"/>
          </p:nvPr>
        </p:nvSpPr>
        <p:spPr>
          <a:noFill/>
          <a:ln/>
        </p:spPr>
        <p:txBody>
          <a:bodyPr/>
          <a:lstStyle/>
          <a:p>
            <a:pPr eaLnBrk="1" hangingPunct="1"/>
            <a:endParaRPr lang="ko-KR" altLang="en-US">
              <a:latin typeface="Arial" pitchFamily="34" charset="0"/>
            </a:endParaRPr>
          </a:p>
        </p:txBody>
      </p:sp>
      <p:sp>
        <p:nvSpPr>
          <p:cNvPr id="43012" name="슬라이드 번호 개체 틀 3"/>
          <p:cNvSpPr>
            <a:spLocks noGrp="1"/>
          </p:cNvSpPr>
          <p:nvPr>
            <p:ph type="sldNum" sz="quarter" idx="5"/>
          </p:nvPr>
        </p:nvSpPr>
        <p:spPr>
          <a:noFill/>
        </p:spPr>
        <p:txBody>
          <a:bodyPr/>
          <a:lstStyle/>
          <a:p>
            <a:fld id="{6E1C9858-B416-4A1B-8589-E0847E2A5C7F}" type="slidenum">
              <a:rPr lang="ko-KR" altLang="en-US"/>
              <a:pPr/>
              <a:t>2</a:t>
            </a:fld>
            <a:endParaRPr lang="en-US" altLang="ko-K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Nice?</a:t>
            </a:r>
          </a:p>
          <a:p>
            <a:r>
              <a:rPr lang="en-US" dirty="0"/>
              <a:t>- Process</a:t>
            </a:r>
            <a:r>
              <a:rPr lang="ko-KR" altLang="en-US" dirty="0"/>
              <a:t>의 </a:t>
            </a:r>
            <a:r>
              <a:rPr lang="en-US" altLang="ko-KR" dirty="0"/>
              <a:t>priority</a:t>
            </a:r>
            <a:r>
              <a:rPr lang="ko-KR" altLang="en-US" dirty="0"/>
              <a:t>에 대한 부분</a:t>
            </a:r>
            <a:r>
              <a:rPr lang="en-US" altLang="ko-KR" dirty="0"/>
              <a:t>:</a:t>
            </a:r>
            <a:r>
              <a:rPr lang="ko-KR" altLang="en-US" dirty="0"/>
              <a:t> </a:t>
            </a:r>
            <a:r>
              <a:rPr lang="en-US" altLang="ko-KR" dirty="0"/>
              <a:t>https://</a:t>
            </a:r>
            <a:r>
              <a:rPr lang="en-US" altLang="ko-KR" dirty="0" err="1"/>
              <a:t>www.ibm.com</a:t>
            </a:r>
            <a:r>
              <a:rPr lang="en-US" altLang="ko-KR" dirty="0"/>
              <a:t>/docs/</a:t>
            </a:r>
            <a:r>
              <a:rPr lang="en-US" altLang="ko-KR" dirty="0" err="1"/>
              <a:t>en</a:t>
            </a:r>
            <a:r>
              <a:rPr lang="en-US" altLang="ko-KR" dirty="0"/>
              <a:t>/</a:t>
            </a:r>
            <a:r>
              <a:rPr lang="en-US" altLang="ko-KR" dirty="0" err="1"/>
              <a:t>aix</a:t>
            </a:r>
            <a:r>
              <a:rPr lang="en-US" altLang="ko-KR" dirty="0"/>
              <a:t>/7.2?topic=n-nice-command</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23</a:t>
            </a:fld>
            <a:endParaRPr lang="ko-KR" altLang="en-US"/>
          </a:p>
        </p:txBody>
      </p:sp>
    </p:spTree>
    <p:extLst>
      <p:ext uri="{BB962C8B-B14F-4D97-AF65-F5344CB8AC3E}">
        <p14:creationId xmlns:p14="http://schemas.microsoft.com/office/powerpoint/2010/main" val="4081116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KR" dirty="0"/>
              <a:t>PCRE </a:t>
            </a:r>
            <a:r>
              <a:rPr lang="ko-KR" altLang="en-US" dirty="0"/>
              <a:t>의 </a:t>
            </a:r>
            <a:r>
              <a:rPr lang="en-US" altLang="ko-KR" dirty="0"/>
              <a:t>example: python</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26</a:t>
            </a:fld>
            <a:endParaRPr lang="ko-KR" altLang="en-US"/>
          </a:p>
        </p:txBody>
      </p:sp>
    </p:spTree>
    <p:extLst>
      <p:ext uri="{BB962C8B-B14F-4D97-AF65-F5344CB8AC3E}">
        <p14:creationId xmlns:p14="http://schemas.microsoft.com/office/powerpoint/2010/main" val="332046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DFA: deterministic finite automata, DFA</a:t>
            </a:r>
            <a:r>
              <a:rPr lang="ko-KR" altLang="en-US" dirty="0"/>
              <a:t>가 존재 </a:t>
            </a:r>
            <a:r>
              <a:rPr lang="en-US" altLang="ko-KR" dirty="0"/>
              <a:t>==</a:t>
            </a:r>
            <a:r>
              <a:rPr lang="ko-KR" altLang="en-US" dirty="0"/>
              <a:t> 그에 상응하는 </a:t>
            </a:r>
            <a:r>
              <a:rPr lang="en-US" altLang="ko-KR" dirty="0"/>
              <a:t>RE</a:t>
            </a:r>
            <a:r>
              <a:rPr lang="ko-KR" altLang="en-US" dirty="0"/>
              <a:t>가 존재</a:t>
            </a:r>
            <a:r>
              <a:rPr lang="en-US" altLang="ko-KR" dirty="0"/>
              <a:t>, there exists an algorithm that converts DFA to RE, and RE to DFA.</a:t>
            </a:r>
          </a:p>
          <a:p>
            <a:r>
              <a:rPr lang="en-US" altLang="ko-KR" dirty="0"/>
              <a:t>Type 3</a:t>
            </a:r>
            <a:r>
              <a:rPr lang="ko-KR" altLang="en-US" dirty="0"/>
              <a:t>에서 표현 가능한 범위가 </a:t>
            </a:r>
            <a:r>
              <a:rPr lang="en-US" altLang="ko-KR" dirty="0"/>
              <a:t>Type 0 (Turing Machine)</a:t>
            </a:r>
            <a:r>
              <a:rPr lang="ko-KR" altLang="en-US" dirty="0"/>
              <a:t>에서 소화 가능한 것보다 범위가 더 </a:t>
            </a:r>
            <a:r>
              <a:rPr lang="en-US" altLang="ko-KR" dirty="0"/>
              <a:t>narrow</a:t>
            </a:r>
            <a:r>
              <a:rPr lang="ko-KR" altLang="en-US" dirty="0"/>
              <a:t>하고 </a:t>
            </a:r>
            <a:r>
              <a:rPr lang="en-US" altLang="ko-KR" dirty="0"/>
              <a:t>specific,</a:t>
            </a:r>
            <a:r>
              <a:rPr lang="ko-KR" altLang="en-US" dirty="0"/>
              <a:t> </a:t>
            </a:r>
            <a:r>
              <a:rPr lang="en-US" altLang="ko-KR" dirty="0"/>
              <a:t>constrained </a:t>
            </a:r>
            <a:r>
              <a:rPr lang="ko-KR" altLang="en-US" dirty="0"/>
              <a:t>됨</a:t>
            </a:r>
            <a:r>
              <a:rPr lang="en-US" altLang="ko-KR" dirty="0"/>
              <a:t>.</a:t>
            </a:r>
            <a:r>
              <a:rPr lang="ko-KR" altLang="en-US" dirty="0"/>
              <a:t> 그래서 </a:t>
            </a:r>
            <a:r>
              <a:rPr lang="en-US" altLang="ko-KR" dirty="0"/>
              <a:t>type 3</a:t>
            </a:r>
            <a:r>
              <a:rPr lang="ko-KR" altLang="en-US" dirty="0" err="1"/>
              <a:t>를</a:t>
            </a:r>
            <a:r>
              <a:rPr lang="ko-KR" altLang="en-US" dirty="0"/>
              <a:t> 배움</a:t>
            </a:r>
            <a:r>
              <a:rPr lang="en-US" altLang="ko-KR" dirty="0"/>
              <a:t>.</a:t>
            </a:r>
            <a:r>
              <a:rPr lang="ko-KR" altLang="en-US" dirty="0"/>
              <a:t> </a:t>
            </a:r>
          </a:p>
        </p:txBody>
      </p:sp>
      <p:sp>
        <p:nvSpPr>
          <p:cNvPr id="4" name="슬라이드 번호 개체 틀 3"/>
          <p:cNvSpPr>
            <a:spLocks noGrp="1"/>
          </p:cNvSpPr>
          <p:nvPr>
            <p:ph type="sldNum" sz="quarter" idx="5"/>
          </p:nvPr>
        </p:nvSpPr>
        <p:spPr/>
        <p:txBody>
          <a:bodyPr/>
          <a:lstStyle/>
          <a:p>
            <a:fld id="{CBFE6F0A-E745-476F-8F0C-09D43BBB18D5}" type="slidenum">
              <a:rPr lang="ko-KR" altLang="en-US" smtClean="0"/>
              <a:t>27</a:t>
            </a:fld>
            <a:endParaRPr lang="ko-KR" altLang="en-US"/>
          </a:p>
        </p:txBody>
      </p:sp>
    </p:spTree>
    <p:extLst>
      <p:ext uri="{BB962C8B-B14F-4D97-AF65-F5344CB8AC3E}">
        <p14:creationId xmlns:p14="http://schemas.microsoft.com/office/powerpoint/2010/main" val="2271167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 : L of a, {a}: set a</a:t>
            </a:r>
          </a:p>
          <a:p>
            <a:r>
              <a:rPr lang="en-US" dirty="0"/>
              <a:t>L(e): e </a:t>
            </a:r>
            <a:r>
              <a:rPr lang="ko-KR" altLang="en-US" dirty="0"/>
              <a:t>는 </a:t>
            </a:r>
            <a:r>
              <a:rPr lang="en-US" altLang="ko-KR" dirty="0"/>
              <a:t>epsilon</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28</a:t>
            </a:fld>
            <a:endParaRPr lang="ko-KR" altLang="en-US"/>
          </a:p>
        </p:txBody>
      </p:sp>
    </p:spTree>
    <p:extLst>
      <p:ext uri="{BB962C8B-B14F-4D97-AF65-F5344CB8AC3E}">
        <p14:creationId xmlns:p14="http://schemas.microsoft.com/office/powerpoint/2010/main" val="721701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t>
            </a:r>
            <a:r>
              <a:rPr lang="en-KR" dirty="0"/>
              <a:t>egular expression contains three key operations: concat, alternation, kleene star</a:t>
            </a:r>
          </a:p>
          <a:p>
            <a:r>
              <a:rPr lang="en-KR" dirty="0"/>
              <a:t>L(ab) = L(a)L(b), L(a)</a:t>
            </a:r>
            <a:r>
              <a:rPr lang="ko-KR" altLang="en-US" dirty="0"/>
              <a:t>는 </a:t>
            </a:r>
            <a:r>
              <a:rPr lang="en-US" altLang="ko-KR" dirty="0"/>
              <a:t>{a}</a:t>
            </a:r>
            <a:r>
              <a:rPr lang="ko-KR" altLang="en-US" dirty="0"/>
              <a:t>만 포함한 </a:t>
            </a:r>
            <a:r>
              <a:rPr lang="en-US" altLang="ko-KR" dirty="0"/>
              <a:t>set, L(b)</a:t>
            </a:r>
            <a:r>
              <a:rPr lang="ko-KR" altLang="en-US" dirty="0"/>
              <a:t>는 </a:t>
            </a:r>
            <a:r>
              <a:rPr lang="en-US" altLang="ko-KR" dirty="0"/>
              <a:t>{b}</a:t>
            </a:r>
            <a:r>
              <a:rPr lang="ko-KR" altLang="en-US" dirty="0"/>
              <a:t>만 포함한 </a:t>
            </a:r>
            <a:r>
              <a:rPr lang="en-US" altLang="ko-KR" dirty="0"/>
              <a:t>set</a:t>
            </a:r>
          </a:p>
          <a:p>
            <a:r>
              <a:rPr lang="en-US" dirty="0"/>
              <a:t>L(</a:t>
            </a:r>
            <a:r>
              <a:rPr lang="en-US" dirty="0" err="1"/>
              <a:t>abc</a:t>
            </a:r>
            <a:r>
              <a:rPr lang="en-US" dirty="0"/>
              <a:t>) = L(a)</a:t>
            </a:r>
          </a:p>
          <a:p>
            <a:endParaRPr lang="en-US" dirty="0"/>
          </a:p>
          <a:p>
            <a:r>
              <a:rPr lang="en-US" dirty="0"/>
              <a:t>Alternation: L(r1) union L(r2)</a:t>
            </a:r>
          </a:p>
          <a:p>
            <a:endParaRPr lang="en-US" dirty="0"/>
          </a:p>
          <a:p>
            <a:r>
              <a:rPr lang="en-US" dirty="0"/>
              <a:t>Kleene star: L(r1*) = {epsilon, </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29</a:t>
            </a:fld>
            <a:endParaRPr lang="ko-KR" altLang="en-US"/>
          </a:p>
        </p:txBody>
      </p:sp>
    </p:spTree>
    <p:extLst>
      <p:ext uri="{BB962C8B-B14F-4D97-AF65-F5344CB8AC3E}">
        <p14:creationId xmlns:p14="http://schemas.microsoft.com/office/powerpoint/2010/main" val="2996436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KR" dirty="0"/>
              <a:t>Concise</a:t>
            </a:r>
            <a:r>
              <a:rPr lang="ko-KR" altLang="en-US" dirty="0"/>
              <a:t>하게 </a:t>
            </a:r>
            <a:r>
              <a:rPr lang="en-US" altLang="ko-KR" dirty="0"/>
              <a:t>pattern</a:t>
            </a:r>
            <a:r>
              <a:rPr lang="ko-KR" altLang="en-US" dirty="0"/>
              <a:t>을 표현하는게 </a:t>
            </a:r>
            <a:r>
              <a:rPr lang="en-US" altLang="ko-KR" dirty="0"/>
              <a:t>cumbersome.</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31</a:t>
            </a:fld>
            <a:endParaRPr lang="ko-KR" altLang="en-US"/>
          </a:p>
        </p:txBody>
      </p:sp>
    </p:spTree>
    <p:extLst>
      <p:ext uri="{BB962C8B-B14F-4D97-AF65-F5344CB8AC3E}">
        <p14:creationId xmlns:p14="http://schemas.microsoft.com/office/powerpoint/2010/main" val="19245402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Syntactic sugar: doesn’t change the meaning, but can still be represented with the original one. </a:t>
            </a:r>
          </a:p>
          <a:p>
            <a:r>
              <a:rPr lang="en-US" altLang="ko-KR" dirty="0"/>
              <a:t>-&gt; </a:t>
            </a:r>
            <a:r>
              <a:rPr lang="ko-KR" altLang="en-US" dirty="0"/>
              <a:t>즉</a:t>
            </a:r>
            <a:r>
              <a:rPr lang="en-US" altLang="ko-KR" dirty="0"/>
              <a:t>,</a:t>
            </a:r>
            <a:r>
              <a:rPr lang="ko-KR" altLang="en-US" dirty="0"/>
              <a:t> </a:t>
            </a:r>
            <a:r>
              <a:rPr lang="en-US" altLang="ko-KR" dirty="0"/>
              <a:t>ERE</a:t>
            </a:r>
            <a:r>
              <a:rPr lang="ko-KR" altLang="en-US" dirty="0"/>
              <a:t>가 </a:t>
            </a:r>
            <a:r>
              <a:rPr lang="en-US" altLang="ko-KR" dirty="0"/>
              <a:t>RE</a:t>
            </a:r>
            <a:r>
              <a:rPr lang="ko-KR" altLang="en-US" dirty="0"/>
              <a:t>의 문법을 여전히 따르지만 아래 편의성을 위해 </a:t>
            </a:r>
            <a:r>
              <a:rPr lang="en-US" altLang="ko-KR" dirty="0"/>
              <a:t>extension</a:t>
            </a:r>
            <a:r>
              <a:rPr lang="ko-KR" altLang="en-US" dirty="0"/>
              <a:t>을 </a:t>
            </a:r>
            <a:r>
              <a:rPr lang="ko-KR" altLang="en-US" dirty="0" err="1"/>
              <a:t>넣은것</a:t>
            </a:r>
            <a:endParaRPr lang="en-US" altLang="ko-KR" dirty="0"/>
          </a:p>
          <a:p>
            <a:r>
              <a:rPr lang="en-US" sz="1200" b="1" i="0" kern="1200" dirty="0" err="1">
                <a:solidFill>
                  <a:schemeClr val="tx1"/>
                </a:solidFill>
                <a:effectLst/>
                <a:latin typeface="+mn-lt"/>
                <a:ea typeface="+mn-ea"/>
                <a:cs typeface="+mn-cs"/>
              </a:rPr>
              <a:t>Syntatic</a:t>
            </a:r>
            <a:r>
              <a:rPr lang="en-US" sz="1200" b="1" i="0" kern="1200" dirty="0">
                <a:solidFill>
                  <a:schemeClr val="tx1"/>
                </a:solidFill>
                <a:effectLst/>
                <a:latin typeface="+mn-lt"/>
                <a:ea typeface="+mn-ea"/>
                <a:cs typeface="+mn-cs"/>
              </a:rPr>
              <a:t> Sugar</a:t>
            </a:r>
            <a:r>
              <a:rPr lang="ko-KR" altLang="en-US" sz="1200" b="1" i="0" kern="1200" dirty="0">
                <a:solidFill>
                  <a:schemeClr val="tx1"/>
                </a:solidFill>
                <a:effectLst/>
                <a:latin typeface="+mn-lt"/>
                <a:ea typeface="+mn-ea"/>
                <a:cs typeface="+mn-cs"/>
              </a:rPr>
              <a:t>란</a:t>
            </a:r>
            <a:r>
              <a:rPr lang="en-US" altLang="ko-KR" sz="1200" b="1" i="0" kern="1200" dirty="0">
                <a:solidFill>
                  <a:schemeClr val="tx1"/>
                </a:solidFill>
                <a:effectLst/>
                <a:latin typeface="+mn-lt"/>
                <a:ea typeface="+mn-ea"/>
                <a:cs typeface="+mn-cs"/>
              </a:rPr>
              <a:t>?</a:t>
            </a:r>
          </a:p>
          <a:p>
            <a:r>
              <a:rPr lang="ko-KR" altLang="en-US" sz="1200" b="0" i="0" kern="1200" dirty="0">
                <a:solidFill>
                  <a:schemeClr val="tx1"/>
                </a:solidFill>
                <a:effectLst/>
                <a:latin typeface="+mn-lt"/>
                <a:ea typeface="+mn-ea"/>
                <a:cs typeface="+mn-cs"/>
              </a:rPr>
              <a:t>프로그래밍 언어 차원에서 제공되는 논리적으로 간결하게 표현하는 것</a:t>
            </a:r>
          </a:p>
          <a:p>
            <a:r>
              <a:rPr lang="ko-KR" altLang="en-US" sz="1200" b="0" i="0" kern="1200" dirty="0">
                <a:solidFill>
                  <a:schemeClr val="tx1"/>
                </a:solidFill>
                <a:effectLst/>
                <a:latin typeface="+mn-lt"/>
                <a:ea typeface="+mn-ea"/>
                <a:cs typeface="+mn-cs"/>
              </a:rPr>
              <a:t>중복되는 </a:t>
            </a:r>
            <a:r>
              <a:rPr lang="ko-KR" altLang="en-US" sz="1200" b="0" i="0" kern="1200" dirty="0" err="1">
                <a:solidFill>
                  <a:schemeClr val="tx1"/>
                </a:solidFill>
                <a:effectLst/>
                <a:latin typeface="+mn-lt"/>
                <a:ea typeface="+mn-ea"/>
                <a:cs typeface="+mn-cs"/>
              </a:rPr>
              <a:t>로직을</a:t>
            </a:r>
            <a:r>
              <a:rPr lang="ko-KR" altLang="en-US" sz="1200" b="0" i="0" kern="1200" dirty="0">
                <a:solidFill>
                  <a:schemeClr val="tx1"/>
                </a:solidFill>
                <a:effectLst/>
                <a:latin typeface="+mn-lt"/>
                <a:ea typeface="+mn-ea"/>
                <a:cs typeface="+mn-cs"/>
              </a:rPr>
              <a:t> 간결하게 표현하기 위해 나타나게 되었다</a:t>
            </a:r>
            <a:r>
              <a:rPr lang="en-US" altLang="ko-KR" sz="1200" b="0" i="0" kern="1200" dirty="0">
                <a:solidFill>
                  <a:schemeClr val="tx1"/>
                </a:solidFill>
                <a:effectLst/>
                <a:latin typeface="+mn-lt"/>
                <a:ea typeface="+mn-ea"/>
                <a:cs typeface="+mn-cs"/>
              </a:rPr>
              <a:t>.</a:t>
            </a:r>
          </a:p>
          <a:p>
            <a:br>
              <a:rPr lang="ko-KR" altLang="en-US" dirty="0"/>
            </a:br>
            <a:endParaRPr lang="ko-KR" altLang="en-US" dirty="0"/>
          </a:p>
        </p:txBody>
      </p:sp>
      <p:sp>
        <p:nvSpPr>
          <p:cNvPr id="4" name="슬라이드 번호 개체 틀 3"/>
          <p:cNvSpPr>
            <a:spLocks noGrp="1"/>
          </p:cNvSpPr>
          <p:nvPr>
            <p:ph type="sldNum" sz="quarter" idx="5"/>
          </p:nvPr>
        </p:nvSpPr>
        <p:spPr/>
        <p:txBody>
          <a:bodyPr/>
          <a:lstStyle/>
          <a:p>
            <a:fld id="{CBFE6F0A-E745-476F-8F0C-09D43BBB18D5}" type="slidenum">
              <a:rPr lang="ko-KR" altLang="en-US" smtClean="0"/>
              <a:t>32</a:t>
            </a:fld>
            <a:endParaRPr lang="ko-KR" altLang="en-US"/>
          </a:p>
        </p:txBody>
      </p:sp>
    </p:spTree>
    <p:extLst>
      <p:ext uri="{BB962C8B-B14F-4D97-AF65-F5344CB8AC3E}">
        <p14:creationId xmlns:p14="http://schemas.microsoft.com/office/powerpoint/2010/main" val="61312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a:t>
            </a:r>
            <a:r>
              <a:rPr lang="ko-KR" altLang="en-US" dirty="0"/>
              <a:t> </a:t>
            </a:r>
            <a:r>
              <a:rPr lang="en-US" altLang="ko-KR" dirty="0"/>
              <a:t>(dot): any characters “except” for newline character</a:t>
            </a:r>
          </a:p>
          <a:p>
            <a:r>
              <a:rPr lang="en-US" altLang="ko-KR" dirty="0"/>
              <a:t>[] (bracket): </a:t>
            </a:r>
            <a:r>
              <a:rPr lang="en-US" altLang="ko-KR" dirty="0" err="1"/>
              <a:t>matchin</a:t>
            </a:r>
            <a:r>
              <a:rPr lang="ko-KR" altLang="en-US" dirty="0" err="1"/>
              <a:t>ㄷㅚ는</a:t>
            </a:r>
            <a:r>
              <a:rPr lang="ko-KR" altLang="en-US" dirty="0"/>
              <a:t> </a:t>
            </a:r>
            <a:r>
              <a:rPr lang="en-US" altLang="ko-KR" dirty="0"/>
              <a:t>single character</a:t>
            </a:r>
          </a:p>
          <a:p>
            <a:r>
              <a:rPr lang="en-US" altLang="ko-KR" dirty="0"/>
              <a:t>[^]: (cap): </a:t>
            </a:r>
            <a:endParaRPr lang="ko-KR" altLang="en-US" dirty="0"/>
          </a:p>
        </p:txBody>
      </p:sp>
      <p:sp>
        <p:nvSpPr>
          <p:cNvPr id="4" name="슬라이드 번호 개체 틀 3"/>
          <p:cNvSpPr>
            <a:spLocks noGrp="1"/>
          </p:cNvSpPr>
          <p:nvPr>
            <p:ph type="sldNum" sz="quarter" idx="5"/>
          </p:nvPr>
        </p:nvSpPr>
        <p:spPr/>
        <p:txBody>
          <a:bodyPr/>
          <a:lstStyle/>
          <a:p>
            <a:fld id="{CBFE6F0A-E745-476F-8F0C-09D43BBB18D5}" type="slidenum">
              <a:rPr lang="ko-KR" altLang="en-US" smtClean="0"/>
              <a:t>33</a:t>
            </a:fld>
            <a:endParaRPr lang="ko-KR" altLang="en-US"/>
          </a:p>
        </p:txBody>
      </p:sp>
    </p:spTree>
    <p:extLst>
      <p:ext uri="{BB962C8B-B14F-4D97-AF65-F5344CB8AC3E}">
        <p14:creationId xmlns:p14="http://schemas.microsoft.com/office/powerpoint/2010/main" val="2512441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34</a:t>
            </a:fld>
            <a:endParaRPr lang="ko-KR" altLang="en-US"/>
          </a:p>
        </p:txBody>
      </p:sp>
    </p:spTree>
    <p:extLst>
      <p:ext uri="{BB962C8B-B14F-4D97-AF65-F5344CB8AC3E}">
        <p14:creationId xmlns:p14="http://schemas.microsoft.com/office/powerpoint/2010/main" val="1881896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support.google.com</a:t>
            </a:r>
            <a:r>
              <a:rPr lang="en-US" dirty="0"/>
              <a:t>/analytics/answer/1034332?hl=ko</a:t>
            </a:r>
          </a:p>
          <a:p>
            <a:endParaRPr lang="en-US"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a.  (  \(     |   \)     ) = 1) | </a:t>
            </a:r>
            <a:r>
              <a:rPr lang="ko-KR" altLang="en-US" dirty="0"/>
              <a:t>가 </a:t>
            </a:r>
            <a:r>
              <a:rPr lang="en-US" altLang="ko-KR" dirty="0" err="1"/>
              <a:t>concat</a:t>
            </a:r>
            <a:r>
              <a:rPr lang="en-US" altLang="ko-KR" dirty="0"/>
              <a:t> </a:t>
            </a:r>
            <a:r>
              <a:rPr lang="ko-KR" altLang="en-US" dirty="0"/>
              <a:t>보다 </a:t>
            </a:r>
            <a:r>
              <a:rPr lang="en-US" altLang="ko-KR" dirty="0"/>
              <a:t>precedence, so {“(“ or “)”}, 2) </a:t>
            </a:r>
            <a:r>
              <a:rPr lang="ko-KR" altLang="en-US" dirty="0"/>
              <a:t>이것과 </a:t>
            </a:r>
            <a:r>
              <a:rPr lang="en-US" altLang="ko-KR" dirty="0"/>
              <a:t>“a.”</a:t>
            </a:r>
            <a:r>
              <a:rPr lang="ko-KR" altLang="en-US" dirty="0"/>
              <a:t>의 </a:t>
            </a:r>
            <a:r>
              <a:rPr lang="en-US" altLang="ko-KR" dirty="0" err="1"/>
              <a:t>concat</a:t>
            </a:r>
            <a:r>
              <a:rPr lang="ko-KR" altLang="en-US" dirty="0"/>
              <a:t>이므로 </a:t>
            </a:r>
            <a:r>
              <a:rPr lang="en-US" altLang="ko-KR"/>
              <a:t>{”a.(“, “a.)”}</a:t>
            </a:r>
            <a:endParaRPr lang="en-US" altLang="ko-KR" dirty="0"/>
          </a:p>
          <a:p>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36</a:t>
            </a:fld>
            <a:endParaRPr lang="ko-KR" altLang="en-US"/>
          </a:p>
        </p:txBody>
      </p:sp>
    </p:spTree>
    <p:extLst>
      <p:ext uri="{BB962C8B-B14F-4D97-AF65-F5344CB8AC3E}">
        <p14:creationId xmlns:p14="http://schemas.microsoft.com/office/powerpoint/2010/main" val="3862198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Vmstat</a:t>
            </a:r>
            <a:r>
              <a:rPr lang="en-US" dirty="0"/>
              <a:t>: virtual memory usage monitoring</a:t>
            </a:r>
          </a:p>
          <a:p>
            <a:r>
              <a:rPr lang="en-US" dirty="0" err="1"/>
              <a:t>Iostat</a:t>
            </a:r>
            <a:r>
              <a:rPr lang="en-US" dirty="0"/>
              <a:t>: I/O usage monitoring</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4</a:t>
            </a:fld>
            <a:endParaRPr lang="ko-KR" altLang="en-US"/>
          </a:p>
        </p:txBody>
      </p:sp>
    </p:spTree>
    <p:extLst>
      <p:ext uri="{BB962C8B-B14F-4D97-AF65-F5344CB8AC3E}">
        <p14:creationId xmlns:p14="http://schemas.microsoft.com/office/powerpoint/2010/main" val="26390949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sym typeface="Wingdings" pitchFamily="2" charset="2"/>
              </a:rPr>
              <a:t>more powerful features included than regular expression.</a:t>
            </a:r>
            <a:endParaRPr lang="ko-KR" altLang="en-US" dirty="0"/>
          </a:p>
        </p:txBody>
      </p:sp>
      <p:sp>
        <p:nvSpPr>
          <p:cNvPr id="4" name="슬라이드 번호 개체 틀 3"/>
          <p:cNvSpPr>
            <a:spLocks noGrp="1"/>
          </p:cNvSpPr>
          <p:nvPr>
            <p:ph type="sldNum" sz="quarter" idx="5"/>
          </p:nvPr>
        </p:nvSpPr>
        <p:spPr/>
        <p:txBody>
          <a:bodyPr/>
          <a:lstStyle/>
          <a:p>
            <a:fld id="{CBFE6F0A-E745-476F-8F0C-09D43BBB18D5}" type="slidenum">
              <a:rPr lang="ko-KR" altLang="en-US" smtClean="0"/>
              <a:t>37</a:t>
            </a:fld>
            <a:endParaRPr lang="ko-KR" altLang="en-US"/>
          </a:p>
        </p:txBody>
      </p:sp>
    </p:spTree>
    <p:extLst>
      <p:ext uri="{BB962C8B-B14F-4D97-AF65-F5344CB8AC3E}">
        <p14:creationId xmlns:p14="http://schemas.microsoft.com/office/powerpoint/2010/main" val="91646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5"/>
          </p:nvPr>
        </p:nvSpPr>
        <p:spPr/>
        <p:txBody>
          <a:bodyPr/>
          <a:lstStyle/>
          <a:p>
            <a:fld id="{CBFE6F0A-E745-476F-8F0C-09D43BBB18D5}" type="slidenum">
              <a:rPr lang="ko-KR" altLang="en-US" smtClean="0"/>
              <a:t>38</a:t>
            </a:fld>
            <a:endParaRPr lang="ko-KR" altLang="en-US"/>
          </a:p>
        </p:txBody>
      </p:sp>
    </p:spTree>
    <p:extLst>
      <p:ext uri="{BB962C8B-B14F-4D97-AF65-F5344CB8AC3E}">
        <p14:creationId xmlns:p14="http://schemas.microsoft.com/office/powerpoint/2010/main" val="1142792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t>
            </a:r>
            <a:r>
              <a:rPr lang="en-KR" dirty="0"/>
              <a:t>ection: .text, .rodata, .bss …</a:t>
            </a:r>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6</a:t>
            </a:fld>
            <a:endParaRPr lang="ko-KR" altLang="en-US"/>
          </a:p>
        </p:txBody>
      </p:sp>
    </p:spTree>
    <p:extLst>
      <p:ext uri="{BB962C8B-B14F-4D97-AF65-F5344CB8AC3E}">
        <p14:creationId xmlns:p14="http://schemas.microsoft.com/office/powerpoint/2010/main" val="328766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t>
            </a:r>
            <a:r>
              <a:rPr lang="en-KR" dirty="0"/>
              <a:t>unction call (callq) </a:t>
            </a:r>
            <a:r>
              <a:rPr lang="ko-KR" altLang="en-US" dirty="0"/>
              <a:t>다음에 숫자만 보이고 </a:t>
            </a:r>
            <a:r>
              <a:rPr lang="en-US" altLang="ko-KR" dirty="0"/>
              <a:t>function name</a:t>
            </a:r>
            <a:r>
              <a:rPr lang="ko-KR" altLang="en-US" dirty="0"/>
              <a:t>이 안보임</a:t>
            </a:r>
            <a:r>
              <a:rPr lang="en-US" altLang="ko-KR" dirty="0"/>
              <a:t>:</a:t>
            </a:r>
            <a:r>
              <a:rPr lang="ko-KR" altLang="en-US" dirty="0"/>
              <a:t> </a:t>
            </a:r>
            <a:endParaRPr lang="en-US" altLang="ko-KR" dirty="0"/>
          </a:p>
          <a:p>
            <a:pPr marL="171450" indent="-171450">
              <a:buFontTx/>
              <a:buChar char="-"/>
            </a:pPr>
            <a:r>
              <a:rPr lang="en-US" altLang="ko-KR" dirty="0" err="1"/>
              <a:t>Objdump</a:t>
            </a:r>
            <a:r>
              <a:rPr lang="en-US" altLang="ko-KR" dirty="0"/>
              <a:t> –d </a:t>
            </a:r>
            <a:r>
              <a:rPr lang="en-US" altLang="ko-KR" dirty="0" err="1"/>
              <a:t>test.o</a:t>
            </a:r>
            <a:r>
              <a:rPr lang="en-US" altLang="ko-KR" dirty="0"/>
              <a:t> (</a:t>
            </a:r>
            <a:r>
              <a:rPr lang="ko-KR" altLang="en-US" dirty="0"/>
              <a:t>링크 전의 </a:t>
            </a:r>
            <a:r>
              <a:rPr lang="en-US" altLang="ko-KR" dirty="0"/>
              <a:t>‘object’ </a:t>
            </a:r>
            <a:r>
              <a:rPr lang="ko-KR" altLang="en-US" dirty="0"/>
              <a:t>자체를 </a:t>
            </a:r>
            <a:r>
              <a:rPr lang="en-US" altLang="ko-KR" dirty="0"/>
              <a:t>disassemble</a:t>
            </a:r>
            <a:r>
              <a:rPr lang="ko-KR" altLang="en-US" dirty="0"/>
              <a:t>해서 </a:t>
            </a:r>
            <a:r>
              <a:rPr lang="en-US" altLang="ko-KR" dirty="0"/>
              <a:t>function name</a:t>
            </a:r>
            <a:r>
              <a:rPr lang="ko-KR" altLang="en-US" dirty="0" err="1"/>
              <a:t>ㅣㅇ</a:t>
            </a:r>
            <a:r>
              <a:rPr lang="ko-KR" altLang="en-US" dirty="0"/>
              <a:t> 안보임</a:t>
            </a:r>
            <a:endParaRPr lang="en-US" altLang="ko-KR" dirty="0"/>
          </a:p>
          <a:p>
            <a:pPr marL="171450" indent="-171450">
              <a:buFontTx/>
              <a:buChar char="-"/>
            </a:pPr>
            <a:r>
              <a:rPr lang="en-US" dirty="0" err="1"/>
              <a:t>Objdump</a:t>
            </a:r>
            <a:r>
              <a:rPr lang="en-US" dirty="0"/>
              <a:t> –d test (link </a:t>
            </a:r>
            <a:r>
              <a:rPr lang="ko-KR" altLang="en-US" dirty="0"/>
              <a:t>이후의 </a:t>
            </a:r>
            <a:r>
              <a:rPr lang="en-US" altLang="ko-KR" dirty="0"/>
              <a:t>binary </a:t>
            </a:r>
            <a:r>
              <a:rPr lang="ko-KR" altLang="en-US" dirty="0"/>
              <a:t>그 </a:t>
            </a:r>
            <a:r>
              <a:rPr lang="ko-KR" altLang="en-US" dirty="0" err="1"/>
              <a:t>ㅏㅈ체를</a:t>
            </a:r>
            <a:r>
              <a:rPr lang="ko-KR" altLang="en-US" dirty="0"/>
              <a:t> </a:t>
            </a:r>
            <a:r>
              <a:rPr lang="en-US" altLang="ko-KR" dirty="0"/>
              <a:t>disassemble</a:t>
            </a:r>
            <a:r>
              <a:rPr lang="ko-KR" altLang="en-US" dirty="0"/>
              <a:t>하므로 </a:t>
            </a:r>
            <a:r>
              <a:rPr lang="en-US" altLang="ko-KR" dirty="0"/>
              <a:t>function name</a:t>
            </a:r>
            <a:r>
              <a:rPr lang="ko-KR" altLang="en-US" dirty="0"/>
              <a:t>도 보임</a:t>
            </a:r>
            <a:endParaRPr lang="en-US"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8</a:t>
            </a:fld>
            <a:endParaRPr lang="ko-KR" altLang="en-US"/>
          </a:p>
        </p:txBody>
      </p:sp>
    </p:spTree>
    <p:extLst>
      <p:ext uri="{BB962C8B-B14F-4D97-AF65-F5344CB8AC3E}">
        <p14:creationId xmlns:p14="http://schemas.microsoft.com/office/powerpoint/2010/main" val="2704584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Header has some useful info:</a:t>
            </a:r>
          </a:p>
          <a:p>
            <a:pPr marL="171450" indent="-171450">
              <a:buFontTx/>
              <a:buChar char="-"/>
            </a:pPr>
            <a:r>
              <a:rPr lang="en-US" dirty="0"/>
              <a:t>architecture: i386</a:t>
            </a:r>
          </a:p>
          <a:p>
            <a:pPr marL="171450" indent="-171450">
              <a:buFontTx/>
              <a:buChar char="-"/>
            </a:pPr>
            <a:r>
              <a:rPr lang="en-US" dirty="0"/>
              <a:t>Start address: points to the 1</a:t>
            </a:r>
            <a:r>
              <a:rPr lang="en-US" baseline="30000" dirty="0"/>
              <a:t>st</a:t>
            </a:r>
            <a:r>
              <a:rPr lang="en-US" dirty="0"/>
              <a:t> instruction that you’ll be executing (this example however is the ‘object’ file itself, before linking, so it points to 0x0000, but if you –x the executable, it will actually show you the ‘real’ start address</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10</a:t>
            </a:fld>
            <a:endParaRPr lang="ko-KR" altLang="en-US"/>
          </a:p>
        </p:txBody>
      </p:sp>
    </p:spTree>
    <p:extLst>
      <p:ext uri="{BB962C8B-B14F-4D97-AF65-F5344CB8AC3E}">
        <p14:creationId xmlns:p14="http://schemas.microsoft.com/office/powerpoint/2010/main" val="938486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t>
            </a:r>
            <a:r>
              <a:rPr lang="en-KR" dirty="0"/>
              <a:t>trace: system call trace</a:t>
            </a:r>
          </a:p>
          <a:p>
            <a:r>
              <a:rPr lang="en-KR" dirty="0"/>
              <a:t>(there’s also a ‘ltrace’ – library trace)</a:t>
            </a:r>
          </a:p>
          <a:p>
            <a:r>
              <a:rPr lang="en-KR" dirty="0"/>
              <a:t>** “Trace the running linux process </a:t>
            </a:r>
            <a:r>
              <a:rPr lang="en-KR" dirty="0">
                <a:sym typeface="Wingdings" pitchFamily="2" charset="2"/>
              </a:rPr>
              <a:t> to do this, you need ‘root’ privilege</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11</a:t>
            </a:fld>
            <a:endParaRPr lang="ko-KR" altLang="en-US"/>
          </a:p>
        </p:txBody>
      </p:sp>
    </p:spTree>
    <p:extLst>
      <p:ext uri="{BB962C8B-B14F-4D97-AF65-F5344CB8AC3E}">
        <p14:creationId xmlns:p14="http://schemas.microsoft.com/office/powerpoint/2010/main" val="2182312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KR" dirty="0"/>
              <a:t>-e: </a:t>
            </a:r>
            <a:r>
              <a:rPr lang="ko-KR" altLang="en-US" dirty="0"/>
              <a:t>무슨 </a:t>
            </a:r>
            <a:r>
              <a:rPr lang="en-US" altLang="ko-KR" dirty="0"/>
              <a:t>event (which “system call”) </a:t>
            </a:r>
            <a:r>
              <a:rPr lang="ko-KR" altLang="en-US" dirty="0" err="1"/>
              <a:t>를</a:t>
            </a:r>
            <a:r>
              <a:rPr lang="ko-KR" altLang="en-US" dirty="0"/>
              <a:t> </a:t>
            </a:r>
            <a:r>
              <a:rPr lang="en-US" altLang="ko-KR" dirty="0"/>
              <a:t>tracing </a:t>
            </a:r>
            <a:r>
              <a:rPr lang="ko-KR" altLang="en-US" dirty="0"/>
              <a:t>할지를 지정</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12</a:t>
            </a:fld>
            <a:endParaRPr lang="ko-KR" altLang="en-US"/>
          </a:p>
        </p:txBody>
      </p:sp>
    </p:spTree>
    <p:extLst>
      <p:ext uri="{BB962C8B-B14F-4D97-AF65-F5344CB8AC3E}">
        <p14:creationId xmlns:p14="http://schemas.microsoft.com/office/powerpoint/2010/main" val="4107262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Getdents</a:t>
            </a:r>
            <a:r>
              <a:rPr lang="en-US" dirty="0"/>
              <a:t>: get directory entries</a:t>
            </a:r>
          </a:p>
          <a:p>
            <a:r>
              <a:rPr lang="en-US" dirty="0" err="1"/>
              <a:t>Strace</a:t>
            </a:r>
            <a:r>
              <a:rPr lang="en-US" dirty="0"/>
              <a:t> –o </a:t>
            </a:r>
            <a:r>
              <a:rPr lang="en-US" dirty="0" err="1"/>
              <a:t>output.txt</a:t>
            </a:r>
            <a:r>
              <a:rPr lang="en-US" dirty="0"/>
              <a:t> ls /</a:t>
            </a:r>
            <a:r>
              <a:rPr lang="en-US" dirty="0" err="1"/>
              <a:t>mnt</a:t>
            </a:r>
            <a:r>
              <a:rPr lang="en-US" dirty="0"/>
              <a:t>/ </a:t>
            </a:r>
            <a:r>
              <a:rPr lang="en-US" dirty="0">
                <a:sym typeface="Wingdings" pitchFamily="2" charset="2"/>
              </a:rPr>
              <a:t> </a:t>
            </a:r>
            <a:r>
              <a:rPr lang="en-US" dirty="0" err="1">
                <a:sym typeface="Wingdings" pitchFamily="2" charset="2"/>
              </a:rPr>
              <a:t>output.txt</a:t>
            </a:r>
            <a:r>
              <a:rPr lang="ko-KR" altLang="en-US" dirty="0">
                <a:sym typeface="Wingdings" pitchFamily="2" charset="2"/>
              </a:rPr>
              <a:t>로 저장</a:t>
            </a:r>
            <a:endParaRPr lang="en-US" altLang="ko-KR" dirty="0">
              <a:sym typeface="Wingdings" pitchFamily="2" charset="2"/>
            </a:endParaRPr>
          </a:p>
          <a:p>
            <a:r>
              <a:rPr lang="en-US" altLang="ko-KR" dirty="0">
                <a:sym typeface="Wingdings" pitchFamily="2" charset="2"/>
              </a:rPr>
              <a:t>Grep –A 3 “/</a:t>
            </a:r>
            <a:r>
              <a:rPr lang="en-US" altLang="ko-KR" dirty="0" err="1">
                <a:sym typeface="Wingdings" pitchFamily="2" charset="2"/>
              </a:rPr>
              <a:t>mnt</a:t>
            </a:r>
            <a:r>
              <a:rPr lang="en-US" altLang="ko-KR" dirty="0">
                <a:sym typeface="Wingdings" pitchFamily="2" charset="2"/>
              </a:rPr>
              <a:t>/” </a:t>
            </a:r>
            <a:r>
              <a:rPr lang="en-US" altLang="ko-KR" dirty="0" err="1">
                <a:sym typeface="Wingdings" pitchFamily="2" charset="2"/>
              </a:rPr>
              <a:t>output.txt</a:t>
            </a:r>
            <a:endParaRPr lang="en-US" altLang="ko-KR" dirty="0">
              <a:sym typeface="Wingdings" pitchFamily="2" charset="2"/>
            </a:endParaRPr>
          </a:p>
          <a:p>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14</a:t>
            </a:fld>
            <a:endParaRPr lang="ko-KR" altLang="en-US"/>
          </a:p>
        </p:txBody>
      </p:sp>
    </p:spTree>
    <p:extLst>
      <p:ext uri="{BB962C8B-B14F-4D97-AF65-F5344CB8AC3E}">
        <p14:creationId xmlns:p14="http://schemas.microsoft.com/office/powerpoint/2010/main" val="3393340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 –C “program name” </a:t>
            </a:r>
            <a:r>
              <a:rPr lang="ko-KR" altLang="en-US" dirty="0"/>
              <a:t>을 이용해 </a:t>
            </a:r>
            <a:r>
              <a:rPr lang="en-US" altLang="ko-KR" dirty="0"/>
              <a:t>PID </a:t>
            </a:r>
            <a:r>
              <a:rPr lang="ko-KR" altLang="en-US" dirty="0" err="1"/>
              <a:t>를</a:t>
            </a:r>
            <a:r>
              <a:rPr lang="ko-KR" altLang="en-US" dirty="0"/>
              <a:t> </a:t>
            </a:r>
            <a:r>
              <a:rPr lang="ko-KR" altLang="en-US" dirty="0" err="1"/>
              <a:t>알수</a:t>
            </a:r>
            <a:r>
              <a:rPr lang="ko-KR" altLang="en-US" dirty="0"/>
              <a:t> 있음</a:t>
            </a:r>
            <a:endParaRPr lang="en-US" altLang="ko-KR" dirty="0"/>
          </a:p>
          <a:p>
            <a:pPr marL="171450" indent="-171450">
              <a:buFontTx/>
              <a:buChar char="-"/>
            </a:pPr>
            <a:r>
              <a:rPr lang="en-US" altLang="ko-KR" dirty="0" err="1"/>
              <a:t>Strace</a:t>
            </a:r>
            <a:r>
              <a:rPr lang="en-US" altLang="ko-KR" dirty="0"/>
              <a:t> –p [</a:t>
            </a:r>
            <a:r>
              <a:rPr lang="en-US" altLang="ko-KR" dirty="0" err="1"/>
              <a:t>pid</a:t>
            </a:r>
            <a:r>
              <a:rPr lang="en-US" altLang="ko-KR" dirty="0"/>
              <a:t>] –o </a:t>
            </a:r>
            <a:r>
              <a:rPr lang="en-US" altLang="ko-KR" dirty="0" err="1"/>
              <a:t>trace.log</a:t>
            </a:r>
            <a:r>
              <a:rPr lang="en-US" altLang="ko-KR" dirty="0"/>
              <a:t> (ee209 lab</a:t>
            </a:r>
            <a:r>
              <a:rPr lang="ko-KR" altLang="en-US" dirty="0"/>
              <a:t>에선 </a:t>
            </a:r>
            <a:r>
              <a:rPr lang="en-US" altLang="ko-KR" dirty="0" err="1"/>
              <a:t>sudo</a:t>
            </a:r>
            <a:r>
              <a:rPr lang="en-US" altLang="ko-KR" dirty="0"/>
              <a:t> privilege</a:t>
            </a:r>
            <a:r>
              <a:rPr lang="ko-KR" altLang="en-US" dirty="0"/>
              <a:t>가 없어서 안될 것임</a:t>
            </a:r>
            <a:r>
              <a:rPr lang="en-US" altLang="ko-KR" dirty="0"/>
              <a:t>)</a:t>
            </a:r>
          </a:p>
          <a:p>
            <a:pPr marL="171450" indent="-171450">
              <a:buFontTx/>
              <a:buChar char="-"/>
            </a:pPr>
            <a:r>
              <a:rPr lang="en-US" dirty="0"/>
              <a:t>Tail: </a:t>
            </a:r>
            <a:r>
              <a:rPr lang="ko-KR" altLang="en-US" dirty="0"/>
              <a:t>위 예제에선 </a:t>
            </a:r>
            <a:r>
              <a:rPr lang="en-US" altLang="ko-KR" dirty="0" err="1"/>
              <a:t>pid</a:t>
            </a:r>
            <a:r>
              <a:rPr lang="en-US" altLang="ko-KR" dirty="0"/>
              <a:t> </a:t>
            </a:r>
            <a:r>
              <a:rPr lang="ko-KR" altLang="en-US" dirty="0"/>
              <a:t>가 계속 돌면서 </a:t>
            </a:r>
            <a:r>
              <a:rPr lang="en-US" altLang="ko-KR" dirty="0" err="1"/>
              <a:t>trace.log</a:t>
            </a:r>
            <a:r>
              <a:rPr lang="ko-KR" altLang="en-US" dirty="0"/>
              <a:t>에 저장을 하고 있기 </a:t>
            </a:r>
            <a:r>
              <a:rPr lang="ko-KR" altLang="en-US" dirty="0" err="1"/>
              <a:t>떄문에</a:t>
            </a:r>
            <a:r>
              <a:rPr lang="ko-KR" altLang="en-US" dirty="0"/>
              <a:t> 새로 </a:t>
            </a:r>
            <a:r>
              <a:rPr lang="en-US" altLang="ko-KR" dirty="0"/>
              <a:t>append</a:t>
            </a:r>
            <a:r>
              <a:rPr lang="ko-KR" altLang="en-US" dirty="0"/>
              <a:t>되는 것만 보려면 </a:t>
            </a:r>
            <a:r>
              <a:rPr lang="en-US" altLang="ko-KR" dirty="0"/>
              <a:t>tail</a:t>
            </a:r>
            <a:r>
              <a:rPr lang="ko-KR" altLang="en-US" dirty="0" err="1"/>
              <a:t>를</a:t>
            </a:r>
            <a:r>
              <a:rPr lang="ko-KR" altLang="en-US" dirty="0"/>
              <a:t> 이용</a:t>
            </a:r>
            <a:endParaRPr lang="en-KR" dirty="0"/>
          </a:p>
        </p:txBody>
      </p:sp>
      <p:sp>
        <p:nvSpPr>
          <p:cNvPr id="4" name="Slide Number Placeholder 3"/>
          <p:cNvSpPr>
            <a:spLocks noGrp="1"/>
          </p:cNvSpPr>
          <p:nvPr>
            <p:ph type="sldNum" sz="quarter" idx="5"/>
          </p:nvPr>
        </p:nvSpPr>
        <p:spPr/>
        <p:txBody>
          <a:bodyPr/>
          <a:lstStyle/>
          <a:p>
            <a:fld id="{CBFE6F0A-E745-476F-8F0C-09D43BBB18D5}" type="slidenum">
              <a:rPr lang="ko-KR" altLang="en-US" smtClean="0"/>
              <a:t>15</a:t>
            </a:fld>
            <a:endParaRPr lang="ko-KR" altLang="en-US"/>
          </a:p>
        </p:txBody>
      </p:sp>
    </p:spTree>
    <p:extLst>
      <p:ext uri="{BB962C8B-B14F-4D97-AF65-F5344CB8AC3E}">
        <p14:creationId xmlns:p14="http://schemas.microsoft.com/office/powerpoint/2010/main" val="2137736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a:t>Click to edit Master title style</a:t>
            </a:r>
            <a:endParaRPr lang="ko-KR" altLang="en-US" dirty="0"/>
          </a:p>
        </p:txBody>
      </p:sp>
      <p:sp>
        <p:nvSpPr>
          <p:cNvPr id="3" name="내용 개체 틀 2"/>
          <p:cNvSpPr>
            <a:spLocks noGrp="1"/>
          </p:cNvSpPr>
          <p:nvPr>
            <p:ph idx="1"/>
          </p:nvPr>
        </p:nvSpPr>
        <p:spPr>
          <a:xfrm>
            <a:off x="395536" y="794423"/>
            <a:ext cx="8235190" cy="5340991"/>
          </a:xfrm>
        </p:spPr>
        <p:txBody>
          <a:bodyPr/>
          <a:lstStyle>
            <a:lvl1pPr>
              <a:lnSpc>
                <a:spcPct val="150000"/>
              </a:lnSpc>
              <a:defRPr sz="1801">
                <a:solidFill>
                  <a:schemeClr val="tx1"/>
                </a:solidFill>
              </a:defRPr>
            </a:lvl1pPr>
            <a:lvl2pPr>
              <a:lnSpc>
                <a:spcPct val="150000"/>
              </a:lnSpc>
              <a:defRPr sz="1600">
                <a:solidFill>
                  <a:schemeClr val="tx1"/>
                </a:solidFill>
                <a:latin typeface="Arial" charset="0"/>
                <a:ea typeface="Arial" charset="0"/>
                <a:cs typeface="Arial" charset="0"/>
              </a:defRPr>
            </a:lvl2pPr>
            <a:lvl3pPr>
              <a:lnSpc>
                <a:spcPct val="150000"/>
              </a:lnSpc>
              <a:defRPr>
                <a:solidFill>
                  <a:schemeClr val="tx1"/>
                </a:solidFill>
              </a:defRPr>
            </a:lvl3pPr>
            <a:lvl4pPr>
              <a:lnSpc>
                <a:spcPct val="150000"/>
              </a:lnSpc>
              <a:defRPr>
                <a:solidFill>
                  <a:schemeClr val="tx1"/>
                </a:solidFill>
              </a:defRPr>
            </a:lvl4pPr>
            <a:lvl5pPr>
              <a:lnSpc>
                <a:spcPct val="150000"/>
              </a:lnSpc>
              <a:defRPr>
                <a:solidFill>
                  <a:schemeClr val="tx1"/>
                </a:solidFill>
                <a:latin typeface="Arial" charset="0"/>
                <a:ea typeface="Arial" charset="0"/>
                <a:cs typeface="Arial" charset="0"/>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ko-KR" altLang="en-US" dirty="0"/>
          </a:p>
        </p:txBody>
      </p:sp>
      <p:grpSp>
        <p:nvGrpSpPr>
          <p:cNvPr id="6" name="그룹 5">
            <a:extLst>
              <a:ext uri="{FF2B5EF4-FFF2-40B4-BE49-F238E27FC236}">
                <a16:creationId xmlns:a16="http://schemas.microsoft.com/office/drawing/2014/main" id="{19660ABE-831A-4FA2-811F-EFB8E8BAB5F0}"/>
              </a:ext>
            </a:extLst>
          </p:cNvPr>
          <p:cNvGrpSpPr/>
          <p:nvPr userDrawn="1"/>
        </p:nvGrpSpPr>
        <p:grpSpPr>
          <a:xfrm>
            <a:off x="-7859" y="715475"/>
            <a:ext cx="9159543" cy="68907"/>
            <a:chOff x="-7859" y="715474"/>
            <a:chExt cx="9159543" cy="68907"/>
          </a:xfrm>
        </p:grpSpPr>
        <p:sp>
          <p:nvSpPr>
            <p:cNvPr id="7"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8"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2618866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제목 및 부제">
    <p:spTree>
      <p:nvGrpSpPr>
        <p:cNvPr id="1" name=""/>
        <p:cNvGrpSpPr/>
        <p:nvPr/>
      </p:nvGrpSpPr>
      <p:grpSpPr>
        <a:xfrm>
          <a:off x="0" y="0"/>
          <a:ext cx="0" cy="0"/>
          <a:chOff x="0" y="0"/>
          <a:chExt cx="0" cy="0"/>
        </a:xfrm>
      </p:grpSpPr>
      <p:sp>
        <p:nvSpPr>
          <p:cNvPr id="166" name="제목 텍스트"/>
          <p:cNvSpPr txBox="1">
            <a:spLocks noGrp="1"/>
          </p:cNvSpPr>
          <p:nvPr>
            <p:ph type="title"/>
          </p:nvPr>
        </p:nvSpPr>
        <p:spPr>
          <a:xfrm>
            <a:off x="892974" y="1151930"/>
            <a:ext cx="7358063" cy="2321719"/>
          </a:xfrm>
          <a:prstGeom prst="rect">
            <a:avLst/>
          </a:prstGeom>
        </p:spPr>
        <p:txBody>
          <a:bodyPr anchor="b"/>
          <a:lstStyle>
            <a:lvl1pPr>
              <a:defRPr sz="3516">
                <a:latin typeface="+mn-lt"/>
                <a:ea typeface="+mn-ea"/>
                <a:cs typeface="+mn-cs"/>
                <a:sym typeface="Helvetica Neue Medium"/>
              </a:defRPr>
            </a:lvl1pPr>
          </a:lstStyle>
          <a:p>
            <a:r>
              <a:rPr lang="en-US" altLang="ko-KR"/>
              <a:t>Click to edit Master title style</a:t>
            </a:r>
            <a:endParaRPr/>
          </a:p>
        </p:txBody>
      </p:sp>
      <p:sp>
        <p:nvSpPr>
          <p:cNvPr id="167" name="본문 첫 번째 줄…"/>
          <p:cNvSpPr txBox="1">
            <a:spLocks noGrp="1"/>
          </p:cNvSpPr>
          <p:nvPr>
            <p:ph type="body" sz="quarter" idx="1"/>
          </p:nvPr>
        </p:nvSpPr>
        <p:spPr>
          <a:xfrm>
            <a:off x="892974" y="3545086"/>
            <a:ext cx="7358063"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a:p>
        </p:txBody>
      </p:sp>
    </p:spTree>
    <p:extLst>
      <p:ext uri="{BB962C8B-B14F-4D97-AF65-F5344CB8AC3E}">
        <p14:creationId xmlns:p14="http://schemas.microsoft.com/office/powerpoint/2010/main" val="35771947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제목만">
    <p:spTree>
      <p:nvGrpSpPr>
        <p:cNvPr id="1" name=""/>
        <p:cNvGrpSpPr/>
        <p:nvPr/>
      </p:nvGrpSpPr>
      <p:grpSpPr>
        <a:xfrm>
          <a:off x="0" y="0"/>
          <a:ext cx="0" cy="0"/>
          <a:chOff x="0" y="0"/>
          <a:chExt cx="0" cy="0"/>
        </a:xfrm>
      </p:grpSpPr>
      <p:sp>
        <p:nvSpPr>
          <p:cNvPr id="13" name="제목 1">
            <a:extLst>
              <a:ext uri="{FF2B5EF4-FFF2-40B4-BE49-F238E27FC236}">
                <a16:creationId xmlns:a16="http://schemas.microsoft.com/office/drawing/2014/main" id="{606D11F7-D8C9-4459-B906-BD7BD441905B}"/>
              </a:ext>
            </a:extLst>
          </p:cNvPr>
          <p:cNvSpPr>
            <a:spLocks noGrp="1"/>
          </p:cNvSpPr>
          <p:nvPr>
            <p:ph type="title"/>
          </p:nvPr>
        </p:nvSpPr>
        <p:spPr>
          <a:xfrm>
            <a:off x="445118" y="165060"/>
            <a:ext cx="7366528" cy="539750"/>
          </a:xfrm>
        </p:spPr>
        <p:txBody>
          <a:bodyPr/>
          <a:lstStyle>
            <a:lvl1pPr>
              <a:defRPr>
                <a:latin typeface="Arial" charset="0"/>
                <a:ea typeface="Arial" charset="0"/>
                <a:cs typeface="Arial" charset="0"/>
              </a:defRPr>
            </a:lvl1pPr>
          </a:lstStyle>
          <a:p>
            <a:r>
              <a:rPr lang="en-US" altLang="ko-KR"/>
              <a:t>Click to edit Master title style</a:t>
            </a:r>
            <a:endParaRPr lang="ko-KR" altLang="en-US" dirty="0"/>
          </a:p>
        </p:txBody>
      </p:sp>
      <p:grpSp>
        <p:nvGrpSpPr>
          <p:cNvPr id="14" name="그룹 13">
            <a:extLst>
              <a:ext uri="{FF2B5EF4-FFF2-40B4-BE49-F238E27FC236}">
                <a16:creationId xmlns:a16="http://schemas.microsoft.com/office/drawing/2014/main" id="{19660ABE-831A-4FA2-811F-EFB8E8BAB5F0}"/>
              </a:ext>
            </a:extLst>
          </p:cNvPr>
          <p:cNvGrpSpPr/>
          <p:nvPr userDrawn="1"/>
        </p:nvGrpSpPr>
        <p:grpSpPr>
          <a:xfrm>
            <a:off x="-7859" y="715475"/>
            <a:ext cx="9159543" cy="68907"/>
            <a:chOff x="-7859" y="715474"/>
            <a:chExt cx="9159543" cy="68907"/>
          </a:xfrm>
        </p:grpSpPr>
        <p:sp>
          <p:nvSpPr>
            <p:cNvPr id="15" name="자유형 17">
              <a:extLst>
                <a:ext uri="{FF2B5EF4-FFF2-40B4-BE49-F238E27FC236}">
                  <a16:creationId xmlns:a16="http://schemas.microsoft.com/office/drawing/2014/main" id="{B96502C3-86B1-4416-8453-7252B4BC1434}"/>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6" name="자유형 18">
              <a:extLst>
                <a:ext uri="{FF2B5EF4-FFF2-40B4-BE49-F238E27FC236}">
                  <a16:creationId xmlns:a16="http://schemas.microsoft.com/office/drawing/2014/main" id="{F83235DF-CB4E-4330-8D43-6A09AF9B0CA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7" name="자유형 19">
              <a:extLst>
                <a:ext uri="{FF2B5EF4-FFF2-40B4-BE49-F238E27FC236}">
                  <a16:creationId xmlns:a16="http://schemas.microsoft.com/office/drawing/2014/main" id="{768261DD-A248-415B-8DC3-99E76B437A67}"/>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3129198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제목만">
    <p:spTree>
      <p:nvGrpSpPr>
        <p:cNvPr id="1" name=""/>
        <p:cNvGrpSpPr/>
        <p:nvPr/>
      </p:nvGrpSpPr>
      <p:grpSpPr>
        <a:xfrm>
          <a:off x="0" y="0"/>
          <a:ext cx="0" cy="0"/>
          <a:chOff x="0" y="0"/>
          <a:chExt cx="0" cy="0"/>
        </a:xfrm>
      </p:grpSpPr>
      <p:sp>
        <p:nvSpPr>
          <p:cNvPr id="3" name="직사각형 2"/>
          <p:cNvSpPr/>
          <p:nvPr userDrawn="1"/>
        </p:nvSpPr>
        <p:spPr bwMode="auto">
          <a:xfrm>
            <a:off x="0" y="0"/>
            <a:ext cx="9144000" cy="914400"/>
          </a:xfrm>
          <a:prstGeom prst="rect">
            <a:avLst/>
          </a:prstGeom>
          <a:solidFill>
            <a:schemeClr val="bg1"/>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846" marR="0" indent="-342846" algn="l" defTabSz="914260" rtl="0" eaLnBrk="1" fontAlgn="base" latinLnBrk="1" hangingPunct="1">
              <a:lnSpc>
                <a:spcPct val="100000"/>
              </a:lnSpc>
              <a:spcBef>
                <a:spcPct val="20000"/>
              </a:spcBef>
              <a:spcAft>
                <a:spcPct val="0"/>
              </a:spcAft>
              <a:buClr>
                <a:schemeClr val="hlink"/>
              </a:buClr>
              <a:buSzPct val="155000"/>
              <a:buFont typeface="Wingdings" pitchFamily="2" charset="2"/>
              <a:buBlip>
                <a:blip r:embed="rId2"/>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184114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구역 머리글">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C1E0A63C-D26E-477C-9351-45B7195FF070}"/>
              </a:ext>
            </a:extLst>
          </p:cNvPr>
          <p:cNvSpPr/>
          <p:nvPr userDrawn="1"/>
        </p:nvSpPr>
        <p:spPr>
          <a:xfrm>
            <a:off x="0" y="2881054"/>
            <a:ext cx="9144000" cy="1044116"/>
          </a:xfrm>
          <a:prstGeom prst="rect">
            <a:avLst/>
          </a:prstGeom>
          <a:solidFill>
            <a:srgbClr val="004276"/>
          </a:solidFill>
          <a:ln w="12700" cap="flat" cmpd="sng" algn="ctr">
            <a:noFill/>
            <a:prstDash val="solid"/>
            <a:miter lim="800000"/>
          </a:ln>
          <a:effectLst/>
        </p:spPr>
        <p:txBody>
          <a:bodyPr rtlCol="0" anchor="ctr"/>
          <a:lstStyle/>
          <a:p>
            <a:pPr marL="0" marR="0" lvl="0" indent="0" algn="ctr" defTabSz="914260" eaLnBrk="1" fontAlgn="auto" latinLnBrk="0" hangingPunct="1">
              <a:lnSpc>
                <a:spcPct val="100000"/>
              </a:lnSpc>
              <a:spcBef>
                <a:spcPts val="0"/>
              </a:spcBef>
              <a:spcAft>
                <a:spcPts val="0"/>
              </a:spcAft>
              <a:buClrTx/>
              <a:buSzTx/>
              <a:buFontTx/>
              <a:buNone/>
              <a:tabLst/>
              <a:defRPr/>
            </a:pPr>
            <a:endParaRPr kumimoji="0" lang="ko-KR" altLang="en-US" sz="1801" b="0" i="0" u="none" strike="noStrike" kern="0" cap="none" spc="0" normalizeH="0" baseline="0" noProof="0" dirty="0">
              <a:ln>
                <a:noFill/>
              </a:ln>
              <a:solidFill>
                <a:prstClr val="white"/>
              </a:solidFill>
              <a:effectLst/>
              <a:uLnTx/>
              <a:uFillTx/>
              <a:latin typeface="HY중고딕" panose="02030600000101010101" pitchFamily="18" charset="-127"/>
              <a:ea typeface="HY중고딕" panose="02030600000101010101" pitchFamily="18" charset="-127"/>
              <a:cs typeface="+mn-cs"/>
            </a:endParaRPr>
          </a:p>
        </p:txBody>
      </p:sp>
      <p:sp>
        <p:nvSpPr>
          <p:cNvPr id="2" name="제목 1"/>
          <p:cNvSpPr>
            <a:spLocks noGrp="1"/>
          </p:cNvSpPr>
          <p:nvPr>
            <p:ph type="title"/>
          </p:nvPr>
        </p:nvSpPr>
        <p:spPr>
          <a:xfrm>
            <a:off x="685800" y="2973791"/>
            <a:ext cx="7772401" cy="861120"/>
          </a:xfrm>
        </p:spPr>
        <p:txBody>
          <a:bodyPr anchor="ctr"/>
          <a:lstStyle>
            <a:lvl1pPr algn="ctr">
              <a:defRPr sz="3600" b="1" cap="none" baseline="0">
                <a:solidFill>
                  <a:schemeClr val="bg1"/>
                </a:solidFill>
                <a:latin typeface="+mj-lt"/>
                <a:ea typeface="Arial" charset="0"/>
                <a:cs typeface="Arial" charset="0"/>
              </a:defRPr>
            </a:lvl1pPr>
          </a:lstStyle>
          <a:p>
            <a:r>
              <a:rPr lang="en-US" altLang="ko-KR"/>
              <a:t>Click to edit Master title style</a:t>
            </a:r>
            <a:endParaRPr lang="ko-KR" altLang="en-US"/>
          </a:p>
        </p:txBody>
      </p:sp>
    </p:spTree>
    <p:extLst>
      <p:ext uri="{BB962C8B-B14F-4D97-AF65-F5344CB8AC3E}">
        <p14:creationId xmlns:p14="http://schemas.microsoft.com/office/powerpoint/2010/main" val="711210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제목 슬라이드">
    <p:spTree>
      <p:nvGrpSpPr>
        <p:cNvPr id="1" name=""/>
        <p:cNvGrpSpPr/>
        <p:nvPr/>
      </p:nvGrpSpPr>
      <p:grpSpPr>
        <a:xfrm>
          <a:off x="0" y="0"/>
          <a:ext cx="0" cy="0"/>
          <a:chOff x="0" y="0"/>
          <a:chExt cx="0" cy="0"/>
        </a:xfrm>
      </p:grpSpPr>
      <p:pic>
        <p:nvPicPr>
          <p:cNvPr id="12" name="그림 11">
            <a:extLst>
              <a:ext uri="{FF2B5EF4-FFF2-40B4-BE49-F238E27FC236}">
                <a16:creationId xmlns:a16="http://schemas.microsoft.com/office/drawing/2014/main" id="{CAF9B578-4C8D-4D38-A2CB-B78F9F3A54E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b="10110"/>
          <a:stretch/>
        </p:blipFill>
        <p:spPr>
          <a:xfrm>
            <a:off x="0" y="6518"/>
            <a:ext cx="9144000" cy="6158791"/>
          </a:xfrm>
          <a:prstGeom prst="rect">
            <a:avLst/>
          </a:prstGeom>
        </p:spPr>
      </p:pic>
      <p:sp>
        <p:nvSpPr>
          <p:cNvPr id="482307" name="Rectangle 3"/>
          <p:cNvSpPr>
            <a:spLocks noGrp="1" noChangeArrowheads="1"/>
          </p:cNvSpPr>
          <p:nvPr>
            <p:ph type="ctrTitle"/>
          </p:nvPr>
        </p:nvSpPr>
        <p:spPr>
          <a:xfrm>
            <a:off x="1435101" y="1676490"/>
            <a:ext cx="6337300" cy="553998"/>
          </a:xfrm>
          <a:noFill/>
        </p:spPr>
        <p:txBody>
          <a:bodyPr wrap="square" rtlCol="0" anchor="ctr">
            <a:spAutoFit/>
          </a:bodyPr>
          <a:lstStyle>
            <a:lvl1pPr>
              <a:defRPr lang="ko-KR" altLang="en-US" sz="3600" kern="1200" dirty="0">
                <a:ln>
                  <a:solidFill>
                    <a:schemeClr val="accent6">
                      <a:alpha val="1000"/>
                    </a:schemeClr>
                  </a:solidFill>
                </a:ln>
                <a:solidFill>
                  <a:srgbClr val="004982"/>
                </a:solidFill>
                <a:latin typeface="Helvetica" charset="0"/>
                <a:ea typeface="Helvetica" charset="0"/>
                <a:cs typeface="Helvetica" charset="0"/>
              </a:defRPr>
            </a:lvl1pPr>
          </a:lstStyle>
          <a:p>
            <a:pPr marL="0" lvl="0" algn="ctr" defTabSz="914260">
              <a:lnSpc>
                <a:spcPts val="3600"/>
              </a:lnSpc>
            </a:pPr>
            <a:r>
              <a:rPr lang="en-US" altLang="ko-KR" dirty="0"/>
              <a:t>Click to edit Master title style</a:t>
            </a:r>
            <a:endParaRPr lang="ko-KR" altLang="en-US" dirty="0"/>
          </a:p>
        </p:txBody>
      </p:sp>
      <p:pic>
        <p:nvPicPr>
          <p:cNvPr id="2" name="그림 1">
            <a:extLst>
              <a:ext uri="{FF2B5EF4-FFF2-40B4-BE49-F238E27FC236}">
                <a16:creationId xmlns:a16="http://schemas.microsoft.com/office/drawing/2014/main" id="{AC3B432C-678F-AD47-A9F3-8CB739DDFED6}"/>
              </a:ext>
            </a:extLst>
          </p:cNvPr>
          <p:cNvPicPr>
            <a:picLocks noChangeAspect="1"/>
          </p:cNvPicPr>
          <p:nvPr userDrawn="1"/>
        </p:nvPicPr>
        <p:blipFill>
          <a:blip r:embed="rId3"/>
          <a:stretch>
            <a:fillRect/>
          </a:stretch>
        </p:blipFill>
        <p:spPr>
          <a:xfrm>
            <a:off x="3651250" y="4371618"/>
            <a:ext cx="1841500" cy="393700"/>
          </a:xfrm>
          <a:prstGeom prst="rect">
            <a:avLst/>
          </a:prstGeom>
        </p:spPr>
      </p:pic>
    </p:spTree>
    <p:extLst>
      <p:ext uri="{BB962C8B-B14F-4D97-AF65-F5344CB8AC3E}">
        <p14:creationId xmlns:p14="http://schemas.microsoft.com/office/powerpoint/2010/main" val="226297545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sp>
        <p:nvSpPr>
          <p:cNvPr id="3" name="Content Placeholder 2"/>
          <p:cNvSpPr>
            <a:spLocks noGrp="1"/>
          </p:cNvSpPr>
          <p:nvPr>
            <p:ph idx="1"/>
          </p:nvPr>
        </p:nvSpPr>
        <p:spPr>
          <a:xfrm>
            <a:off x="440499" y="902846"/>
            <a:ext cx="8235190" cy="5340991"/>
          </a:xfrm>
        </p:spPr>
        <p:txBody>
          <a:bodyPr tIns="180000"/>
          <a:lstStyle>
            <a:lvl1pPr marL="469828" indent="-469828">
              <a:buClrTx/>
              <a:buFont typeface="Wingdings" panose="05000000000000000000" pitchFamily="2" charset="2"/>
              <a:buChar char="§"/>
              <a:defRPr sz="1600">
                <a:solidFill>
                  <a:schemeClr val="tx1"/>
                </a:solidFill>
                <a:latin typeface="Helvetica" charset="0"/>
                <a:ea typeface="Helvetica" charset="0"/>
                <a:cs typeface="Helvetica" charset="0"/>
              </a:defRPr>
            </a:lvl1pPr>
            <a:lvl2pPr marL="907912" indent="-436496">
              <a:buClrTx/>
              <a:buFont typeface="Wingdings" panose="05000000000000000000" pitchFamily="2" charset="2"/>
              <a:buChar char="§"/>
              <a:defRPr sz="1600">
                <a:solidFill>
                  <a:schemeClr val="tx1"/>
                </a:solidFill>
                <a:latin typeface="Helvetica" charset="0"/>
                <a:ea typeface="Helvetica" charset="0"/>
                <a:cs typeface="Helvetica" charset="0"/>
              </a:defRPr>
            </a:lvl2pPr>
            <a:lvl3pPr marL="1304725" indent="-395228">
              <a:buClrTx/>
              <a:buFont typeface="Wingdings" panose="05000000000000000000" pitchFamily="2" charset="2"/>
              <a:buChar char="§"/>
              <a:defRPr sz="1600">
                <a:solidFill>
                  <a:schemeClr val="tx1"/>
                </a:solidFill>
                <a:latin typeface="Helvetica" charset="0"/>
                <a:ea typeface="Helvetica" charset="0"/>
                <a:cs typeface="Helvetica" charset="0"/>
              </a:defRPr>
            </a:lvl3pPr>
            <a:lvl4pPr marL="1693602" indent="-387291">
              <a:buClrTx/>
              <a:buFont typeface="Wingdings" panose="05000000000000000000" pitchFamily="2" charset="2"/>
              <a:buChar char="§"/>
              <a:defRPr sz="1600">
                <a:solidFill>
                  <a:schemeClr val="tx1"/>
                </a:solidFill>
                <a:latin typeface="Helvetica" charset="0"/>
                <a:ea typeface="Helvetica" charset="0"/>
                <a:cs typeface="Helvetica" charset="0"/>
              </a:defRPr>
            </a:lvl4pPr>
            <a:lvl5pPr marL="2093592" indent="-398402">
              <a:buClrTx/>
              <a:buFont typeface="Wingdings" panose="05000000000000000000" pitchFamily="2" charset="2"/>
              <a:buChar char="§"/>
              <a:defRPr sz="1600">
                <a:solidFill>
                  <a:schemeClr val="tx1"/>
                </a:solidFill>
                <a:latin typeface="Helvetica" charset="0"/>
                <a:ea typeface="Helvetica" charset="0"/>
                <a:cs typeface="Helvetica" charset="0"/>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lang="en-US" dirty="0"/>
          </a:p>
        </p:txBody>
      </p:sp>
      <p:sp>
        <p:nvSpPr>
          <p:cNvPr id="7" name="제목 1"/>
          <p:cNvSpPr>
            <a:spLocks noGrp="1"/>
          </p:cNvSpPr>
          <p:nvPr>
            <p:ph type="title"/>
          </p:nvPr>
        </p:nvSpPr>
        <p:spPr>
          <a:xfrm>
            <a:off x="445118" y="165060"/>
            <a:ext cx="7366528" cy="539750"/>
          </a:xfrm>
        </p:spPr>
        <p:txBody>
          <a:bodyPr/>
          <a:lstStyle/>
          <a:p>
            <a:r>
              <a:rPr lang="en-US" altLang="ko-KR"/>
              <a:t>Click to edit Master title style</a:t>
            </a:r>
            <a:endParaRPr lang="ko-KR" altLang="en-US" dirty="0"/>
          </a:p>
        </p:txBody>
      </p:sp>
      <p:grpSp>
        <p:nvGrpSpPr>
          <p:cNvPr id="6" name="그룹 5">
            <a:extLst>
              <a:ext uri="{FF2B5EF4-FFF2-40B4-BE49-F238E27FC236}">
                <a16:creationId xmlns:a16="http://schemas.microsoft.com/office/drawing/2014/main" id="{5A2744CF-E5DC-445A-A05C-6D7572EDDDA9}"/>
              </a:ext>
            </a:extLst>
          </p:cNvPr>
          <p:cNvGrpSpPr/>
          <p:nvPr userDrawn="1"/>
        </p:nvGrpSpPr>
        <p:grpSpPr>
          <a:xfrm>
            <a:off x="-7859" y="715475"/>
            <a:ext cx="9159543" cy="68907"/>
            <a:chOff x="-7859" y="715474"/>
            <a:chExt cx="9159543" cy="68907"/>
          </a:xfrm>
        </p:grpSpPr>
        <p:sp>
          <p:nvSpPr>
            <p:cNvPr id="8" name="자유형 17">
              <a:extLst>
                <a:ext uri="{FF2B5EF4-FFF2-40B4-BE49-F238E27FC236}">
                  <a16:creationId xmlns:a16="http://schemas.microsoft.com/office/drawing/2014/main" id="{13111155-068E-4D1E-8588-8BD42ACC6DC9}"/>
                </a:ext>
              </a:extLst>
            </p:cNvPr>
            <p:cNvSpPr/>
            <p:nvPr/>
          </p:nvSpPr>
          <p:spPr>
            <a:xfrm>
              <a:off x="-7859" y="715712"/>
              <a:ext cx="371870" cy="6589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6736 w 541442"/>
                <a:gd name="connsiteY0" fmla="*/ 0 h 47598"/>
                <a:gd name="connsiteX1" fmla="*/ 541442 w 541442"/>
                <a:gd name="connsiteY1" fmla="*/ 0 h 47598"/>
                <a:gd name="connsiteX2" fmla="*/ 479151 w 541442"/>
                <a:gd name="connsiteY2" fmla="*/ 47428 h 47598"/>
                <a:gd name="connsiteX3" fmla="*/ 0 w 541442"/>
                <a:gd name="connsiteY3" fmla="*/ 47598 h 47598"/>
                <a:gd name="connsiteX4" fmla="*/ 6736 w 541442"/>
                <a:gd name="connsiteY4" fmla="*/ 0 h 47598"/>
                <a:gd name="connsiteX0" fmla="*/ 6736 w 607584"/>
                <a:gd name="connsiteY0" fmla="*/ 0 h 47598"/>
                <a:gd name="connsiteX1" fmla="*/ 607584 w 607584"/>
                <a:gd name="connsiteY1" fmla="*/ 0 h 47598"/>
                <a:gd name="connsiteX2" fmla="*/ 479151 w 607584"/>
                <a:gd name="connsiteY2" fmla="*/ 47428 h 47598"/>
                <a:gd name="connsiteX3" fmla="*/ 0 w 607584"/>
                <a:gd name="connsiteY3" fmla="*/ 47598 h 47598"/>
                <a:gd name="connsiteX4" fmla="*/ 6736 w 607584"/>
                <a:gd name="connsiteY4" fmla="*/ 0 h 47598"/>
                <a:gd name="connsiteX0" fmla="*/ 6736 w 607584"/>
                <a:gd name="connsiteY0" fmla="*/ 0 h 47598"/>
                <a:gd name="connsiteX1" fmla="*/ 607584 w 607584"/>
                <a:gd name="connsiteY1" fmla="*/ 0 h 47598"/>
                <a:gd name="connsiteX2" fmla="*/ 498604 w 607584"/>
                <a:gd name="connsiteY2" fmla="*/ 47428 h 47598"/>
                <a:gd name="connsiteX3" fmla="*/ 0 w 607584"/>
                <a:gd name="connsiteY3" fmla="*/ 47598 h 47598"/>
                <a:gd name="connsiteX4" fmla="*/ 6736 w 607584"/>
                <a:gd name="connsiteY4" fmla="*/ 0 h 47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584" h="47598">
                  <a:moveTo>
                    <a:pt x="6736" y="0"/>
                  </a:moveTo>
                  <a:lnTo>
                    <a:pt x="607584" y="0"/>
                  </a:lnTo>
                  <a:lnTo>
                    <a:pt x="498604" y="47428"/>
                  </a:lnTo>
                  <a:lnTo>
                    <a:pt x="0" y="47598"/>
                  </a:lnTo>
                  <a:lnTo>
                    <a:pt x="6736"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9" name="자유형 18">
              <a:extLst>
                <a:ext uri="{FF2B5EF4-FFF2-40B4-BE49-F238E27FC236}">
                  <a16:creationId xmlns:a16="http://schemas.microsoft.com/office/drawing/2014/main" id="{FCBE76D0-44FD-4F4E-9811-6C4715AB07F6}"/>
                </a:ext>
              </a:extLst>
            </p:cNvPr>
            <p:cNvSpPr/>
            <p:nvPr/>
          </p:nvSpPr>
          <p:spPr>
            <a:xfrm>
              <a:off x="323529" y="715474"/>
              <a:ext cx="8828155" cy="68813"/>
            </a:xfrm>
            <a:custGeom>
              <a:avLst/>
              <a:gdLst>
                <a:gd name="connsiteX0" fmla="*/ 62868 w 8607454"/>
                <a:gd name="connsiteY0" fmla="*/ 0 h 68813"/>
                <a:gd name="connsiteX1" fmla="*/ 8607454 w 8607454"/>
                <a:gd name="connsiteY1" fmla="*/ 0 h 68813"/>
                <a:gd name="connsiteX2" fmla="*/ 8607454 w 8607454"/>
                <a:gd name="connsiteY2" fmla="*/ 68813 h 68813"/>
                <a:gd name="connsiteX3" fmla="*/ 0 w 8607454"/>
                <a:gd name="connsiteY3" fmla="*/ 68813 h 68813"/>
              </a:gdLst>
              <a:ahLst/>
              <a:cxnLst>
                <a:cxn ang="0">
                  <a:pos x="connsiteX0" y="connsiteY0"/>
                </a:cxn>
                <a:cxn ang="0">
                  <a:pos x="connsiteX1" y="connsiteY1"/>
                </a:cxn>
                <a:cxn ang="0">
                  <a:pos x="connsiteX2" y="connsiteY2"/>
                </a:cxn>
                <a:cxn ang="0">
                  <a:pos x="connsiteX3" y="connsiteY3"/>
                </a:cxn>
              </a:cxnLst>
              <a:rect l="l" t="t" r="r" b="b"/>
              <a:pathLst>
                <a:path w="8607454" h="68813">
                  <a:moveTo>
                    <a:pt x="62868" y="0"/>
                  </a:moveTo>
                  <a:lnTo>
                    <a:pt x="8607454" y="0"/>
                  </a:lnTo>
                  <a:lnTo>
                    <a:pt x="8607454" y="68813"/>
                  </a:lnTo>
                  <a:lnTo>
                    <a:pt x="0" y="68813"/>
                  </a:lnTo>
                  <a:close/>
                </a:path>
              </a:pathLst>
            </a:custGeom>
            <a:solidFill>
              <a:srgbClr val="0048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sp>
          <p:nvSpPr>
            <p:cNvPr id="10" name="자유형 19">
              <a:extLst>
                <a:ext uri="{FF2B5EF4-FFF2-40B4-BE49-F238E27FC236}">
                  <a16:creationId xmlns:a16="http://schemas.microsoft.com/office/drawing/2014/main" id="{ED0166E4-6E5B-46C9-BB8B-E7761F4BE1F4}"/>
                </a:ext>
              </a:extLst>
            </p:cNvPr>
            <p:cNvSpPr/>
            <p:nvPr/>
          </p:nvSpPr>
          <p:spPr>
            <a:xfrm flipH="1" flipV="1">
              <a:off x="8527245" y="716038"/>
              <a:ext cx="623888" cy="68343"/>
            </a:xfrm>
            <a:custGeom>
              <a:avLst/>
              <a:gdLst>
                <a:gd name="connsiteX0" fmla="*/ 0 w 534706"/>
                <a:gd name="connsiteY0" fmla="*/ 0 h 45719"/>
                <a:gd name="connsiteX1" fmla="*/ 534706 w 534706"/>
                <a:gd name="connsiteY1" fmla="*/ 0 h 45719"/>
                <a:gd name="connsiteX2" fmla="*/ 493846 w 534706"/>
                <a:gd name="connsiteY2" fmla="*/ 45719 h 45719"/>
                <a:gd name="connsiteX3" fmla="*/ 0 w 534706"/>
                <a:gd name="connsiteY3" fmla="*/ 45719 h 45719"/>
                <a:gd name="connsiteX0" fmla="*/ 0 w 534706"/>
                <a:gd name="connsiteY0" fmla="*/ 0 h 47428"/>
                <a:gd name="connsiteX1" fmla="*/ 534706 w 534706"/>
                <a:gd name="connsiteY1" fmla="*/ 0 h 47428"/>
                <a:gd name="connsiteX2" fmla="*/ 460509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5719 h 47428"/>
                <a:gd name="connsiteX4" fmla="*/ 0 w 534706"/>
                <a:gd name="connsiteY4" fmla="*/ 0 h 47428"/>
                <a:gd name="connsiteX0" fmla="*/ 0 w 534706"/>
                <a:gd name="connsiteY0" fmla="*/ 0 h 47428"/>
                <a:gd name="connsiteX1" fmla="*/ 534706 w 534706"/>
                <a:gd name="connsiteY1" fmla="*/ 0 h 47428"/>
                <a:gd name="connsiteX2" fmla="*/ 472415 w 534706"/>
                <a:gd name="connsiteY2" fmla="*/ 47428 h 47428"/>
                <a:gd name="connsiteX3" fmla="*/ 0 w 534706"/>
                <a:gd name="connsiteY3" fmla="*/ 47397 h 47428"/>
                <a:gd name="connsiteX4" fmla="*/ 0 w 534706"/>
                <a:gd name="connsiteY4" fmla="*/ 0 h 4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706" h="47428">
                  <a:moveTo>
                    <a:pt x="0" y="0"/>
                  </a:moveTo>
                  <a:lnTo>
                    <a:pt x="534706" y="0"/>
                  </a:lnTo>
                  <a:lnTo>
                    <a:pt x="472415" y="47428"/>
                  </a:lnTo>
                  <a:lnTo>
                    <a:pt x="0" y="47397"/>
                  </a:lnTo>
                  <a:lnTo>
                    <a:pt x="0" y="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ko-KR" altLang="en-US" sz="2399" dirty="0">
                <a:solidFill>
                  <a:prstClr val="white"/>
                </a:solidFill>
                <a:ea typeface="HY중고딕" panose="02030600000101010101" pitchFamily="18" charset="-127"/>
              </a:endParaRPr>
            </a:p>
          </p:txBody>
        </p:sp>
      </p:grpSp>
    </p:spTree>
    <p:extLst>
      <p:ext uri="{BB962C8B-B14F-4D97-AF65-F5344CB8AC3E}">
        <p14:creationId xmlns:p14="http://schemas.microsoft.com/office/powerpoint/2010/main" val="2768287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구역 머리글">
    <p:spTree>
      <p:nvGrpSpPr>
        <p:cNvPr id="1" name=""/>
        <p:cNvGrpSpPr/>
        <p:nvPr/>
      </p:nvGrpSpPr>
      <p:grpSpPr>
        <a:xfrm>
          <a:off x="0" y="0"/>
          <a:ext cx="0" cy="0"/>
          <a:chOff x="0" y="0"/>
          <a:chExt cx="0" cy="0"/>
        </a:xfrm>
      </p:grpSpPr>
      <p:cxnSp>
        <p:nvCxnSpPr>
          <p:cNvPr id="4" name="직선 연결선 3"/>
          <p:cNvCxnSpPr/>
          <p:nvPr userDrawn="1"/>
        </p:nvCxnSpPr>
        <p:spPr>
          <a:xfrm>
            <a:off x="214313" y="4429125"/>
            <a:ext cx="8786812" cy="0"/>
          </a:xfrm>
          <a:prstGeom prst="line">
            <a:avLst/>
          </a:prstGeom>
          <a:ln w="3810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3" name="텍스트 개체 틀 2"/>
          <p:cNvSpPr>
            <a:spLocks noGrp="1"/>
          </p:cNvSpPr>
          <p:nvPr>
            <p:ph type="body" idx="1"/>
          </p:nvPr>
        </p:nvSpPr>
        <p:spPr>
          <a:xfrm>
            <a:off x="891995" y="2906719"/>
            <a:ext cx="8072494" cy="1500187"/>
          </a:xfrm>
        </p:spPr>
        <p:txBody>
          <a:bodyPr anchor="b"/>
          <a:lstStyle>
            <a:lvl1pPr marL="0" indent="0" algn="r">
              <a:buNone/>
              <a:defRPr sz="3200" b="1">
                <a:solidFill>
                  <a:schemeClr val="tx2">
                    <a:lumMod val="50000"/>
                  </a:schemeClr>
                </a:solidFill>
              </a:defRPr>
            </a:lvl1pPr>
            <a:lvl2pPr marL="457130" indent="0">
              <a:buNone/>
              <a:defRPr sz="1801"/>
            </a:lvl2pPr>
            <a:lvl3pPr marL="914260" indent="0">
              <a:buNone/>
              <a:defRPr sz="1600"/>
            </a:lvl3pPr>
            <a:lvl4pPr marL="1371390" indent="0">
              <a:buNone/>
              <a:defRPr sz="1399"/>
            </a:lvl4pPr>
            <a:lvl5pPr marL="1828518" indent="0">
              <a:buNone/>
              <a:defRPr sz="1399"/>
            </a:lvl5pPr>
            <a:lvl6pPr marL="2285649" indent="0">
              <a:buNone/>
              <a:defRPr sz="1399"/>
            </a:lvl6pPr>
            <a:lvl7pPr marL="2742778" indent="0">
              <a:buNone/>
              <a:defRPr sz="1399"/>
            </a:lvl7pPr>
            <a:lvl8pPr marL="3199908" indent="0">
              <a:buNone/>
              <a:defRPr sz="1399"/>
            </a:lvl8pPr>
            <a:lvl9pPr marL="3657039" indent="0">
              <a:buNone/>
              <a:defRPr sz="1399"/>
            </a:lvl9pPr>
          </a:lstStyle>
          <a:p>
            <a:pPr lvl="0"/>
            <a:r>
              <a:rPr lang="en-US" altLang="ko-KR" dirty="0"/>
              <a:t>Edit Master text styles</a:t>
            </a:r>
          </a:p>
        </p:txBody>
      </p:sp>
      <p:sp>
        <p:nvSpPr>
          <p:cNvPr id="14" name="Rectangle 6"/>
          <p:cNvSpPr>
            <a:spLocks noGrp="1" noChangeArrowheads="1"/>
          </p:cNvSpPr>
          <p:nvPr>
            <p:ph type="sldNum" sz="quarter" idx="11"/>
          </p:nvPr>
        </p:nvSpPr>
        <p:spPr>
          <a:xfrm>
            <a:off x="7964934" y="6592715"/>
            <a:ext cx="1071563" cy="220663"/>
          </a:xfrm>
        </p:spPr>
        <p:txBody>
          <a:bodyPr/>
          <a:lstStyle>
            <a:lvl1pPr>
              <a:defRPr b="1">
                <a:latin typeface="맑은 고딕" pitchFamily="50" charset="-127"/>
                <a:ea typeface="맑은 고딕" pitchFamily="50" charset="-127"/>
              </a:defRPr>
            </a:lvl1pPr>
          </a:lstStyle>
          <a:p>
            <a:pPr>
              <a:defRPr/>
            </a:pPr>
            <a:r>
              <a:rPr lang="en-US" altLang="ko-KR">
                <a:solidFill>
                  <a:srgbClr val="1F497D">
                    <a:lumMod val="50000"/>
                  </a:srgbClr>
                </a:solidFill>
              </a:rPr>
              <a:t> </a:t>
            </a:r>
          </a:p>
        </p:txBody>
      </p:sp>
    </p:spTree>
    <p:extLst>
      <p:ext uri="{BB962C8B-B14F-4D97-AF65-F5344CB8AC3E}">
        <p14:creationId xmlns:p14="http://schemas.microsoft.com/office/powerpoint/2010/main" val="3020246506"/>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amp; Subtitle">
    <p:spTree>
      <p:nvGrpSpPr>
        <p:cNvPr id="1" name=""/>
        <p:cNvGrpSpPr/>
        <p:nvPr/>
      </p:nvGrpSpPr>
      <p:grpSpPr>
        <a:xfrm>
          <a:off x="0" y="0"/>
          <a:ext cx="0" cy="0"/>
          <a:chOff x="0" y="0"/>
          <a:chExt cx="0" cy="0"/>
        </a:xfrm>
      </p:grpSpPr>
      <p:sp>
        <p:nvSpPr>
          <p:cNvPr id="11" name="제목 텍스트"/>
          <p:cNvSpPr txBox="1">
            <a:spLocks noGrp="1"/>
          </p:cNvSpPr>
          <p:nvPr>
            <p:ph type="title"/>
          </p:nvPr>
        </p:nvSpPr>
        <p:spPr>
          <a:xfrm>
            <a:off x="892974" y="1151930"/>
            <a:ext cx="7358063" cy="2321719"/>
          </a:xfrm>
          <a:prstGeom prst="rect">
            <a:avLst/>
          </a:prstGeom>
        </p:spPr>
        <p:txBody>
          <a:bodyPr anchor="b"/>
          <a:lstStyle/>
          <a:p>
            <a:r>
              <a:rPr lang="en-US" altLang="ko-KR"/>
              <a:t>Click to edit Master title style</a:t>
            </a:r>
            <a:endParaRPr/>
          </a:p>
        </p:txBody>
      </p:sp>
      <p:sp>
        <p:nvSpPr>
          <p:cNvPr id="12" name="본문 첫 번째 줄…"/>
          <p:cNvSpPr txBox="1">
            <a:spLocks noGrp="1"/>
          </p:cNvSpPr>
          <p:nvPr>
            <p:ph type="body" sz="quarter" idx="1"/>
          </p:nvPr>
        </p:nvSpPr>
        <p:spPr>
          <a:xfrm>
            <a:off x="892974" y="3545086"/>
            <a:ext cx="7358063" cy="794742"/>
          </a:xfrm>
          <a:prstGeom prst="rect">
            <a:avLst/>
          </a:prstGeom>
        </p:spPr>
        <p:txBody>
          <a:bodyPr anchor="t"/>
          <a:lstStyle>
            <a:lvl1pPr marL="0" indent="0" algn="ctr">
              <a:spcBef>
                <a:spcPts val="0"/>
              </a:spcBef>
              <a:buSzTx/>
              <a:buNone/>
              <a:defRPr sz="2601">
                <a:latin typeface="Helvetica Neue"/>
                <a:ea typeface="Helvetica Neue"/>
                <a:cs typeface="Helvetica Neue"/>
                <a:sym typeface="Helvetica Neue"/>
              </a:defRPr>
            </a:lvl1pPr>
            <a:lvl2pPr marL="0" indent="0" algn="ctr">
              <a:spcBef>
                <a:spcPts val="0"/>
              </a:spcBef>
              <a:buSzTx/>
              <a:buNone/>
              <a:defRPr sz="2601">
                <a:latin typeface="Helvetica Neue"/>
                <a:ea typeface="Helvetica Neue"/>
                <a:cs typeface="Helvetica Neue"/>
                <a:sym typeface="Helvetica Neue"/>
              </a:defRPr>
            </a:lvl2pPr>
            <a:lvl3pPr marL="0" indent="0" algn="ctr">
              <a:spcBef>
                <a:spcPts val="0"/>
              </a:spcBef>
              <a:buSzTx/>
              <a:buNone/>
              <a:defRPr sz="2601">
                <a:latin typeface="Helvetica Neue"/>
                <a:ea typeface="Helvetica Neue"/>
                <a:cs typeface="Helvetica Neue"/>
                <a:sym typeface="Helvetica Neue"/>
              </a:defRPr>
            </a:lvl3pPr>
            <a:lvl4pPr marL="0" indent="0" algn="ctr">
              <a:spcBef>
                <a:spcPts val="0"/>
              </a:spcBef>
              <a:buSzTx/>
              <a:buNone/>
              <a:defRPr sz="2601">
                <a:latin typeface="Helvetica Neue"/>
                <a:ea typeface="Helvetica Neue"/>
                <a:cs typeface="Helvetica Neue"/>
                <a:sym typeface="Helvetica Neue"/>
              </a:defRPr>
            </a:lvl4pPr>
            <a:lvl5pPr marL="0" indent="0" algn="ctr">
              <a:spcBef>
                <a:spcPts val="0"/>
              </a:spcBef>
              <a:buSzTx/>
              <a:buNone/>
              <a:defRPr sz="2601">
                <a:latin typeface="Helvetica Neue"/>
                <a:ea typeface="Helvetica Neue"/>
                <a:cs typeface="Helvetica Neue"/>
                <a:sym typeface="Helvetica Neue"/>
              </a:defRPr>
            </a:lvl5pPr>
          </a:lstStyle>
          <a:p>
            <a:pPr lvl="0"/>
            <a:r>
              <a:rPr lang="en-US" altLang="ko-KR"/>
              <a:t>Edit Master text styles</a:t>
            </a:r>
          </a:p>
          <a:p>
            <a:pPr lvl="1"/>
            <a:r>
              <a:rPr lang="en-US" altLang="ko-KR"/>
              <a:t>Second level</a:t>
            </a:r>
          </a:p>
          <a:p>
            <a:pPr lvl="2"/>
            <a:r>
              <a:rPr lang="en-US" altLang="ko-KR"/>
              <a:t>Third level</a:t>
            </a:r>
          </a:p>
          <a:p>
            <a:pPr lvl="3"/>
            <a:r>
              <a:rPr lang="en-US" altLang="ko-KR"/>
              <a:t>Fourth level</a:t>
            </a:r>
          </a:p>
          <a:p>
            <a:pPr lvl="4"/>
            <a:r>
              <a:rPr lang="en-US" altLang="ko-KR"/>
              <a:t>Fifth level</a:t>
            </a:r>
            <a:endParaRPr/>
          </a:p>
        </p:txBody>
      </p:sp>
      <p:sp>
        <p:nvSpPr>
          <p:cNvPr id="13" name="슬라이드 번호"/>
          <p:cNvSpPr txBox="1">
            <a:spLocks noGrp="1"/>
          </p:cNvSpPr>
          <p:nvPr>
            <p:ph type="sldNum" sz="quarter" idx="2"/>
          </p:nvPr>
        </p:nvSpPr>
        <p:spPr>
          <a:xfrm>
            <a:off x="428605" y="6393660"/>
            <a:ext cx="239288" cy="241102"/>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06031107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reserve="1">
  <p:cSld name="Title - Top">
    <p:spTree>
      <p:nvGrpSpPr>
        <p:cNvPr id="1" name=""/>
        <p:cNvGrpSpPr/>
        <p:nvPr/>
      </p:nvGrpSpPr>
      <p:grpSpPr>
        <a:xfrm>
          <a:off x="0" y="0"/>
          <a:ext cx="0" cy="0"/>
          <a:chOff x="0" y="0"/>
          <a:chExt cx="0" cy="0"/>
        </a:xfrm>
      </p:grpSpPr>
      <p:sp>
        <p:nvSpPr>
          <p:cNvPr id="48" name="제목 텍스트"/>
          <p:cNvSpPr txBox="1">
            <a:spLocks noGrp="1"/>
          </p:cNvSpPr>
          <p:nvPr>
            <p:ph type="title"/>
          </p:nvPr>
        </p:nvSpPr>
        <p:spPr>
          <a:prstGeom prst="rect">
            <a:avLst/>
          </a:prstGeom>
        </p:spPr>
        <p:txBody>
          <a:bodyPr/>
          <a:lstStyle/>
          <a:p>
            <a:r>
              <a:rPr lang="en-US" altLang="ko-KR"/>
              <a:t>Click to edit Master title style</a:t>
            </a:r>
            <a:endParaRPr/>
          </a:p>
        </p:txBody>
      </p:sp>
      <p:sp>
        <p:nvSpPr>
          <p:cNvPr id="49"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1399135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s://oslab.kaist.ac.kr/" TargetMode="Externa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bwMode="auto">
          <a:xfrm>
            <a:off x="445118" y="188913"/>
            <a:ext cx="8230570" cy="539750"/>
          </a:xfrm>
          <a:prstGeom prst="rect">
            <a:avLst/>
          </a:prstGeom>
        </p:spPr>
        <p:txBody>
          <a:bodyPr/>
          <a:lstStyle/>
          <a:p>
            <a:pPr marL="0" lvl="0" defTabSz="914260"/>
            <a:r>
              <a:rPr lang="ko-KR" altLang="en-US" dirty="0"/>
              <a:t>마스터 제목 스타일 편집</a:t>
            </a:r>
          </a:p>
        </p:txBody>
      </p:sp>
      <p:sp>
        <p:nvSpPr>
          <p:cNvPr id="5124" name="Rectangle 4"/>
          <p:cNvSpPr>
            <a:spLocks noGrp="1" noChangeArrowheads="1"/>
          </p:cNvSpPr>
          <p:nvPr>
            <p:ph type="body" idx="1"/>
          </p:nvPr>
        </p:nvSpPr>
        <p:spPr bwMode="auto">
          <a:xfrm>
            <a:off x="440499" y="903236"/>
            <a:ext cx="8235190" cy="5340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21" name="Rectangle 6"/>
          <p:cNvSpPr txBox="1">
            <a:spLocks noChangeArrowheads="1"/>
          </p:cNvSpPr>
          <p:nvPr userDrawn="1"/>
        </p:nvSpPr>
        <p:spPr bwMode="auto">
          <a:xfrm>
            <a:off x="7964934" y="6565018"/>
            <a:ext cx="1071563" cy="220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ko-KR"/>
            </a:defPPr>
            <a:lvl1pPr marL="0" algn="r" defTabSz="914400" rtl="0" eaLnBrk="1" latinLnBrk="1" hangingPunct="1">
              <a:defRPr sz="1000" b="1" kern="1200">
                <a:solidFill>
                  <a:schemeClr val="tx2">
                    <a:lumMod val="50000"/>
                  </a:schemeClr>
                </a:solidFill>
                <a:latin typeface="맑은 고딕" pitchFamily="50" charset="-127"/>
                <a:ea typeface="맑은 고딕" pitchFamily="50" charset="-127"/>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marL="0" marR="0" lvl="0" indent="0" algn="r" defTabSz="914260" rtl="0" eaLnBrk="1" fontAlgn="auto" latinLnBrk="1" hangingPunct="1">
              <a:lnSpc>
                <a:spcPct val="100000"/>
              </a:lnSpc>
              <a:spcBef>
                <a:spcPts val="0"/>
              </a:spcBef>
              <a:spcAft>
                <a:spcPts val="0"/>
              </a:spcAft>
              <a:buClrTx/>
              <a:buSzTx/>
              <a:buFontTx/>
              <a:buNone/>
              <a:tabLst/>
              <a:defRPr/>
            </a:pPr>
            <a:fld id="{515CC4ED-1449-4712-AE45-EBC263B4DD26}" type="slidenum">
              <a:rPr kumimoji="0" lang="en-US" altLang="ko-KR" sz="1000" b="1" i="0" u="none" strike="noStrike" kern="1200" cap="none" spc="0" normalizeH="0" baseline="0" noProof="0" smtClean="0">
                <a:ln>
                  <a:noFill/>
                </a:ln>
                <a:solidFill>
                  <a:schemeClr val="tx2"/>
                </a:solidFill>
                <a:effectLst/>
                <a:uLnTx/>
                <a:uFillTx/>
                <a:latin typeface="맑은 고딕" pitchFamily="50" charset="-127"/>
                <a:ea typeface="맑은 고딕" pitchFamily="50" charset="-127"/>
                <a:cs typeface="+mn-cs"/>
              </a:rPr>
              <a:pPr marL="0" marR="0" lvl="0" indent="0" algn="r" defTabSz="914260" rtl="0" eaLnBrk="1" fontAlgn="auto" latinLnBrk="1" hangingPunct="1">
                <a:lnSpc>
                  <a:spcPct val="100000"/>
                </a:lnSpc>
                <a:spcBef>
                  <a:spcPts val="0"/>
                </a:spcBef>
                <a:spcAft>
                  <a:spcPts val="0"/>
                </a:spcAft>
                <a:buClrTx/>
                <a:buSzTx/>
                <a:buFontTx/>
                <a:buNone/>
                <a:tabLst/>
                <a:defRPr/>
              </a:pPr>
              <a:t>‹#›</a:t>
            </a:fld>
            <a:r>
              <a:rPr kumimoji="0" lang="en-US" altLang="ko-KR" sz="1000" b="1" i="0" u="none" strike="noStrike" kern="1200" cap="none" spc="0" normalizeH="0" baseline="0" noProof="0">
                <a:ln>
                  <a:noFill/>
                </a:ln>
                <a:solidFill>
                  <a:schemeClr val="tx2"/>
                </a:solidFill>
                <a:effectLst/>
                <a:uLnTx/>
                <a:uFillTx/>
                <a:latin typeface="맑은 고딕" pitchFamily="50" charset="-127"/>
                <a:ea typeface="맑은 고딕" pitchFamily="50" charset="-127"/>
                <a:cs typeface="+mn-cs"/>
              </a:rPr>
              <a:t> </a:t>
            </a:r>
          </a:p>
        </p:txBody>
      </p:sp>
      <p:cxnSp>
        <p:nvCxnSpPr>
          <p:cNvPr id="8" name="직선 연결선 7">
            <a:extLst>
              <a:ext uri="{FF2B5EF4-FFF2-40B4-BE49-F238E27FC236}">
                <a16:creationId xmlns:a16="http://schemas.microsoft.com/office/drawing/2014/main" id="{3356CAA1-C6A0-4E98-A736-407C6B609E12}"/>
              </a:ext>
            </a:extLst>
          </p:cNvPr>
          <p:cNvCxnSpPr/>
          <p:nvPr userDrawn="1"/>
        </p:nvCxnSpPr>
        <p:spPr>
          <a:xfrm>
            <a:off x="0" y="6500813"/>
            <a:ext cx="9144000" cy="0"/>
          </a:xfrm>
          <a:prstGeom prst="line">
            <a:avLst/>
          </a:prstGeom>
          <a:ln w="254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2">
            <a:hlinkClick r:id="rId12"/>
            <a:extLst>
              <a:ext uri="{FF2B5EF4-FFF2-40B4-BE49-F238E27FC236}">
                <a16:creationId xmlns:a16="http://schemas.microsoft.com/office/drawing/2014/main" id="{627B523C-2560-45DC-BF2F-DAEF14A05435}"/>
              </a:ext>
            </a:extLst>
          </p:cNvPr>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t="14168" r="67510"/>
          <a:stretch/>
        </p:blipFill>
        <p:spPr bwMode="auto">
          <a:xfrm>
            <a:off x="107506" y="6500813"/>
            <a:ext cx="789309" cy="432776"/>
          </a:xfrm>
          <a:prstGeom prst="rect">
            <a:avLst/>
          </a:prstGeom>
          <a:noFill/>
          <a:extLst>
            <a:ext uri="{909E8E84-426E-40DD-AFC4-6F175D3DCCD1}">
              <a14:hiddenFill xmlns:a14="http://schemas.microsoft.com/office/drawing/2010/main">
                <a:solidFill>
                  <a:srgbClr val="FFFFFF"/>
                </a:solidFill>
              </a14:hiddenFill>
            </a:ext>
          </a:extLst>
        </p:spPr>
      </p:pic>
      <p:pic>
        <p:nvPicPr>
          <p:cNvPr id="7" name="그림 1">
            <a:extLst>
              <a:ext uri="{FF2B5EF4-FFF2-40B4-BE49-F238E27FC236}">
                <a16:creationId xmlns:a16="http://schemas.microsoft.com/office/drawing/2014/main" id="{56F4EE5F-B4A7-488B-80F1-764B78022F14}"/>
              </a:ext>
            </a:extLst>
          </p:cNvPr>
          <p:cNvPicPr>
            <a:picLocks noChangeAspect="1"/>
          </p:cNvPicPr>
          <p:nvPr userDrawn="1"/>
        </p:nvPicPr>
        <p:blipFill>
          <a:blip r:embed="rId14"/>
          <a:stretch>
            <a:fillRect/>
          </a:stretch>
        </p:blipFill>
        <p:spPr>
          <a:xfrm>
            <a:off x="134767" y="6555959"/>
            <a:ext cx="1140542" cy="243840"/>
          </a:xfrm>
          <a:prstGeom prst="rect">
            <a:avLst/>
          </a:prstGeom>
        </p:spPr>
      </p:pic>
    </p:spTree>
    <p:extLst>
      <p:ext uri="{BB962C8B-B14F-4D97-AF65-F5344CB8AC3E}">
        <p14:creationId xmlns:p14="http://schemas.microsoft.com/office/powerpoint/2010/main" val="306033842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Lst>
  <p:hf hdr="0" dt="0"/>
  <p:txStyles>
    <p:titleStyle>
      <a:lvl1pPr algn="l" rtl="0" eaLnBrk="1" fontAlgn="base" latinLnBrk="1" hangingPunct="1">
        <a:spcBef>
          <a:spcPct val="0"/>
        </a:spcBef>
        <a:spcAft>
          <a:spcPct val="0"/>
        </a:spcAft>
        <a:defRPr kumimoji="1" lang="ko-KR" altLang="en-US" sz="2399" b="1" kern="0" dirty="0">
          <a:solidFill>
            <a:schemeClr val="tx1"/>
          </a:solidFill>
          <a:latin typeface="Helvetica" charset="0"/>
          <a:ea typeface="Helvetica" charset="0"/>
          <a:cs typeface="Helvetica" charset="0"/>
        </a:defRPr>
      </a:lvl1pPr>
      <a:lvl2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2pPr>
      <a:lvl3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3pPr>
      <a:lvl4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4pPr>
      <a:lvl5pPr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5pPr>
      <a:lvl6pPr marL="45713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6pPr>
      <a:lvl7pPr marL="91426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7pPr>
      <a:lvl8pPr marL="1371390"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8pPr>
      <a:lvl9pPr marL="1828518" algn="l" rtl="0" eaLnBrk="1" fontAlgn="base" latinLnBrk="1" hangingPunct="1">
        <a:spcBef>
          <a:spcPct val="0"/>
        </a:spcBef>
        <a:spcAft>
          <a:spcPct val="0"/>
        </a:spcAft>
        <a:defRPr kumimoji="1" sz="2399">
          <a:solidFill>
            <a:srgbClr val="FFFF99"/>
          </a:solidFill>
          <a:latin typeface="-소망M" pitchFamily="18" charset="-127"/>
          <a:ea typeface="-소망M" pitchFamily="18" charset="-127"/>
        </a:defRPr>
      </a:lvl9pPr>
    </p:titleStyle>
    <p:bodyStyle>
      <a:lvl1pPr marL="469828" indent="-469828" algn="l" rtl="0" eaLnBrk="1" fontAlgn="base" latinLnBrk="1" hangingPunct="1">
        <a:spcBef>
          <a:spcPct val="20000"/>
        </a:spcBef>
        <a:spcAft>
          <a:spcPct val="0"/>
        </a:spcAft>
        <a:buClr>
          <a:schemeClr val="hlink"/>
        </a:buClr>
        <a:buSzPct val="155000"/>
        <a:buFont typeface="Wingdings" panose="05000000000000000000" pitchFamily="2" charset="2"/>
        <a:buBlip>
          <a:blip r:embed="rId15"/>
        </a:buBlip>
        <a:defRPr kumimoji="1" sz="2000">
          <a:solidFill>
            <a:srgbClr val="003399"/>
          </a:solidFill>
          <a:latin typeface="Helvetica" charset="0"/>
          <a:ea typeface="Helvetica" charset="0"/>
          <a:cs typeface="Helvetica" charset="0"/>
        </a:defRPr>
      </a:lvl1pPr>
      <a:lvl2pPr marL="907912" indent="-436496" algn="l" rtl="0" eaLnBrk="1" fontAlgn="base" latinLnBrk="1" hangingPunct="1">
        <a:spcBef>
          <a:spcPct val="20000"/>
        </a:spcBef>
        <a:spcAft>
          <a:spcPct val="0"/>
        </a:spcAft>
        <a:buClr>
          <a:schemeClr val="hlink"/>
        </a:buClr>
        <a:buFont typeface="Wingdings" panose="05000000000000000000" pitchFamily="2" charset="2"/>
        <a:buBlip>
          <a:blip r:embed="rId16"/>
        </a:buBlip>
        <a:defRPr kumimoji="1" sz="1801">
          <a:solidFill>
            <a:srgbClr val="003399"/>
          </a:solidFill>
          <a:latin typeface="Helvetica" charset="0"/>
          <a:ea typeface="Helvetica" charset="0"/>
          <a:cs typeface="Helvetica" charset="0"/>
        </a:defRPr>
      </a:lvl2pPr>
      <a:lvl3pPr marL="1304725" indent="-395228" algn="l" rtl="0" eaLnBrk="1" fontAlgn="base" latinLnBrk="1" hangingPunct="1">
        <a:spcBef>
          <a:spcPct val="20000"/>
        </a:spcBef>
        <a:spcAft>
          <a:spcPct val="0"/>
        </a:spcAft>
        <a:buClr>
          <a:schemeClr val="hlink"/>
        </a:buClr>
        <a:buFont typeface="Wingdings" panose="05000000000000000000" pitchFamily="2" charset="2"/>
        <a:buBlip>
          <a:blip r:embed="rId15"/>
        </a:buBlip>
        <a:defRPr kumimoji="1" sz="1600">
          <a:solidFill>
            <a:srgbClr val="003399"/>
          </a:solidFill>
          <a:latin typeface="Helvetica" charset="0"/>
          <a:ea typeface="Helvetica" charset="0"/>
          <a:cs typeface="Helvetica" charset="0"/>
        </a:defRPr>
      </a:lvl3pPr>
      <a:lvl4pPr marL="1693602" indent="-387291" algn="l" rtl="0" eaLnBrk="1" fontAlgn="base" latinLnBrk="1" hangingPunct="1">
        <a:spcBef>
          <a:spcPct val="20000"/>
        </a:spcBef>
        <a:spcAft>
          <a:spcPct val="0"/>
        </a:spcAft>
        <a:buClr>
          <a:schemeClr val="hlink"/>
        </a:buClr>
        <a:buFont typeface="Wingdings" panose="05000000000000000000" pitchFamily="2" charset="2"/>
        <a:buBlip>
          <a:blip r:embed="rId17"/>
        </a:buBlip>
        <a:defRPr kumimoji="1" sz="1600">
          <a:solidFill>
            <a:srgbClr val="003399"/>
          </a:solidFill>
          <a:latin typeface="Helvetica" charset="0"/>
          <a:ea typeface="Helvetica" charset="0"/>
          <a:cs typeface="Helvetica" charset="0"/>
        </a:defRPr>
      </a:lvl4pPr>
      <a:lvl5pPr marL="2093592" indent="-398402" algn="l" rtl="0" eaLnBrk="1" fontAlgn="base" latinLnBrk="1" hangingPunct="1">
        <a:spcBef>
          <a:spcPct val="25000"/>
        </a:spcBef>
        <a:spcAft>
          <a:spcPct val="0"/>
        </a:spcAft>
        <a:buClr>
          <a:schemeClr val="hlink"/>
        </a:buClr>
        <a:buFont typeface="Wingdings" panose="05000000000000000000" pitchFamily="2" charset="2"/>
        <a:buBlip>
          <a:blip r:embed="rId15"/>
        </a:buBlip>
        <a:defRPr kumimoji="1" sz="1600">
          <a:solidFill>
            <a:srgbClr val="003399"/>
          </a:solidFill>
          <a:latin typeface="Helvetica" charset="0"/>
          <a:ea typeface="Helvetica" charset="0"/>
          <a:cs typeface="Helvetica" charset="0"/>
        </a:defRPr>
      </a:lvl5pPr>
      <a:lvl6pPr marL="2550720"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6pPr>
      <a:lvl7pPr marL="3007852"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7pPr>
      <a:lvl8pPr marL="3464982"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8pPr>
      <a:lvl9pPr marL="3922110" indent="-398402" algn="l" rtl="0" eaLnBrk="1" fontAlgn="base" latinLnBrk="1" hangingPunct="1">
        <a:spcBef>
          <a:spcPct val="25000"/>
        </a:spcBef>
        <a:spcAft>
          <a:spcPct val="0"/>
        </a:spcAft>
        <a:buClr>
          <a:schemeClr val="hlink"/>
        </a:buClr>
        <a:buFont typeface="Wingdings" pitchFamily="2" charset="2"/>
        <a:buBlip>
          <a:blip r:embed="rId15"/>
        </a:buBlip>
        <a:defRPr kumimoji="1" sz="1600">
          <a:solidFill>
            <a:srgbClr val="003399"/>
          </a:solidFill>
          <a:latin typeface="+mn-lt"/>
          <a:ea typeface="+mn-ea"/>
        </a:defRPr>
      </a:lvl9pPr>
    </p:bodyStyle>
    <p:otherStyle>
      <a:defPPr>
        <a:defRPr lang="ko-KR"/>
      </a:defPPr>
      <a:lvl1pPr marL="0" algn="l" defTabSz="914260" rtl="0" eaLnBrk="1" latinLnBrk="1" hangingPunct="1">
        <a:defRPr sz="1801" kern="1200">
          <a:solidFill>
            <a:schemeClr val="tx1"/>
          </a:solidFill>
          <a:latin typeface="+mn-lt"/>
          <a:ea typeface="+mn-ea"/>
          <a:cs typeface="+mn-cs"/>
        </a:defRPr>
      </a:lvl1pPr>
      <a:lvl2pPr marL="457130" algn="l" defTabSz="914260" rtl="0" eaLnBrk="1" latinLnBrk="1" hangingPunct="1">
        <a:defRPr sz="1801" kern="1200">
          <a:solidFill>
            <a:schemeClr val="tx1"/>
          </a:solidFill>
          <a:latin typeface="+mn-lt"/>
          <a:ea typeface="+mn-ea"/>
          <a:cs typeface="+mn-cs"/>
        </a:defRPr>
      </a:lvl2pPr>
      <a:lvl3pPr marL="914260" algn="l" defTabSz="914260" rtl="0" eaLnBrk="1" latinLnBrk="1" hangingPunct="1">
        <a:defRPr sz="1801" kern="1200">
          <a:solidFill>
            <a:schemeClr val="tx1"/>
          </a:solidFill>
          <a:latin typeface="+mn-lt"/>
          <a:ea typeface="+mn-ea"/>
          <a:cs typeface="+mn-cs"/>
        </a:defRPr>
      </a:lvl3pPr>
      <a:lvl4pPr marL="1371390" algn="l" defTabSz="914260" rtl="0" eaLnBrk="1" latinLnBrk="1" hangingPunct="1">
        <a:defRPr sz="1801" kern="1200">
          <a:solidFill>
            <a:schemeClr val="tx1"/>
          </a:solidFill>
          <a:latin typeface="+mn-lt"/>
          <a:ea typeface="+mn-ea"/>
          <a:cs typeface="+mn-cs"/>
        </a:defRPr>
      </a:lvl4pPr>
      <a:lvl5pPr marL="1828518" algn="l" defTabSz="914260" rtl="0" eaLnBrk="1" latinLnBrk="1" hangingPunct="1">
        <a:defRPr sz="1801" kern="1200">
          <a:solidFill>
            <a:schemeClr val="tx1"/>
          </a:solidFill>
          <a:latin typeface="+mn-lt"/>
          <a:ea typeface="+mn-ea"/>
          <a:cs typeface="+mn-cs"/>
        </a:defRPr>
      </a:lvl5pPr>
      <a:lvl6pPr marL="2285649" algn="l" defTabSz="914260" rtl="0" eaLnBrk="1" latinLnBrk="1" hangingPunct="1">
        <a:defRPr sz="1801" kern="1200">
          <a:solidFill>
            <a:schemeClr val="tx1"/>
          </a:solidFill>
          <a:latin typeface="+mn-lt"/>
          <a:ea typeface="+mn-ea"/>
          <a:cs typeface="+mn-cs"/>
        </a:defRPr>
      </a:lvl6pPr>
      <a:lvl7pPr marL="2742778" algn="l" defTabSz="914260" rtl="0" eaLnBrk="1" latinLnBrk="1" hangingPunct="1">
        <a:defRPr sz="1801" kern="1200">
          <a:solidFill>
            <a:schemeClr val="tx1"/>
          </a:solidFill>
          <a:latin typeface="+mn-lt"/>
          <a:ea typeface="+mn-ea"/>
          <a:cs typeface="+mn-cs"/>
        </a:defRPr>
      </a:lvl7pPr>
      <a:lvl8pPr marL="3199908" algn="l" defTabSz="914260" rtl="0" eaLnBrk="1" latinLnBrk="1" hangingPunct="1">
        <a:defRPr sz="1801" kern="1200">
          <a:solidFill>
            <a:schemeClr val="tx1"/>
          </a:solidFill>
          <a:latin typeface="+mn-lt"/>
          <a:ea typeface="+mn-ea"/>
          <a:cs typeface="+mn-cs"/>
        </a:defRPr>
      </a:lvl8pPr>
      <a:lvl9pPr marL="3657039" algn="l" defTabSz="914260" rtl="0" eaLnBrk="1" latinLnBrk="1"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image" Target="../media/image17.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www.thegeekstuff.com/2011/11/strace-examples/" TargetMode="External"/><Relationship Id="rId2" Type="http://schemas.openxmlformats.org/officeDocument/2006/relationships/hyperlink" Target="https://man7.org/linux/man-pages/man1/objdump.1.html" TargetMode="External"/><Relationship Id="rId1" Type="http://schemas.openxmlformats.org/officeDocument/2006/relationships/slideLayout" Target="../slideLayouts/slideLayout1.xml"/><Relationship Id="rId6" Type="http://schemas.openxmlformats.org/officeDocument/2006/relationships/hyperlink" Target="https://en.wikipedia.org/wiki/Iostat" TargetMode="External"/><Relationship Id="rId5" Type="http://schemas.openxmlformats.org/officeDocument/2006/relationships/hyperlink" Target="https://access.redhat.com/solutions/1160343" TargetMode="External"/><Relationship Id="rId4" Type="http://schemas.openxmlformats.org/officeDocument/2006/relationships/hyperlink" Target="https://en.wikipedia.org/wiki/Vmstat#cite_note-1"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hyperlink" Target="https://regexone.com/lesson"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s://en.wikibooks.org/wiki/Regular_Expressions/POSIX-Extended_Regular_Expressions" TargetMode="External"/><Relationship Id="rId2" Type="http://schemas.openxmlformats.org/officeDocument/2006/relationships/hyperlink" Target="https://homepage.cs.uri.edu/faculty/hamel/courses/2016/spring2016/csc445/lecture-notes/ln445-07.pdf" TargetMode="External"/><Relationship Id="rId1" Type="http://schemas.openxmlformats.org/officeDocument/2006/relationships/slideLayout" Target="../slideLayouts/slideLayout1.xml"/><Relationship Id="rId4" Type="http://schemas.openxmlformats.org/officeDocument/2006/relationships/hyperlink" Target="https://missing.csail.mit.edu/2020/data-wrangling/"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1.tmp"/><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4.tmp"/><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man7.org/linux/man-pages/man1/objdump.1.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tm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tmp"/><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54B4F63-135D-42C1-AFD9-6680F2655DF2}"/>
              </a:ext>
            </a:extLst>
          </p:cNvPr>
          <p:cNvSpPr>
            <a:spLocks noGrp="1"/>
          </p:cNvSpPr>
          <p:nvPr>
            <p:ph type="ctrTitle"/>
          </p:nvPr>
        </p:nvSpPr>
        <p:spPr>
          <a:xfrm>
            <a:off x="1435101" y="1999203"/>
            <a:ext cx="6337300" cy="646331"/>
          </a:xfrm>
        </p:spPr>
        <p:txBody>
          <a:bodyPr/>
          <a:lstStyle/>
          <a:p>
            <a:endParaRPr lang="ko-KR" altLang="en-US"/>
          </a:p>
        </p:txBody>
      </p:sp>
      <p:pic>
        <p:nvPicPr>
          <p:cNvPr id="5" name="그림 4">
            <a:extLst>
              <a:ext uri="{FF2B5EF4-FFF2-40B4-BE49-F238E27FC236}">
                <a16:creationId xmlns:a16="http://schemas.microsoft.com/office/drawing/2014/main" id="{35A18B6E-83A5-44EA-A435-D80E5B0779E3}"/>
              </a:ext>
            </a:extLst>
          </p:cNvPr>
          <p:cNvPicPr>
            <a:picLocks noChangeAspect="1"/>
          </p:cNvPicPr>
          <p:nvPr/>
        </p:nvPicPr>
        <p:blipFill>
          <a:blip r:embed="rId2"/>
          <a:stretch>
            <a:fillRect/>
          </a:stretch>
        </p:blipFill>
        <p:spPr>
          <a:xfrm>
            <a:off x="0" y="0"/>
            <a:ext cx="9144000" cy="6858000"/>
          </a:xfrm>
          <a:prstGeom prst="rect">
            <a:avLst/>
          </a:prstGeom>
        </p:spPr>
      </p:pic>
      <p:sp>
        <p:nvSpPr>
          <p:cNvPr id="4" name="직사각형 3">
            <a:extLst>
              <a:ext uri="{FF2B5EF4-FFF2-40B4-BE49-F238E27FC236}">
                <a16:creationId xmlns:a16="http://schemas.microsoft.com/office/drawing/2014/main" id="{D33DF818-B844-403F-B685-D9A26E0397CB}"/>
              </a:ext>
            </a:extLst>
          </p:cNvPr>
          <p:cNvSpPr/>
          <p:nvPr/>
        </p:nvSpPr>
        <p:spPr bwMode="auto">
          <a:xfrm>
            <a:off x="1485902" y="2372204"/>
            <a:ext cx="6271460" cy="1059367"/>
          </a:xfrm>
          <a:prstGeom prst="rect">
            <a:avLst/>
          </a:prstGeom>
          <a:solidFill>
            <a:schemeClr val="tx1"/>
          </a:solidFill>
          <a:ln>
            <a:headEnd type="none" w="med" len="med"/>
            <a:tailEnd type="none" w="med" len="med"/>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none" lIns="68580" tIns="34290" rIns="68580" bIns="34290" numCol="1" spcCol="0" rtlCol="0" fromWordArt="0" anchor="ctr" anchorCtr="0" forceAA="0" compatLnSpc="1">
            <a:prstTxWarp prst="textNoShape">
              <a:avLst/>
            </a:prstTxWarp>
            <a:noAutofit/>
          </a:bodyPr>
          <a:lstStyle/>
          <a:p>
            <a:pPr defTabSz="685800" fontAlgn="base">
              <a:spcBef>
                <a:spcPct val="20000"/>
              </a:spcBef>
              <a:spcAft>
                <a:spcPct val="0"/>
              </a:spcAft>
              <a:buClr>
                <a:srgbClr val="0000FF"/>
              </a:buClr>
              <a:buSzPct val="155000"/>
              <a:defRPr/>
            </a:pPr>
            <a:r>
              <a:rPr lang="en-US" altLang="ko-KR" sz="2100" dirty="0">
                <a:ln w="0"/>
                <a:solidFill>
                  <a:srgbClr val="FFFF00"/>
                </a:solidFill>
                <a:effectLst>
                  <a:outerShdw blurRad="38100" dist="19050" dir="2700000" algn="tl" rotWithShape="0">
                    <a:prstClr val="black">
                      <a:alpha val="40000"/>
                    </a:prstClr>
                  </a:outerShdw>
                </a:effectLst>
                <a:latin typeface="Century Gothic"/>
                <a:ea typeface="-소망M"/>
                <a:cs typeface="Helvetica"/>
              </a:rPr>
              <a:t>EE485B: Introduction to Environments &amp; Tools </a:t>
            </a:r>
            <a:endParaRPr lang="en-US" altLang="ko-KR" sz="2100" dirty="0">
              <a:ln w="0"/>
              <a:solidFill>
                <a:srgbClr val="FFFF00"/>
              </a:solidFill>
              <a:effectLst>
                <a:outerShdw blurRad="38100" dist="19050" dir="2700000" algn="tl" rotWithShape="0">
                  <a:prstClr val="black">
                    <a:alpha val="40000"/>
                  </a:prstClr>
                </a:outerShdw>
              </a:effectLst>
              <a:latin typeface="Century Gothic" panose="020B0502020202020204" pitchFamily="34" charset="0"/>
              <a:ea typeface="-소망M" pitchFamily="18" charset="-127"/>
              <a:cs typeface="Helvetica" panose="020B0604020202020204" pitchFamily="34" charset="0"/>
            </a:endParaRPr>
          </a:p>
          <a:p>
            <a:pPr defTabSz="685800" fontAlgn="base">
              <a:spcBef>
                <a:spcPct val="20000"/>
              </a:spcBef>
              <a:spcAft>
                <a:spcPct val="0"/>
              </a:spcAft>
              <a:buClr>
                <a:srgbClr val="0000FF"/>
              </a:buClr>
              <a:buSzPct val="155000"/>
              <a:defRPr/>
            </a:pPr>
            <a:r>
              <a:rPr lang="en-US" altLang="ko-KR" sz="2100" dirty="0">
                <a:ln w="0"/>
                <a:solidFill>
                  <a:srgbClr val="FFFF00"/>
                </a:solidFill>
                <a:effectLst>
                  <a:outerShdw blurRad="38100" dist="19050" dir="2700000" algn="tl" rotWithShape="0">
                    <a:prstClr val="black">
                      <a:alpha val="40000"/>
                    </a:prstClr>
                  </a:outerShdw>
                </a:effectLst>
                <a:latin typeface="Century Gothic" panose="020B0502020202020204" pitchFamily="34" charset="0"/>
                <a:ea typeface="-소망M" pitchFamily="18" charset="-127"/>
                <a:cs typeface="Helvetica" panose="020B0604020202020204" pitchFamily="34" charset="0"/>
              </a:rPr>
              <a:t>for Modern Software Development</a:t>
            </a:r>
            <a:endParaRPr lang="ko-KR" altLang="en-US" sz="2100" dirty="0">
              <a:ln w="0"/>
              <a:solidFill>
                <a:srgbClr val="FFFF00"/>
              </a:solidFill>
              <a:effectLst>
                <a:outerShdw blurRad="38100" dist="19050" dir="2700000" algn="tl" rotWithShape="0">
                  <a:prstClr val="black">
                    <a:alpha val="40000"/>
                  </a:prstClr>
                </a:outerShdw>
              </a:effectLst>
              <a:latin typeface="Century Gothic" panose="020B0502020202020204" pitchFamily="34" charset="0"/>
              <a:ea typeface="-소망M" pitchFamily="18" charset="-127"/>
              <a:cs typeface="Helvetica" panose="020B0604020202020204" pitchFamily="34" charset="0"/>
            </a:endParaRPr>
          </a:p>
        </p:txBody>
      </p:sp>
    </p:spTree>
    <p:extLst>
      <p:ext uri="{BB962C8B-B14F-4D97-AF65-F5344CB8AC3E}">
        <p14:creationId xmlns:p14="http://schemas.microsoft.com/office/powerpoint/2010/main" val="312132736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1030CAD-F55A-4D79-993F-205E2ED9ECC9}"/>
              </a:ext>
            </a:extLst>
          </p:cNvPr>
          <p:cNvSpPr>
            <a:spLocks noGrp="1"/>
          </p:cNvSpPr>
          <p:nvPr>
            <p:ph type="title"/>
          </p:nvPr>
        </p:nvSpPr>
        <p:spPr/>
        <p:txBody>
          <a:bodyPr/>
          <a:lstStyle/>
          <a:p>
            <a:r>
              <a:rPr lang="en-US" altLang="ko-KR" dirty="0" err="1"/>
              <a:t>objdump</a:t>
            </a:r>
            <a:r>
              <a:rPr lang="en-US" altLang="ko-KR" dirty="0"/>
              <a:t> [all headers]</a:t>
            </a:r>
            <a:endParaRPr lang="ko-KR" altLang="en-US" dirty="0"/>
          </a:p>
        </p:txBody>
      </p:sp>
      <p:sp>
        <p:nvSpPr>
          <p:cNvPr id="3" name="내용 개체 틀 2">
            <a:extLst>
              <a:ext uri="{FF2B5EF4-FFF2-40B4-BE49-F238E27FC236}">
                <a16:creationId xmlns:a16="http://schemas.microsoft.com/office/drawing/2014/main" id="{091E3D74-67B8-46F5-A69A-05B48BDBB74A}"/>
              </a:ext>
            </a:extLst>
          </p:cNvPr>
          <p:cNvSpPr>
            <a:spLocks noGrp="1"/>
          </p:cNvSpPr>
          <p:nvPr>
            <p:ph idx="1"/>
          </p:nvPr>
        </p:nvSpPr>
        <p:spPr/>
        <p:txBody>
          <a:bodyPr/>
          <a:lstStyle/>
          <a:p>
            <a:r>
              <a:rPr lang="en-US" altLang="ko-KR" dirty="0"/>
              <a:t>Display all available header information.</a:t>
            </a:r>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objdump</a:t>
            </a:r>
            <a:r>
              <a:rPr lang="en-US" altLang="ko-KR" dirty="0">
                <a:latin typeface="Courier New" panose="02070309020205020404" pitchFamily="49" charset="0"/>
                <a:cs typeface="Courier New" panose="02070309020205020404" pitchFamily="49" charset="0"/>
              </a:rPr>
              <a:t> -x </a:t>
            </a:r>
            <a:r>
              <a:rPr lang="en-US" altLang="ko-KR" dirty="0" err="1">
                <a:latin typeface="Courier New" panose="02070309020205020404" pitchFamily="49" charset="0"/>
                <a:cs typeface="Courier New" panose="02070309020205020404" pitchFamily="49" charset="0"/>
              </a:rPr>
              <a:t>test.o</a:t>
            </a:r>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r>
              <a:rPr lang="en-US" altLang="ko-KR" dirty="0">
                <a:latin typeface="Helvetica" pitchFamily="2" charset="0"/>
                <a:cs typeface="Courier New" panose="02070309020205020404" pitchFamily="49" charset="0"/>
              </a:rPr>
              <a:t>You can check how many bytes in each header &amp; structure of binary file. </a:t>
            </a:r>
          </a:p>
        </p:txBody>
      </p:sp>
      <p:sp>
        <p:nvSpPr>
          <p:cNvPr id="8" name="직사각형 7">
            <a:extLst>
              <a:ext uri="{FF2B5EF4-FFF2-40B4-BE49-F238E27FC236}">
                <a16:creationId xmlns:a16="http://schemas.microsoft.com/office/drawing/2014/main" id="{1EA007D5-124D-4034-90B7-9F7D50DC1635}"/>
              </a:ext>
            </a:extLst>
          </p:cNvPr>
          <p:cNvSpPr/>
          <p:nvPr/>
        </p:nvSpPr>
        <p:spPr>
          <a:xfrm>
            <a:off x="590754" y="1842762"/>
            <a:ext cx="4123919" cy="2975671"/>
          </a:xfrm>
          <a:prstGeom prst="rect">
            <a:avLst/>
          </a:prstGeom>
          <a:solidFill>
            <a:srgbClr val="FFFF99"/>
          </a:solidFill>
          <a:ln w="190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ko-KR" sz="1100" dirty="0">
                <a:latin typeface="Courier New" panose="02070309020205020404" pitchFamily="49" charset="0"/>
                <a:ea typeface="Tahoma" panose="020B0604030504040204" pitchFamily="34" charset="0"/>
                <a:cs typeface="Courier New" panose="02070309020205020404" pitchFamily="49" charset="0"/>
              </a:rPr>
              <a:t>#include &lt;</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stdio.h</a:t>
            </a:r>
            <a:r>
              <a:rPr lang="en-US" altLang="ko-KR" sz="1100" dirty="0">
                <a:latin typeface="Courier New" panose="02070309020205020404" pitchFamily="49" charset="0"/>
                <a:ea typeface="Tahoma" panose="020B0604030504040204" pitchFamily="34" charset="0"/>
                <a:cs typeface="Courier New" panose="02070309020205020404" pitchFamily="49" charset="0"/>
              </a:rPr>
              <a:t>&gt;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const char *result = "Result:";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add (int a, int b)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a + 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main (void)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int a, b,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scanf</a:t>
            </a:r>
            <a:r>
              <a:rPr lang="en-US" altLang="ko-KR" sz="1100" dirty="0">
                <a:latin typeface="Courier New" panose="02070309020205020404" pitchFamily="49" charset="0"/>
                <a:ea typeface="Tahoma" panose="020B0604030504040204" pitchFamily="34" charset="0"/>
                <a:cs typeface="Courier New" panose="02070309020205020404" pitchFamily="49" charset="0"/>
              </a:rPr>
              <a:t>("%d %d", &amp;a, &amp;b);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sum = add(</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a,b</a:t>
            </a:r>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printf</a:t>
            </a:r>
            <a:r>
              <a:rPr lang="en-US" altLang="ko-KR" sz="1100" dirty="0">
                <a:latin typeface="Courier New" panose="02070309020205020404" pitchFamily="49" charset="0"/>
                <a:ea typeface="Tahoma" panose="020B0604030504040204" pitchFamily="34" charset="0"/>
                <a:cs typeface="Courier New" panose="02070309020205020404" pitchFamily="49" charset="0"/>
              </a:rPr>
              <a:t>("%s %d\n", result,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0;</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p:txBody>
      </p:sp>
      <p:sp>
        <p:nvSpPr>
          <p:cNvPr id="6" name="TextBox 5">
            <a:extLst>
              <a:ext uri="{FF2B5EF4-FFF2-40B4-BE49-F238E27FC236}">
                <a16:creationId xmlns:a16="http://schemas.microsoft.com/office/drawing/2014/main" id="{45DD5CAD-9C4F-4EAE-A2D7-D3FDEB15C6DE}"/>
              </a:ext>
            </a:extLst>
          </p:cNvPr>
          <p:cNvSpPr txBox="1"/>
          <p:nvPr/>
        </p:nvSpPr>
        <p:spPr>
          <a:xfrm>
            <a:off x="6170096" y="4730304"/>
            <a:ext cx="1251626" cy="307777"/>
          </a:xfrm>
          <a:prstGeom prst="rect">
            <a:avLst/>
          </a:prstGeom>
          <a:noFill/>
        </p:spPr>
        <p:txBody>
          <a:bodyPr wrap="square" rtlCol="0">
            <a:spAutoFit/>
          </a:bodyPr>
          <a:lstStyle/>
          <a:p>
            <a:pPr algn="ctr"/>
            <a:r>
              <a:rPr lang="en-US" altLang="ko-KR" sz="1400" b="1" dirty="0">
                <a:latin typeface="맑은 고딕" panose="020B0503020000020004" pitchFamily="50" charset="-127"/>
                <a:ea typeface="맑은 고딕" panose="020B0503020000020004" pitchFamily="50" charset="-127"/>
                <a:cs typeface="Helvetica" panose="020B0604020202020204" pitchFamily="34" charset="0"/>
              </a:rPr>
              <a:t>…</a:t>
            </a:r>
            <a:endParaRPr lang="ko-KR" altLang="en-US" sz="1400" b="1" dirty="0">
              <a:latin typeface="맑은 고딕" panose="020B0503020000020004" pitchFamily="50" charset="-127"/>
              <a:ea typeface="맑은 고딕" panose="020B0503020000020004" pitchFamily="50" charset="-127"/>
              <a:cs typeface="Helvetica" panose="020B0604020202020204" pitchFamily="34" charset="0"/>
            </a:endParaRPr>
          </a:p>
        </p:txBody>
      </p:sp>
      <p:pic>
        <p:nvPicPr>
          <p:cNvPr id="7" name="그림 6">
            <a:extLst>
              <a:ext uri="{FF2B5EF4-FFF2-40B4-BE49-F238E27FC236}">
                <a16:creationId xmlns:a16="http://schemas.microsoft.com/office/drawing/2014/main" id="{43DDD3A5-E17C-43C5-A299-2B69B861A278}"/>
              </a:ext>
            </a:extLst>
          </p:cNvPr>
          <p:cNvPicPr>
            <a:picLocks noChangeAspect="1"/>
          </p:cNvPicPr>
          <p:nvPr/>
        </p:nvPicPr>
        <p:blipFill rotWithShape="1">
          <a:blip r:embed="rId3">
            <a:extLst>
              <a:ext uri="{28A0092B-C50C-407E-A947-70E740481C1C}">
                <a14:useLocalDpi xmlns:a14="http://schemas.microsoft.com/office/drawing/2010/main" val="0"/>
              </a:ext>
            </a:extLst>
          </a:blip>
          <a:srcRect b="16543"/>
          <a:stretch/>
        </p:blipFill>
        <p:spPr>
          <a:xfrm>
            <a:off x="4843355" y="1426723"/>
            <a:ext cx="3905109" cy="3391710"/>
          </a:xfrm>
          <a:prstGeom prst="rect">
            <a:avLst/>
          </a:prstGeom>
        </p:spPr>
      </p:pic>
    </p:spTree>
    <p:extLst>
      <p:ext uri="{BB962C8B-B14F-4D97-AF65-F5344CB8AC3E}">
        <p14:creationId xmlns:p14="http://schemas.microsoft.com/office/powerpoint/2010/main" val="3063836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D06DF39F-E6DE-4BEF-99F9-7B65EDA51ACB}"/>
              </a:ext>
            </a:extLst>
          </p:cNvPr>
          <p:cNvSpPr>
            <a:spLocks noGrp="1"/>
          </p:cNvSpPr>
          <p:nvPr>
            <p:ph type="title"/>
          </p:nvPr>
        </p:nvSpPr>
        <p:spPr/>
        <p:txBody>
          <a:bodyPr/>
          <a:lstStyle/>
          <a:p>
            <a:r>
              <a:rPr lang="en-US" altLang="ko-KR" dirty="0"/>
              <a:t>Execution Debugging</a:t>
            </a:r>
            <a:endParaRPr lang="ko-KR" altLang="en-US" dirty="0"/>
          </a:p>
        </p:txBody>
      </p:sp>
      <p:sp>
        <p:nvSpPr>
          <p:cNvPr id="4" name="내용 개체 틀 3">
            <a:extLst>
              <a:ext uri="{FF2B5EF4-FFF2-40B4-BE49-F238E27FC236}">
                <a16:creationId xmlns:a16="http://schemas.microsoft.com/office/drawing/2014/main" id="{63CC5D08-035A-4690-A064-59C6D1532D70}"/>
              </a:ext>
            </a:extLst>
          </p:cNvPr>
          <p:cNvSpPr>
            <a:spLocks noGrp="1"/>
          </p:cNvSpPr>
          <p:nvPr>
            <p:ph idx="1"/>
          </p:nvPr>
        </p:nvSpPr>
        <p:spPr/>
        <p:txBody>
          <a:bodyPr/>
          <a:lstStyle/>
          <a:p>
            <a:r>
              <a:rPr lang="en-US" altLang="ko-KR" dirty="0" err="1">
                <a:latin typeface="Courier New" panose="02070309020205020404" pitchFamily="49" charset="0"/>
                <a:cs typeface="Courier New" panose="02070309020205020404" pitchFamily="49" charset="0"/>
              </a:rPr>
              <a:t>strace</a:t>
            </a:r>
            <a:endParaRPr lang="en-US" altLang="ko-KR" dirty="0">
              <a:latin typeface="Courier New" panose="02070309020205020404" pitchFamily="49" charset="0"/>
              <a:cs typeface="Courier New" panose="02070309020205020404" pitchFamily="49" charset="0"/>
            </a:endParaRPr>
          </a:p>
          <a:p>
            <a:pPr lvl="1"/>
            <a:r>
              <a:rPr lang="en-US" altLang="ko-KR" dirty="0"/>
              <a:t>It monitors the system calls and signals of a specific program.</a:t>
            </a:r>
          </a:p>
          <a:p>
            <a:pPr lvl="1"/>
            <a:r>
              <a:rPr lang="en-US" altLang="ko-KR" dirty="0"/>
              <a:t>It is helpful when you would like to debug the execution of a program.</a:t>
            </a:r>
          </a:p>
          <a:p>
            <a:pPr lvl="1"/>
            <a:endParaRPr lang="en-US" altLang="ko-KR" dirty="0">
              <a:latin typeface="Calibri" panose="020F0502020204030204" pitchFamily="34" charset="0"/>
              <a:cs typeface="Calibri" panose="020F0502020204030204" pitchFamily="34" charset="0"/>
            </a:endParaRPr>
          </a:p>
          <a:p>
            <a:pPr lvl="1"/>
            <a:r>
              <a:rPr lang="en-US" altLang="ko-KR" dirty="0">
                <a:latin typeface="Calibri" panose="020F0502020204030204" pitchFamily="34" charset="0"/>
                <a:cs typeface="Calibri" panose="020F0502020204030204" pitchFamily="34" charset="0"/>
              </a:rPr>
              <a:t>① Trace the Execution of an Executable.</a:t>
            </a:r>
          </a:p>
          <a:p>
            <a:pPr lvl="1"/>
            <a:r>
              <a:rPr lang="en-US" altLang="ko-KR" dirty="0">
                <a:latin typeface="Calibri" panose="020F0502020204030204" pitchFamily="34" charset="0"/>
                <a:cs typeface="Calibri" panose="020F0502020204030204" pitchFamily="34" charset="0"/>
              </a:rPr>
              <a:t>② Trace the Running Linux Process. </a:t>
            </a:r>
            <a:endParaRPr lang="en-US" altLang="ko-KR" dirty="0"/>
          </a:p>
          <a:p>
            <a:pPr lvl="1"/>
            <a:endParaRPr lang="ko-KR" altLang="en-US" dirty="0"/>
          </a:p>
        </p:txBody>
      </p:sp>
    </p:spTree>
    <p:extLst>
      <p:ext uri="{BB962C8B-B14F-4D97-AF65-F5344CB8AC3E}">
        <p14:creationId xmlns:p14="http://schemas.microsoft.com/office/powerpoint/2010/main" val="693956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D7457DAB-2A66-4544-8949-9E2CE8E1AD73}"/>
              </a:ext>
            </a:extLst>
          </p:cNvPr>
          <p:cNvSpPr>
            <a:spLocks noGrp="1"/>
          </p:cNvSpPr>
          <p:nvPr>
            <p:ph type="title"/>
          </p:nvPr>
        </p:nvSpPr>
        <p:spPr/>
        <p:txBody>
          <a:bodyPr/>
          <a:lstStyle/>
          <a:p>
            <a:r>
              <a:rPr lang="en-US" altLang="ko-KR" dirty="0" err="1"/>
              <a:t>strace</a:t>
            </a:r>
            <a:r>
              <a:rPr lang="en-US" altLang="ko-KR" dirty="0"/>
              <a:t> [Executable]</a:t>
            </a:r>
            <a:endParaRPr lang="ko-KR" altLang="en-US" dirty="0"/>
          </a:p>
        </p:txBody>
      </p:sp>
      <p:sp>
        <p:nvSpPr>
          <p:cNvPr id="4" name="내용 개체 틀 3">
            <a:extLst>
              <a:ext uri="{FF2B5EF4-FFF2-40B4-BE49-F238E27FC236}">
                <a16:creationId xmlns:a16="http://schemas.microsoft.com/office/drawing/2014/main" id="{0164001B-E10C-4EB0-AF23-6D4AD22512E9}"/>
              </a:ext>
            </a:extLst>
          </p:cNvPr>
          <p:cNvSpPr>
            <a:spLocks noGrp="1"/>
          </p:cNvSpPr>
          <p:nvPr>
            <p:ph idx="1"/>
          </p:nvPr>
        </p:nvSpPr>
        <p:spPr/>
        <p:txBody>
          <a:bodyPr/>
          <a:lstStyle/>
          <a:p>
            <a:r>
              <a:rPr lang="en-US" altLang="ko-KR" dirty="0">
                <a:latin typeface="Courier New" panose="02070309020205020404" pitchFamily="49" charset="0"/>
                <a:cs typeface="Courier New" panose="02070309020205020404" pitchFamily="49" charset="0"/>
              </a:rPr>
              <a:t>$ ls /</a:t>
            </a:r>
            <a:r>
              <a:rPr lang="en-US" altLang="ko-KR" dirty="0" err="1">
                <a:latin typeface="Courier New" panose="02070309020205020404" pitchFamily="49" charset="0"/>
                <a:cs typeface="Courier New" panose="02070309020205020404" pitchFamily="49" charset="0"/>
              </a:rPr>
              <a:t>mnt</a:t>
            </a:r>
            <a:r>
              <a:rPr lang="en-US" altLang="ko-KR" dirty="0">
                <a:latin typeface="Courier New" panose="02070309020205020404" pitchFamily="49" charset="0"/>
                <a:cs typeface="Courier New" panose="02070309020205020404" pitchFamily="49" charset="0"/>
              </a:rPr>
              <a:t>/home</a:t>
            </a:r>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strace</a:t>
            </a:r>
            <a:r>
              <a:rPr lang="en-US" altLang="ko-KR" dirty="0">
                <a:latin typeface="Courier New" panose="02070309020205020404" pitchFamily="49" charset="0"/>
                <a:cs typeface="Courier New" panose="02070309020205020404" pitchFamily="49" charset="0"/>
              </a:rPr>
              <a:t> ls /</a:t>
            </a:r>
            <a:r>
              <a:rPr lang="en-US" altLang="ko-KR" dirty="0" err="1">
                <a:latin typeface="Courier New" panose="02070309020205020404" pitchFamily="49" charset="0"/>
                <a:cs typeface="Courier New" panose="02070309020205020404" pitchFamily="49" charset="0"/>
              </a:rPr>
              <a:t>mnt</a:t>
            </a:r>
            <a:r>
              <a:rPr lang="en-US" altLang="ko-KR" dirty="0">
                <a:latin typeface="Courier New" panose="02070309020205020404" pitchFamily="49" charset="0"/>
                <a:cs typeface="Courier New" panose="02070309020205020404" pitchFamily="49" charset="0"/>
              </a:rPr>
              <a:t>/home</a:t>
            </a:r>
          </a:p>
          <a:p>
            <a:pPr lvl="1"/>
            <a:r>
              <a:rPr lang="en-US" altLang="ko-KR" dirty="0"/>
              <a:t>It prints out too many lines and unnecessary information…</a:t>
            </a:r>
          </a:p>
          <a:p>
            <a:pPr lvl="1"/>
            <a:endParaRPr lang="en-US" altLang="ko-KR" dirty="0"/>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strace</a:t>
            </a:r>
            <a:r>
              <a:rPr lang="en-US" altLang="ko-KR" dirty="0">
                <a:latin typeface="Courier New" panose="02070309020205020404" pitchFamily="49" charset="0"/>
                <a:cs typeface="Courier New" panose="02070309020205020404" pitchFamily="49" charset="0"/>
              </a:rPr>
              <a:t> -e open ls /</a:t>
            </a:r>
            <a:r>
              <a:rPr lang="en-US" altLang="ko-KR" dirty="0" err="1">
                <a:latin typeface="Courier New" panose="02070309020205020404" pitchFamily="49" charset="0"/>
                <a:cs typeface="Courier New" panose="02070309020205020404" pitchFamily="49" charset="0"/>
              </a:rPr>
              <a:t>mnt</a:t>
            </a:r>
            <a:r>
              <a:rPr lang="en-US" altLang="ko-KR" dirty="0">
                <a:latin typeface="Courier New" panose="02070309020205020404" pitchFamily="49" charset="0"/>
                <a:cs typeface="Courier New" panose="02070309020205020404" pitchFamily="49" charset="0"/>
              </a:rPr>
              <a:t>/home</a:t>
            </a:r>
          </a:p>
          <a:p>
            <a:pPr lvl="1"/>
            <a:r>
              <a:rPr lang="en-US" altLang="ko-KR" dirty="0"/>
              <a:t>The -e option modifies which event to trace. </a:t>
            </a:r>
          </a:p>
          <a:p>
            <a:pPr marL="471416" lvl="1" indent="0">
              <a:buNone/>
            </a:pPr>
            <a:endParaRPr lang="en-US" altLang="ko-KR" dirty="0"/>
          </a:p>
          <a:p>
            <a:endParaRPr lang="en-US" altLang="ko-KR" dirty="0"/>
          </a:p>
          <a:p>
            <a:endParaRPr lang="en-US" altLang="ko-KR" dirty="0"/>
          </a:p>
        </p:txBody>
      </p:sp>
      <p:pic>
        <p:nvPicPr>
          <p:cNvPr id="7" name="그림 6">
            <a:extLst>
              <a:ext uri="{FF2B5EF4-FFF2-40B4-BE49-F238E27FC236}">
                <a16:creationId xmlns:a16="http://schemas.microsoft.com/office/drawing/2014/main" id="{FD9F5AB5-9BCD-4AFD-8794-F471E54151D5}"/>
              </a:ext>
            </a:extLst>
          </p:cNvPr>
          <p:cNvPicPr>
            <a:picLocks noChangeAspect="1"/>
          </p:cNvPicPr>
          <p:nvPr/>
        </p:nvPicPr>
        <p:blipFill rotWithShape="1">
          <a:blip r:embed="rId3">
            <a:extLst>
              <a:ext uri="{28A0092B-C50C-407E-A947-70E740481C1C}">
                <a14:useLocalDpi xmlns:a14="http://schemas.microsoft.com/office/drawing/2010/main" val="0"/>
              </a:ext>
            </a:extLst>
          </a:blip>
          <a:srcRect t="505" b="92347"/>
          <a:stretch/>
        </p:blipFill>
        <p:spPr>
          <a:xfrm>
            <a:off x="1056784" y="3488922"/>
            <a:ext cx="7030431" cy="408562"/>
          </a:xfrm>
          <a:prstGeom prst="rect">
            <a:avLst/>
          </a:prstGeom>
        </p:spPr>
      </p:pic>
    </p:spTree>
    <p:extLst>
      <p:ext uri="{BB962C8B-B14F-4D97-AF65-F5344CB8AC3E}">
        <p14:creationId xmlns:p14="http://schemas.microsoft.com/office/powerpoint/2010/main" val="3314703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D7457DAB-2A66-4544-8949-9E2CE8E1AD73}"/>
              </a:ext>
            </a:extLst>
          </p:cNvPr>
          <p:cNvSpPr>
            <a:spLocks noGrp="1"/>
          </p:cNvSpPr>
          <p:nvPr>
            <p:ph type="title"/>
          </p:nvPr>
        </p:nvSpPr>
        <p:spPr/>
        <p:txBody>
          <a:bodyPr/>
          <a:lstStyle/>
          <a:p>
            <a:r>
              <a:rPr lang="en-US" altLang="ko-KR" dirty="0" err="1"/>
              <a:t>strace</a:t>
            </a:r>
            <a:r>
              <a:rPr lang="en-US" altLang="ko-KR" dirty="0"/>
              <a:t> [Executable]</a:t>
            </a:r>
            <a:endParaRPr lang="ko-KR" altLang="en-US" dirty="0"/>
          </a:p>
        </p:txBody>
      </p:sp>
      <p:sp>
        <p:nvSpPr>
          <p:cNvPr id="4" name="내용 개체 틀 3">
            <a:extLst>
              <a:ext uri="{FF2B5EF4-FFF2-40B4-BE49-F238E27FC236}">
                <a16:creationId xmlns:a16="http://schemas.microsoft.com/office/drawing/2014/main" id="{0164001B-E10C-4EB0-AF23-6D4AD22512E9}"/>
              </a:ext>
            </a:extLst>
          </p:cNvPr>
          <p:cNvSpPr>
            <a:spLocks noGrp="1"/>
          </p:cNvSpPr>
          <p:nvPr>
            <p:ph idx="1"/>
          </p:nvPr>
        </p:nvSpPr>
        <p:spPr/>
        <p:txBody>
          <a:bodyPr/>
          <a:lstStyle/>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strace</a:t>
            </a:r>
            <a:r>
              <a:rPr lang="en-US" altLang="ko-KR" dirty="0">
                <a:latin typeface="Courier New" panose="02070309020205020404" pitchFamily="49" charset="0"/>
                <a:cs typeface="Courier New" panose="02070309020205020404" pitchFamily="49" charset="0"/>
              </a:rPr>
              <a:t> -e trace=</a:t>
            </a:r>
            <a:r>
              <a:rPr lang="en-US" altLang="ko-KR" dirty="0" err="1">
                <a:latin typeface="Courier New" panose="02070309020205020404" pitchFamily="49" charset="0"/>
                <a:cs typeface="Courier New" panose="02070309020205020404" pitchFamily="49" charset="0"/>
              </a:rPr>
              <a:t>open,read</a:t>
            </a:r>
            <a:r>
              <a:rPr lang="en-US" altLang="ko-KR" dirty="0">
                <a:latin typeface="Courier New" panose="02070309020205020404" pitchFamily="49" charset="0"/>
                <a:cs typeface="Courier New" panose="02070309020205020404" pitchFamily="49" charset="0"/>
              </a:rPr>
              <a:t> ls /</a:t>
            </a:r>
            <a:r>
              <a:rPr lang="en-US" altLang="ko-KR" dirty="0" err="1">
                <a:latin typeface="Courier New" panose="02070309020205020404" pitchFamily="49" charset="0"/>
                <a:cs typeface="Courier New" panose="02070309020205020404" pitchFamily="49" charset="0"/>
              </a:rPr>
              <a:t>mnt</a:t>
            </a:r>
            <a:r>
              <a:rPr lang="en-US" altLang="ko-KR" dirty="0">
                <a:latin typeface="Courier New" panose="02070309020205020404" pitchFamily="49" charset="0"/>
                <a:cs typeface="Courier New" panose="02070309020205020404" pitchFamily="49" charset="0"/>
              </a:rPr>
              <a:t>/home</a:t>
            </a:r>
          </a:p>
          <a:p>
            <a:pPr lvl="1"/>
            <a:r>
              <a:rPr lang="en-US" altLang="ko-KR" dirty="0">
                <a:latin typeface="Helvetica" pitchFamily="2" charset="0"/>
                <a:cs typeface="Courier New" panose="02070309020205020404" pitchFamily="49" charset="0"/>
              </a:rPr>
              <a:t>A qualifying expression can be used. Each event is separated by comma.</a:t>
            </a:r>
          </a:p>
          <a:p>
            <a:pPr lvl="1"/>
            <a:endParaRPr lang="en-US" altLang="ko-KR" dirty="0">
              <a:latin typeface="Helvetica" pitchFamily="2" charset="0"/>
              <a:cs typeface="Courier New" panose="02070309020205020404" pitchFamily="49" charset="0"/>
            </a:endParaRPr>
          </a:p>
          <a:p>
            <a:pPr lvl="1"/>
            <a:endParaRPr lang="en-US" altLang="ko-KR" dirty="0">
              <a:latin typeface="Helvetica" pitchFamily="2" charset="0"/>
              <a:cs typeface="Courier New" panose="02070309020205020404" pitchFamily="49" charset="0"/>
            </a:endParaRPr>
          </a:p>
          <a:p>
            <a:pPr lvl="1"/>
            <a:endParaRPr lang="en-US" altLang="ko-KR" dirty="0">
              <a:latin typeface="Helvetica" pitchFamily="2" charset="0"/>
              <a:cs typeface="Courier New" panose="02070309020205020404" pitchFamily="49" charset="0"/>
            </a:endParaRPr>
          </a:p>
          <a:p>
            <a:pPr lvl="1"/>
            <a:endParaRPr lang="en-US" altLang="ko-KR" sz="1050" dirty="0">
              <a:latin typeface="Helvetica" pitchFamily="2" charset="0"/>
              <a:cs typeface="Courier New" panose="02070309020205020404" pitchFamily="49" charset="0"/>
            </a:endParaRPr>
          </a:p>
          <a:p>
            <a:pPr lvl="1"/>
            <a:r>
              <a:rPr lang="en-US" altLang="ko-KR" dirty="0">
                <a:latin typeface="Helvetica" pitchFamily="2" charset="0"/>
                <a:cs typeface="Courier New" panose="02070309020205020404" pitchFamily="49" charset="0"/>
              </a:rPr>
              <a:t>After the open, there are no read to get entry list in "/</a:t>
            </a:r>
            <a:r>
              <a:rPr lang="en-US" altLang="ko-KR" dirty="0" err="1">
                <a:latin typeface="Helvetica" pitchFamily="2" charset="0"/>
                <a:cs typeface="Courier New" panose="02070309020205020404" pitchFamily="49" charset="0"/>
              </a:rPr>
              <a:t>mnt</a:t>
            </a:r>
            <a:r>
              <a:rPr lang="en-US" altLang="ko-KR" dirty="0">
                <a:latin typeface="Helvetica" pitchFamily="2" charset="0"/>
                <a:cs typeface="Courier New" panose="02070309020205020404" pitchFamily="49" charset="0"/>
              </a:rPr>
              <a:t>/home". </a:t>
            </a:r>
          </a:p>
          <a:p>
            <a:pPr marL="0" indent="0">
              <a:buNone/>
            </a:pPr>
            <a:endParaRPr lang="en-US" altLang="ko-KR" dirty="0"/>
          </a:p>
          <a:p>
            <a:endParaRPr lang="en-US" altLang="ko-KR" dirty="0"/>
          </a:p>
        </p:txBody>
      </p:sp>
      <p:pic>
        <p:nvPicPr>
          <p:cNvPr id="6" name="그림 5">
            <a:extLst>
              <a:ext uri="{FF2B5EF4-FFF2-40B4-BE49-F238E27FC236}">
                <a16:creationId xmlns:a16="http://schemas.microsoft.com/office/drawing/2014/main" id="{C9683795-9A53-4AFA-BFC3-C7F5FEA59F19}"/>
              </a:ext>
            </a:extLst>
          </p:cNvPr>
          <p:cNvPicPr>
            <a:picLocks noChangeAspect="1"/>
          </p:cNvPicPr>
          <p:nvPr/>
        </p:nvPicPr>
        <p:blipFill rotWithShape="1">
          <a:blip r:embed="rId2">
            <a:extLst>
              <a:ext uri="{28A0092B-C50C-407E-A947-70E740481C1C}">
                <a14:useLocalDpi xmlns:a14="http://schemas.microsoft.com/office/drawing/2010/main" val="0"/>
              </a:ext>
            </a:extLst>
          </a:blip>
          <a:srcRect t="75217" b="-291"/>
          <a:stretch/>
        </p:blipFill>
        <p:spPr>
          <a:xfrm>
            <a:off x="1056784" y="1697477"/>
            <a:ext cx="7030431" cy="1433208"/>
          </a:xfrm>
          <a:prstGeom prst="rect">
            <a:avLst/>
          </a:prstGeom>
        </p:spPr>
      </p:pic>
      <p:sp>
        <p:nvSpPr>
          <p:cNvPr id="8" name="직사각형 7">
            <a:extLst>
              <a:ext uri="{FF2B5EF4-FFF2-40B4-BE49-F238E27FC236}">
                <a16:creationId xmlns:a16="http://schemas.microsoft.com/office/drawing/2014/main" id="{4C7227A2-F346-41EA-9D03-7E70AAB8111F}"/>
              </a:ext>
            </a:extLst>
          </p:cNvPr>
          <p:cNvSpPr/>
          <p:nvPr/>
        </p:nvSpPr>
        <p:spPr bwMode="auto">
          <a:xfrm flipH="1">
            <a:off x="1056784" y="2825158"/>
            <a:ext cx="5168918" cy="305528"/>
          </a:xfrm>
          <a:prstGeom prst="rect">
            <a:avLst/>
          </a:prstGeom>
          <a:no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542535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D7457DAB-2A66-4544-8949-9E2CE8E1AD73}"/>
              </a:ext>
            </a:extLst>
          </p:cNvPr>
          <p:cNvSpPr>
            <a:spLocks noGrp="1"/>
          </p:cNvSpPr>
          <p:nvPr>
            <p:ph type="title"/>
          </p:nvPr>
        </p:nvSpPr>
        <p:spPr/>
        <p:txBody>
          <a:bodyPr/>
          <a:lstStyle/>
          <a:p>
            <a:r>
              <a:rPr lang="en-US" altLang="ko-KR" dirty="0" err="1"/>
              <a:t>strace</a:t>
            </a:r>
            <a:r>
              <a:rPr lang="en-US" altLang="ko-KR" dirty="0"/>
              <a:t> [Executable]</a:t>
            </a:r>
            <a:endParaRPr lang="ko-KR" altLang="en-US" dirty="0"/>
          </a:p>
        </p:txBody>
      </p:sp>
      <p:sp>
        <p:nvSpPr>
          <p:cNvPr id="4" name="내용 개체 틀 3">
            <a:extLst>
              <a:ext uri="{FF2B5EF4-FFF2-40B4-BE49-F238E27FC236}">
                <a16:creationId xmlns:a16="http://schemas.microsoft.com/office/drawing/2014/main" id="{0164001B-E10C-4EB0-AF23-6D4AD22512E9}"/>
              </a:ext>
            </a:extLst>
          </p:cNvPr>
          <p:cNvSpPr>
            <a:spLocks noGrp="1"/>
          </p:cNvSpPr>
          <p:nvPr>
            <p:ph idx="1"/>
          </p:nvPr>
        </p:nvSpPr>
        <p:spPr/>
        <p:txBody>
          <a:bodyPr/>
          <a:lstStyle/>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strace</a:t>
            </a:r>
            <a:r>
              <a:rPr lang="en-US" altLang="ko-KR" dirty="0">
                <a:latin typeface="Courier New" panose="02070309020205020404" pitchFamily="49" charset="0"/>
                <a:cs typeface="Courier New" panose="02070309020205020404" pitchFamily="49" charset="0"/>
              </a:rPr>
              <a:t> -o output.txt ls /</a:t>
            </a:r>
            <a:r>
              <a:rPr lang="en-US" altLang="ko-KR" dirty="0" err="1">
                <a:latin typeface="Courier New" panose="02070309020205020404" pitchFamily="49" charset="0"/>
                <a:cs typeface="Courier New" panose="02070309020205020404" pitchFamily="49" charset="0"/>
              </a:rPr>
              <a:t>mnt</a:t>
            </a:r>
            <a:r>
              <a:rPr lang="en-US" altLang="ko-KR" dirty="0">
                <a:latin typeface="Courier New" panose="02070309020205020404" pitchFamily="49" charset="0"/>
                <a:cs typeface="Courier New" panose="02070309020205020404" pitchFamily="49" charset="0"/>
              </a:rPr>
              <a:t>/home</a:t>
            </a:r>
          </a:p>
          <a:p>
            <a:pPr lvl="1"/>
            <a:r>
              <a:rPr lang="en-US" altLang="ko-KR" dirty="0"/>
              <a:t>You can save all output to specific file.</a:t>
            </a:r>
          </a:p>
          <a:p>
            <a:pPr lvl="1"/>
            <a:r>
              <a:rPr lang="en-US" altLang="ko-KR" dirty="0"/>
              <a:t>Debugging execution more easily. </a:t>
            </a:r>
          </a:p>
          <a:p>
            <a:r>
              <a:rPr lang="en-US" altLang="ko-KR" dirty="0">
                <a:latin typeface="Courier New" panose="02070309020205020404" pitchFamily="49" charset="0"/>
                <a:cs typeface="Courier New" panose="02070309020205020404" pitchFamily="49" charset="0"/>
              </a:rPr>
              <a:t>$ grep -A 3 "/</a:t>
            </a:r>
            <a:r>
              <a:rPr lang="en-US" altLang="ko-KR" dirty="0" err="1">
                <a:latin typeface="Courier New" panose="02070309020205020404" pitchFamily="49" charset="0"/>
                <a:cs typeface="Courier New" panose="02070309020205020404" pitchFamily="49" charset="0"/>
              </a:rPr>
              <a:t>mnt</a:t>
            </a:r>
            <a:r>
              <a:rPr lang="en-US" altLang="ko-KR" dirty="0">
                <a:latin typeface="Courier New" panose="02070309020205020404" pitchFamily="49" charset="0"/>
                <a:cs typeface="Courier New" panose="02070309020205020404" pitchFamily="49" charset="0"/>
              </a:rPr>
              <a:t>/home" output.txt</a:t>
            </a:r>
            <a:endParaRPr lang="en-US" altLang="ko-KR" dirty="0"/>
          </a:p>
          <a:p>
            <a:pPr lvl="1"/>
            <a:r>
              <a:rPr lang="en-US" altLang="ko-KR" dirty="0"/>
              <a:t>There are "</a:t>
            </a:r>
            <a:r>
              <a:rPr lang="en-US" altLang="ko-KR" dirty="0" err="1"/>
              <a:t>getdents</a:t>
            </a:r>
            <a:r>
              <a:rPr lang="en-US" altLang="ko-KR" dirty="0"/>
              <a:t>" system call which read the entry list from directory. </a:t>
            </a:r>
          </a:p>
          <a:p>
            <a:endParaRPr lang="en-US" altLang="ko-KR" dirty="0"/>
          </a:p>
          <a:p>
            <a:endParaRPr lang="en-US" altLang="ko-KR" dirty="0"/>
          </a:p>
        </p:txBody>
      </p:sp>
      <p:pic>
        <p:nvPicPr>
          <p:cNvPr id="5" name="그림 4">
            <a:extLst>
              <a:ext uri="{FF2B5EF4-FFF2-40B4-BE49-F238E27FC236}">
                <a16:creationId xmlns:a16="http://schemas.microsoft.com/office/drawing/2014/main" id="{BC0ABD9E-6995-4378-AF8D-FD55BB106A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4048" y="3099723"/>
            <a:ext cx="6115904" cy="1752845"/>
          </a:xfrm>
          <a:prstGeom prst="rect">
            <a:avLst/>
          </a:prstGeom>
        </p:spPr>
      </p:pic>
      <p:sp>
        <p:nvSpPr>
          <p:cNvPr id="7" name="직사각형 6">
            <a:extLst>
              <a:ext uri="{FF2B5EF4-FFF2-40B4-BE49-F238E27FC236}">
                <a16:creationId xmlns:a16="http://schemas.microsoft.com/office/drawing/2014/main" id="{F6699C16-513A-418D-8219-623EF44A71D3}"/>
              </a:ext>
            </a:extLst>
          </p:cNvPr>
          <p:cNvSpPr/>
          <p:nvPr/>
        </p:nvSpPr>
        <p:spPr bwMode="auto">
          <a:xfrm flipH="1">
            <a:off x="1514047" y="4092101"/>
            <a:ext cx="4977543" cy="453957"/>
          </a:xfrm>
          <a:prstGeom prst="rect">
            <a:avLst/>
          </a:prstGeom>
          <a:no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1463704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D7457DAB-2A66-4544-8949-9E2CE8E1AD73}"/>
              </a:ext>
            </a:extLst>
          </p:cNvPr>
          <p:cNvSpPr>
            <a:spLocks noGrp="1"/>
          </p:cNvSpPr>
          <p:nvPr>
            <p:ph type="title"/>
          </p:nvPr>
        </p:nvSpPr>
        <p:spPr/>
        <p:txBody>
          <a:bodyPr/>
          <a:lstStyle/>
          <a:p>
            <a:r>
              <a:rPr lang="en-US" altLang="ko-KR" dirty="0" err="1"/>
              <a:t>strace</a:t>
            </a:r>
            <a:r>
              <a:rPr lang="en-US" altLang="ko-KR" dirty="0"/>
              <a:t> [Process]</a:t>
            </a:r>
            <a:endParaRPr lang="ko-KR" altLang="en-US" dirty="0"/>
          </a:p>
        </p:txBody>
      </p:sp>
      <p:sp>
        <p:nvSpPr>
          <p:cNvPr id="4" name="내용 개체 틀 3">
            <a:extLst>
              <a:ext uri="{FF2B5EF4-FFF2-40B4-BE49-F238E27FC236}">
                <a16:creationId xmlns:a16="http://schemas.microsoft.com/office/drawing/2014/main" id="{0164001B-E10C-4EB0-AF23-6D4AD22512E9}"/>
              </a:ext>
            </a:extLst>
          </p:cNvPr>
          <p:cNvSpPr>
            <a:spLocks noGrp="1"/>
          </p:cNvSpPr>
          <p:nvPr>
            <p:ph idx="1"/>
          </p:nvPr>
        </p:nvSpPr>
        <p:spPr/>
        <p:txBody>
          <a:bodyPr/>
          <a:lstStyle/>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ps</a:t>
            </a:r>
            <a:r>
              <a:rPr lang="en-US" altLang="ko-KR" dirty="0">
                <a:latin typeface="Courier New" panose="02070309020205020404" pitchFamily="49" charset="0"/>
                <a:cs typeface="Courier New" panose="02070309020205020404" pitchFamily="49" charset="0"/>
              </a:rPr>
              <a:t> -C [program name]</a:t>
            </a:r>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strace</a:t>
            </a:r>
            <a:r>
              <a:rPr lang="en-US" altLang="ko-KR" dirty="0">
                <a:latin typeface="Courier New" panose="02070309020205020404" pitchFamily="49" charset="0"/>
                <a:cs typeface="Courier New" panose="02070309020205020404" pitchFamily="49" charset="0"/>
              </a:rPr>
              <a:t> -p [</a:t>
            </a:r>
            <a:r>
              <a:rPr lang="en-US" altLang="ko-KR" dirty="0" err="1">
                <a:latin typeface="Courier New" panose="02070309020205020404" pitchFamily="49" charset="0"/>
                <a:cs typeface="Courier New" panose="02070309020205020404" pitchFamily="49" charset="0"/>
              </a:rPr>
              <a:t>pid</a:t>
            </a:r>
            <a:r>
              <a:rPr lang="en-US" altLang="ko-KR" dirty="0">
                <a:latin typeface="Courier New" panose="02070309020205020404" pitchFamily="49" charset="0"/>
                <a:cs typeface="Courier New" panose="02070309020205020404" pitchFamily="49" charset="0"/>
              </a:rPr>
              <a:t>] -o trace.log</a:t>
            </a:r>
          </a:p>
          <a:p>
            <a:pPr lvl="1"/>
            <a:r>
              <a:rPr lang="en-US" altLang="ko-KR" dirty="0" err="1"/>
              <a:t>Strace</a:t>
            </a:r>
            <a:r>
              <a:rPr lang="en-US" altLang="ko-KR" dirty="0"/>
              <a:t> can be running with </a:t>
            </a:r>
            <a:r>
              <a:rPr lang="en-US" altLang="ko-KR" dirty="0" err="1"/>
              <a:t>pid</a:t>
            </a:r>
            <a:r>
              <a:rPr lang="en-US" altLang="ko-KR" dirty="0"/>
              <a:t> option. </a:t>
            </a:r>
          </a:p>
          <a:p>
            <a:pPr lvl="1"/>
            <a:r>
              <a:rPr lang="en-US" altLang="ko-KR" dirty="0"/>
              <a:t>This option monitors execution information of already running program.</a:t>
            </a:r>
          </a:p>
          <a:p>
            <a:pPr lvl="1"/>
            <a:endParaRPr lang="en-US" altLang="ko-KR" dirty="0"/>
          </a:p>
          <a:p>
            <a:r>
              <a:rPr lang="en-US" altLang="ko-KR" dirty="0">
                <a:latin typeface="Courier New" panose="02070309020205020404" pitchFamily="49" charset="0"/>
                <a:cs typeface="Courier New" panose="02070309020205020404" pitchFamily="49" charset="0"/>
              </a:rPr>
              <a:t>$ tail -f trace.log</a:t>
            </a:r>
          </a:p>
          <a:p>
            <a:pPr lvl="1"/>
            <a:r>
              <a:rPr lang="en-US" altLang="ko-KR" dirty="0">
                <a:latin typeface="Helvetica" pitchFamily="2" charset="0"/>
                <a:cs typeface="Courier New" panose="02070309020205020404" pitchFamily="49" charset="0"/>
              </a:rPr>
              <a:t>It print out appended data to file. </a:t>
            </a:r>
          </a:p>
          <a:p>
            <a:pPr lvl="1"/>
            <a:r>
              <a:rPr lang="en-US" altLang="ko-KR" dirty="0">
                <a:latin typeface="Helvetica" pitchFamily="2" charset="0"/>
                <a:cs typeface="Courier New" panose="02070309020205020404" pitchFamily="49" charset="0"/>
              </a:rPr>
              <a:t>Usually, use for reading the log file that add information over time. </a:t>
            </a:r>
          </a:p>
          <a:p>
            <a:pPr marL="0" indent="0">
              <a:buNone/>
            </a:pPr>
            <a:endParaRPr lang="ko-KR" altLang="en-US" dirty="0"/>
          </a:p>
        </p:txBody>
      </p:sp>
    </p:spTree>
    <p:extLst>
      <p:ext uri="{BB962C8B-B14F-4D97-AF65-F5344CB8AC3E}">
        <p14:creationId xmlns:p14="http://schemas.microsoft.com/office/powerpoint/2010/main" val="900110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a:t>System Usage Monitoring</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a:xfrm>
            <a:off x="395535" y="794423"/>
            <a:ext cx="8540941" cy="5340991"/>
          </a:xfrm>
        </p:spPr>
        <p:txBody>
          <a:bodyPr/>
          <a:lstStyle/>
          <a:p>
            <a:r>
              <a:rPr lang="en-US" altLang="ko-KR" dirty="0" err="1">
                <a:latin typeface="Courier New" panose="02070309020205020404" pitchFamily="49" charset="0"/>
                <a:cs typeface="Courier New" panose="02070309020205020404" pitchFamily="49" charset="0"/>
              </a:rPr>
              <a:t>vmstat</a:t>
            </a:r>
            <a:endParaRPr lang="en-US" altLang="ko-KR" dirty="0">
              <a:latin typeface="Courier New" panose="02070309020205020404" pitchFamily="49" charset="0"/>
              <a:cs typeface="Courier New" panose="02070309020205020404" pitchFamily="49" charset="0"/>
            </a:endParaRPr>
          </a:p>
          <a:p>
            <a:pPr lvl="1"/>
            <a:r>
              <a:rPr lang="en-US" altLang="ko-KR" b="1" dirty="0">
                <a:latin typeface="Courier New" panose="02070309020205020404" pitchFamily="49" charset="0"/>
                <a:cs typeface="Courier New" panose="02070309020205020404" pitchFamily="49" charset="0"/>
              </a:rPr>
              <a:t>V</a:t>
            </a:r>
            <a:r>
              <a:rPr lang="en-US" altLang="ko-KR" dirty="0">
                <a:latin typeface="Courier New" panose="02070309020205020404" pitchFamily="49" charset="0"/>
                <a:cs typeface="Courier New" panose="02070309020205020404" pitchFamily="49" charset="0"/>
              </a:rPr>
              <a:t>irtual </a:t>
            </a:r>
            <a:r>
              <a:rPr lang="en-US" altLang="ko-KR" b="1" dirty="0">
                <a:latin typeface="Courier New" panose="02070309020205020404" pitchFamily="49" charset="0"/>
                <a:cs typeface="Courier New" panose="02070309020205020404" pitchFamily="49" charset="0"/>
              </a:rPr>
              <a:t>M</a:t>
            </a:r>
            <a:r>
              <a:rPr lang="en-US" altLang="ko-KR" dirty="0">
                <a:latin typeface="Courier New" panose="02070309020205020404" pitchFamily="49" charset="0"/>
                <a:cs typeface="Courier New" panose="02070309020205020404" pitchFamily="49" charset="0"/>
              </a:rPr>
              <a:t>emory </a:t>
            </a:r>
            <a:r>
              <a:rPr lang="en-US" altLang="ko-KR" b="1" dirty="0">
                <a:latin typeface="Courier New" panose="02070309020205020404" pitchFamily="49" charset="0"/>
                <a:cs typeface="Courier New" panose="02070309020205020404" pitchFamily="49" charset="0"/>
              </a:rPr>
              <a:t>Stat</a:t>
            </a:r>
            <a:r>
              <a:rPr lang="en-US" altLang="ko-KR" dirty="0">
                <a:latin typeface="Courier New" panose="02070309020205020404" pitchFamily="49" charset="0"/>
                <a:cs typeface="Courier New" panose="02070309020205020404" pitchFamily="49" charset="0"/>
              </a:rPr>
              <a:t>istics</a:t>
            </a:r>
          </a:p>
          <a:p>
            <a:pPr lvl="1"/>
            <a:r>
              <a:rPr lang="en-US" altLang="ko-KR" dirty="0">
                <a:latin typeface="Helvetica" pitchFamily="2" charset="0"/>
                <a:cs typeface="Courier New" panose="02070309020205020404" pitchFamily="49" charset="0"/>
              </a:rPr>
              <a:t>A computer system monitoring tool that collects and displays summary information about </a:t>
            </a:r>
            <a:r>
              <a:rPr lang="en-US" altLang="ko-KR" dirty="0"/>
              <a:t>system memory, processes, interrupts, paging and block I/O.</a:t>
            </a:r>
            <a:endParaRPr lang="en-US" altLang="ko-KR" dirty="0">
              <a:latin typeface="Helvetica" pitchFamily="2" charset="0"/>
              <a:cs typeface="Courier New" panose="02070309020205020404" pitchFamily="49" charset="0"/>
            </a:endParaRPr>
          </a:p>
          <a:p>
            <a:pPr lvl="1"/>
            <a:r>
              <a:rPr lang="en-US" altLang="ko-KR" dirty="0">
                <a:latin typeface="Helvetica" pitchFamily="2" charset="0"/>
                <a:cs typeface="Courier New" panose="02070309020205020404" pitchFamily="49" charset="0"/>
              </a:rPr>
              <a:t>Run the program specifying a time interval in seconds and the number of iterations.</a:t>
            </a:r>
          </a:p>
          <a:p>
            <a:pPr lvl="1"/>
            <a:r>
              <a:rPr lang="en-US" altLang="ko-KR" dirty="0">
                <a:latin typeface="Helvetica" pitchFamily="2" charset="0"/>
                <a:cs typeface="Courier New" panose="02070309020205020404" pitchFamily="49" charset="0"/>
              </a:rPr>
              <a:t>Without iteration, it shows the results over and over.   		</a:t>
            </a:r>
          </a:p>
          <a:p>
            <a:pPr lvl="2"/>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vmstat</a:t>
            </a:r>
            <a:r>
              <a:rPr lang="en-US" altLang="ko-KR" dirty="0">
                <a:latin typeface="Courier New" panose="02070309020205020404" pitchFamily="49" charset="0"/>
                <a:cs typeface="Courier New" panose="02070309020205020404" pitchFamily="49" charset="0"/>
              </a:rPr>
              <a:t> [interval] [iteration]</a:t>
            </a:r>
          </a:p>
          <a:p>
            <a:pPr lvl="2"/>
            <a:r>
              <a:rPr lang="en-US" altLang="ko-KR" dirty="0">
                <a:latin typeface="Courier New" panose="02070309020205020404" pitchFamily="49" charset="0"/>
                <a:cs typeface="Courier New" panose="02070309020205020404" pitchFamily="49" charset="0"/>
              </a:rPr>
              <a:t>Ex) </a:t>
            </a:r>
            <a:r>
              <a:rPr lang="en-US" altLang="ko-KR" dirty="0" err="1">
                <a:latin typeface="Courier New" panose="02070309020205020404" pitchFamily="49" charset="0"/>
                <a:cs typeface="Courier New" panose="02070309020205020404" pitchFamily="49" charset="0"/>
              </a:rPr>
              <a:t>vmstat</a:t>
            </a:r>
            <a:r>
              <a:rPr lang="en-US" altLang="ko-KR" dirty="0">
                <a:latin typeface="Courier New" panose="02070309020205020404" pitchFamily="49" charset="0"/>
                <a:cs typeface="Courier New" panose="02070309020205020404" pitchFamily="49" charset="0"/>
              </a:rPr>
              <a:t> 2 6</a:t>
            </a:r>
          </a:p>
          <a:p>
            <a:pPr lvl="3"/>
            <a:r>
              <a:rPr lang="en-US" altLang="ko-KR" dirty="0">
                <a:latin typeface="Helvetica" pitchFamily="2" charset="0"/>
                <a:cs typeface="Courier New" panose="02070309020205020404" pitchFamily="49" charset="0"/>
              </a:rPr>
              <a:t>The tool reports every two seconds for six iterations.</a:t>
            </a:r>
            <a:endParaRPr lang="ko-KR" altLang="en-US" dirty="0">
              <a:latin typeface="Helvetica" pitchFamily="2" charset="0"/>
              <a:cs typeface="Courier New" panose="02070309020205020404" pitchFamily="49" charset="0"/>
            </a:endParaRPr>
          </a:p>
        </p:txBody>
      </p:sp>
      <p:pic>
        <p:nvPicPr>
          <p:cNvPr id="5" name="그림 4">
            <a:extLst>
              <a:ext uri="{FF2B5EF4-FFF2-40B4-BE49-F238E27FC236}">
                <a16:creationId xmlns:a16="http://schemas.microsoft.com/office/drawing/2014/main" id="{3A2F59EC-EE21-49B0-8E96-6209E51B17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232" y="4667344"/>
            <a:ext cx="6525536" cy="1505160"/>
          </a:xfrm>
          <a:prstGeom prst="rect">
            <a:avLst/>
          </a:prstGeom>
        </p:spPr>
      </p:pic>
    </p:spTree>
    <p:extLst>
      <p:ext uri="{BB962C8B-B14F-4D97-AF65-F5344CB8AC3E}">
        <p14:creationId xmlns:p14="http://schemas.microsoft.com/office/powerpoint/2010/main" val="2620641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err="1"/>
              <a:t>vmstat</a:t>
            </a:r>
            <a:r>
              <a:rPr lang="en-US" altLang="ko-KR" dirty="0"/>
              <a:t> </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r>
              <a:rPr lang="en-US" altLang="ko-KR" dirty="0">
                <a:latin typeface="Helvetica" pitchFamily="2" charset="0"/>
                <a:cs typeface="Courier New" panose="02070309020205020404" pitchFamily="49" charset="0"/>
              </a:rPr>
              <a:t>Procs Field</a:t>
            </a:r>
          </a:p>
          <a:p>
            <a:endParaRPr lang="en-US" altLang="ko-KR" dirty="0">
              <a:latin typeface="Helvetica" pitchFamily="2" charset="0"/>
              <a:cs typeface="Courier New" panose="02070309020205020404" pitchFamily="49" charset="0"/>
            </a:endParaRPr>
          </a:p>
          <a:p>
            <a:endParaRPr lang="en-US" altLang="ko-KR" sz="1100" dirty="0">
              <a:latin typeface="Helvetica" pitchFamily="2" charset="0"/>
              <a:cs typeface="Courier New" panose="02070309020205020404" pitchFamily="49" charset="0"/>
            </a:endParaRPr>
          </a:p>
          <a:p>
            <a:r>
              <a:rPr lang="en-US" altLang="ko-KR" dirty="0">
                <a:latin typeface="Helvetica" pitchFamily="2" charset="0"/>
                <a:cs typeface="Courier New" panose="02070309020205020404" pitchFamily="49" charset="0"/>
              </a:rPr>
              <a:t>Memory Field</a:t>
            </a:r>
            <a:endParaRPr lang="ko-KR" altLang="en-US" dirty="0">
              <a:latin typeface="Helvetica" pitchFamily="2" charset="0"/>
              <a:cs typeface="Courier New" panose="02070309020205020404" pitchFamily="49" charset="0"/>
            </a:endParaRPr>
          </a:p>
        </p:txBody>
      </p:sp>
      <p:graphicFrame>
        <p:nvGraphicFramePr>
          <p:cNvPr id="4" name="표 3">
            <a:extLst>
              <a:ext uri="{FF2B5EF4-FFF2-40B4-BE49-F238E27FC236}">
                <a16:creationId xmlns:a16="http://schemas.microsoft.com/office/drawing/2014/main" id="{85470ADE-7F1F-4B37-B196-3CEB915CB881}"/>
              </a:ext>
            </a:extLst>
          </p:cNvPr>
          <p:cNvGraphicFramePr>
            <a:graphicFrameLocks noGrp="1"/>
          </p:cNvGraphicFramePr>
          <p:nvPr/>
        </p:nvGraphicFramePr>
        <p:xfrm>
          <a:off x="1524000" y="1397000"/>
          <a:ext cx="6096000" cy="609600"/>
        </p:xfrm>
        <a:graphic>
          <a:graphicData uri="http://schemas.openxmlformats.org/drawingml/2006/table">
            <a:tbl>
              <a:tblPr firstRow="1" bandRow="1">
                <a:tableStyleId>{5C22544A-7EE6-4342-B048-85BDC9FD1C3A}</a:tableStyleId>
              </a:tblPr>
              <a:tblGrid>
                <a:gridCol w="1154349">
                  <a:extLst>
                    <a:ext uri="{9D8B030D-6E8A-4147-A177-3AD203B41FA5}">
                      <a16:colId xmlns:a16="http://schemas.microsoft.com/office/drawing/2014/main" val="2478178346"/>
                    </a:ext>
                  </a:extLst>
                </a:gridCol>
                <a:gridCol w="4941651">
                  <a:extLst>
                    <a:ext uri="{9D8B030D-6E8A-4147-A177-3AD203B41FA5}">
                      <a16:colId xmlns:a16="http://schemas.microsoft.com/office/drawing/2014/main" val="1610586548"/>
                    </a:ext>
                  </a:extLst>
                </a:gridCol>
              </a:tblGrid>
              <a:tr h="271024">
                <a:tc>
                  <a:txBody>
                    <a:bodyPr/>
                    <a:lstStyle/>
                    <a:p>
                      <a:pPr algn="ctr" latinLnBrk="1"/>
                      <a:r>
                        <a:rPr lang="en-US" altLang="ko-KR" sz="1400" b="0" dirty="0">
                          <a:solidFill>
                            <a:schemeClr val="tx1"/>
                          </a:solidFill>
                          <a:latin typeface="Helvetica" pitchFamily="2" charset="0"/>
                        </a:rPr>
                        <a:t>r</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number of processes waiting for run time.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a:solidFill>
                            <a:schemeClr val="tx1"/>
                          </a:solidFill>
                          <a:latin typeface="Helvetica" pitchFamily="2" charset="0"/>
                        </a:rPr>
                        <a:t>b</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number of processes in uninterruptible sleep.</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60565310"/>
                  </a:ext>
                </a:extLst>
              </a:tr>
            </a:tbl>
          </a:graphicData>
        </a:graphic>
      </p:graphicFrame>
      <p:pic>
        <p:nvPicPr>
          <p:cNvPr id="7" name="그림 6">
            <a:extLst>
              <a:ext uri="{FF2B5EF4-FFF2-40B4-BE49-F238E27FC236}">
                <a16:creationId xmlns:a16="http://schemas.microsoft.com/office/drawing/2014/main" id="{B4122D18-8BBE-4029-81B9-480C0FEAC3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232" y="4667344"/>
            <a:ext cx="6525536" cy="1505160"/>
          </a:xfrm>
          <a:prstGeom prst="rect">
            <a:avLst/>
          </a:prstGeom>
        </p:spPr>
      </p:pic>
      <p:graphicFrame>
        <p:nvGraphicFramePr>
          <p:cNvPr id="6" name="표 5">
            <a:extLst>
              <a:ext uri="{FF2B5EF4-FFF2-40B4-BE49-F238E27FC236}">
                <a16:creationId xmlns:a16="http://schemas.microsoft.com/office/drawing/2014/main" id="{02E3ADAD-AA42-48C0-8A73-4BEEBC954565}"/>
              </a:ext>
            </a:extLst>
          </p:cNvPr>
          <p:cNvGraphicFramePr>
            <a:graphicFrameLocks noGrp="1"/>
          </p:cNvGraphicFramePr>
          <p:nvPr>
            <p:extLst>
              <p:ext uri="{D42A27DB-BD31-4B8C-83A1-F6EECF244321}">
                <p14:modId xmlns:p14="http://schemas.microsoft.com/office/powerpoint/2010/main" val="1477037391"/>
              </p:ext>
            </p:extLst>
          </p:nvPr>
        </p:nvGraphicFramePr>
        <p:xfrm>
          <a:off x="1512403" y="2523483"/>
          <a:ext cx="6096000" cy="1219200"/>
        </p:xfrm>
        <a:graphic>
          <a:graphicData uri="http://schemas.openxmlformats.org/drawingml/2006/table">
            <a:tbl>
              <a:tblPr firstRow="1" bandRow="1">
                <a:tableStyleId>{5C22544A-7EE6-4342-B048-85BDC9FD1C3A}</a:tableStyleId>
              </a:tblPr>
              <a:tblGrid>
                <a:gridCol w="1154349">
                  <a:extLst>
                    <a:ext uri="{9D8B030D-6E8A-4147-A177-3AD203B41FA5}">
                      <a16:colId xmlns:a16="http://schemas.microsoft.com/office/drawing/2014/main" val="2478178346"/>
                    </a:ext>
                  </a:extLst>
                </a:gridCol>
                <a:gridCol w="4941651">
                  <a:extLst>
                    <a:ext uri="{9D8B030D-6E8A-4147-A177-3AD203B41FA5}">
                      <a16:colId xmlns:a16="http://schemas.microsoft.com/office/drawing/2014/main" val="1610586548"/>
                    </a:ext>
                  </a:extLst>
                </a:gridCol>
              </a:tblGrid>
              <a:tr h="271024">
                <a:tc>
                  <a:txBody>
                    <a:bodyPr/>
                    <a:lstStyle/>
                    <a:p>
                      <a:pPr algn="ctr" latinLnBrk="1"/>
                      <a:r>
                        <a:rPr lang="en-US" altLang="ko-KR" sz="1400" b="0" dirty="0" err="1">
                          <a:solidFill>
                            <a:schemeClr val="tx1"/>
                          </a:solidFill>
                          <a:latin typeface="Helvetica" pitchFamily="2" charset="0"/>
                        </a:rPr>
                        <a:t>swpd</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Amount of swapped memory.</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a:solidFill>
                            <a:schemeClr val="tx1"/>
                          </a:solidFill>
                          <a:latin typeface="Helvetica" pitchFamily="2" charset="0"/>
                        </a:rPr>
                        <a:t>free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Amount of idle memory.</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309191236"/>
                  </a:ext>
                </a:extLst>
              </a:tr>
              <a:tr h="271024">
                <a:tc>
                  <a:txBody>
                    <a:bodyPr/>
                    <a:lstStyle/>
                    <a:p>
                      <a:pPr algn="ctr" latinLnBrk="1"/>
                      <a:r>
                        <a:rPr lang="en-US" altLang="ko-KR" sz="1400" b="0" dirty="0">
                          <a:solidFill>
                            <a:schemeClr val="tx1"/>
                          </a:solidFill>
                          <a:latin typeface="Helvetica" pitchFamily="2" charset="0"/>
                        </a:rPr>
                        <a:t>buff</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Amount of memory used as buffers. </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979586060"/>
                  </a:ext>
                </a:extLst>
              </a:tr>
              <a:tr h="271024">
                <a:tc>
                  <a:txBody>
                    <a:bodyPr/>
                    <a:lstStyle/>
                    <a:p>
                      <a:pPr algn="ctr" latinLnBrk="1"/>
                      <a:r>
                        <a:rPr lang="en-US" altLang="ko-KR" sz="1400" b="0" dirty="0">
                          <a:solidFill>
                            <a:schemeClr val="tx1"/>
                          </a:solidFill>
                          <a:latin typeface="Helvetica" pitchFamily="2" charset="0"/>
                        </a:rPr>
                        <a:t>cache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Amount of memory used as cache.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75172045"/>
                  </a:ext>
                </a:extLst>
              </a:tr>
            </a:tbl>
          </a:graphicData>
        </a:graphic>
      </p:graphicFrame>
      <p:sp>
        <p:nvSpPr>
          <p:cNvPr id="8" name="직사각형 7">
            <a:extLst>
              <a:ext uri="{FF2B5EF4-FFF2-40B4-BE49-F238E27FC236}">
                <a16:creationId xmlns:a16="http://schemas.microsoft.com/office/drawing/2014/main" id="{E19754BF-74C7-4025-AFD7-94EDDA44C183}"/>
              </a:ext>
            </a:extLst>
          </p:cNvPr>
          <p:cNvSpPr/>
          <p:nvPr/>
        </p:nvSpPr>
        <p:spPr bwMode="auto">
          <a:xfrm>
            <a:off x="1328688" y="4838121"/>
            <a:ext cx="2860692" cy="1134661"/>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4097588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err="1"/>
              <a:t>vmstat</a:t>
            </a:r>
            <a:r>
              <a:rPr lang="en-US" altLang="ko-KR" dirty="0"/>
              <a:t> </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r>
              <a:rPr lang="en-US" altLang="ko-KR" dirty="0">
                <a:latin typeface="Helvetica" pitchFamily="2" charset="0"/>
                <a:cs typeface="Courier New" panose="02070309020205020404" pitchFamily="49" charset="0"/>
              </a:rPr>
              <a:t>Swap Field</a:t>
            </a:r>
          </a:p>
          <a:p>
            <a:endParaRPr lang="en-US" altLang="ko-KR" dirty="0">
              <a:latin typeface="Helvetica" pitchFamily="2" charset="0"/>
              <a:cs typeface="Courier New" panose="02070309020205020404" pitchFamily="49" charset="0"/>
            </a:endParaRPr>
          </a:p>
          <a:p>
            <a:endParaRPr lang="en-US" altLang="ko-KR" sz="1100" dirty="0">
              <a:latin typeface="Helvetica" pitchFamily="2" charset="0"/>
              <a:cs typeface="Courier New" panose="02070309020205020404" pitchFamily="49" charset="0"/>
            </a:endParaRPr>
          </a:p>
          <a:p>
            <a:r>
              <a:rPr lang="en-US" altLang="ko-KR" dirty="0">
                <a:latin typeface="Helvetica" pitchFamily="2" charset="0"/>
                <a:cs typeface="Courier New" panose="02070309020205020404" pitchFamily="49" charset="0"/>
              </a:rPr>
              <a:t>IO Field</a:t>
            </a:r>
          </a:p>
          <a:p>
            <a:endParaRPr lang="en-US" altLang="ko-KR" dirty="0">
              <a:latin typeface="Helvetica" pitchFamily="2" charset="0"/>
              <a:cs typeface="Courier New" panose="02070309020205020404" pitchFamily="49" charset="0"/>
            </a:endParaRPr>
          </a:p>
          <a:p>
            <a:endParaRPr lang="en-US" altLang="ko-KR" sz="1100" dirty="0">
              <a:latin typeface="Helvetica" pitchFamily="2" charset="0"/>
              <a:cs typeface="Courier New" panose="02070309020205020404" pitchFamily="49" charset="0"/>
            </a:endParaRPr>
          </a:p>
          <a:p>
            <a:r>
              <a:rPr lang="en-US" altLang="ko-KR" dirty="0">
                <a:latin typeface="Helvetica" pitchFamily="2" charset="0"/>
                <a:cs typeface="Courier New" panose="02070309020205020404" pitchFamily="49" charset="0"/>
              </a:rPr>
              <a:t>System Field</a:t>
            </a:r>
            <a:endParaRPr lang="ko-KR" altLang="en-US" dirty="0">
              <a:latin typeface="Helvetica" pitchFamily="2" charset="0"/>
              <a:cs typeface="Courier New" panose="02070309020205020404" pitchFamily="49" charset="0"/>
            </a:endParaRPr>
          </a:p>
          <a:p>
            <a:endParaRPr lang="ko-KR" altLang="en-US" dirty="0">
              <a:latin typeface="Helvetica" pitchFamily="2" charset="0"/>
              <a:cs typeface="Courier New" panose="02070309020205020404" pitchFamily="49" charset="0"/>
            </a:endParaRPr>
          </a:p>
        </p:txBody>
      </p:sp>
      <p:graphicFrame>
        <p:nvGraphicFramePr>
          <p:cNvPr id="4" name="표 3">
            <a:extLst>
              <a:ext uri="{FF2B5EF4-FFF2-40B4-BE49-F238E27FC236}">
                <a16:creationId xmlns:a16="http://schemas.microsoft.com/office/drawing/2014/main" id="{85470ADE-7F1F-4B37-B196-3CEB915CB881}"/>
              </a:ext>
            </a:extLst>
          </p:cNvPr>
          <p:cNvGraphicFramePr>
            <a:graphicFrameLocks noGrp="1"/>
          </p:cNvGraphicFramePr>
          <p:nvPr>
            <p:extLst>
              <p:ext uri="{D42A27DB-BD31-4B8C-83A1-F6EECF244321}">
                <p14:modId xmlns:p14="http://schemas.microsoft.com/office/powerpoint/2010/main" val="170291665"/>
              </p:ext>
            </p:extLst>
          </p:nvPr>
        </p:nvGraphicFramePr>
        <p:xfrm>
          <a:off x="1524000" y="1397000"/>
          <a:ext cx="6096000" cy="609600"/>
        </p:xfrm>
        <a:graphic>
          <a:graphicData uri="http://schemas.openxmlformats.org/drawingml/2006/table">
            <a:tbl>
              <a:tblPr firstRow="1" bandRow="1">
                <a:tableStyleId>{5C22544A-7EE6-4342-B048-85BDC9FD1C3A}</a:tableStyleId>
              </a:tblPr>
              <a:tblGrid>
                <a:gridCol w="1154349">
                  <a:extLst>
                    <a:ext uri="{9D8B030D-6E8A-4147-A177-3AD203B41FA5}">
                      <a16:colId xmlns:a16="http://schemas.microsoft.com/office/drawing/2014/main" val="2478178346"/>
                    </a:ext>
                  </a:extLst>
                </a:gridCol>
                <a:gridCol w="4941651">
                  <a:extLst>
                    <a:ext uri="{9D8B030D-6E8A-4147-A177-3AD203B41FA5}">
                      <a16:colId xmlns:a16="http://schemas.microsoft.com/office/drawing/2014/main" val="1610586548"/>
                    </a:ext>
                  </a:extLst>
                </a:gridCol>
              </a:tblGrid>
              <a:tr h="271024">
                <a:tc>
                  <a:txBody>
                    <a:bodyPr/>
                    <a:lstStyle/>
                    <a:p>
                      <a:pPr algn="ctr" latinLnBrk="1"/>
                      <a:r>
                        <a:rPr lang="en-US" altLang="ko-KR" sz="1400" b="0" dirty="0" err="1">
                          <a:solidFill>
                            <a:schemeClr val="tx1"/>
                          </a:solidFill>
                          <a:latin typeface="Helvetica" pitchFamily="2" charset="0"/>
                        </a:rPr>
                        <a:t>si</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Amount of memory swapped in from disk (/s).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a:solidFill>
                            <a:schemeClr val="tx1"/>
                          </a:solidFill>
                          <a:latin typeface="Helvetica" pitchFamily="2" charset="0"/>
                        </a:rPr>
                        <a:t>so</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Amount of memory swapped to disk (/s).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60565310"/>
                  </a:ext>
                </a:extLst>
              </a:tr>
            </a:tbl>
          </a:graphicData>
        </a:graphic>
      </p:graphicFrame>
      <p:pic>
        <p:nvPicPr>
          <p:cNvPr id="7" name="그림 6">
            <a:extLst>
              <a:ext uri="{FF2B5EF4-FFF2-40B4-BE49-F238E27FC236}">
                <a16:creationId xmlns:a16="http://schemas.microsoft.com/office/drawing/2014/main" id="{B4122D18-8BBE-4029-81B9-480C0FEAC3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232" y="4667344"/>
            <a:ext cx="6525536" cy="1505160"/>
          </a:xfrm>
          <a:prstGeom prst="rect">
            <a:avLst/>
          </a:prstGeom>
        </p:spPr>
      </p:pic>
      <p:graphicFrame>
        <p:nvGraphicFramePr>
          <p:cNvPr id="8" name="표 7">
            <a:extLst>
              <a:ext uri="{FF2B5EF4-FFF2-40B4-BE49-F238E27FC236}">
                <a16:creationId xmlns:a16="http://schemas.microsoft.com/office/drawing/2014/main" id="{C9244DE8-4077-4652-BB48-9CB01910EDD1}"/>
              </a:ext>
            </a:extLst>
          </p:cNvPr>
          <p:cNvGraphicFramePr>
            <a:graphicFrameLocks noGrp="1"/>
          </p:cNvGraphicFramePr>
          <p:nvPr>
            <p:extLst>
              <p:ext uri="{D42A27DB-BD31-4B8C-83A1-F6EECF244321}">
                <p14:modId xmlns:p14="http://schemas.microsoft.com/office/powerpoint/2010/main" val="4019260313"/>
              </p:ext>
            </p:extLst>
          </p:nvPr>
        </p:nvGraphicFramePr>
        <p:xfrm>
          <a:off x="1524000" y="2522166"/>
          <a:ext cx="6096000" cy="609600"/>
        </p:xfrm>
        <a:graphic>
          <a:graphicData uri="http://schemas.openxmlformats.org/drawingml/2006/table">
            <a:tbl>
              <a:tblPr firstRow="1" bandRow="1">
                <a:tableStyleId>{5C22544A-7EE6-4342-B048-85BDC9FD1C3A}</a:tableStyleId>
              </a:tblPr>
              <a:tblGrid>
                <a:gridCol w="1154349">
                  <a:extLst>
                    <a:ext uri="{9D8B030D-6E8A-4147-A177-3AD203B41FA5}">
                      <a16:colId xmlns:a16="http://schemas.microsoft.com/office/drawing/2014/main" val="2478178346"/>
                    </a:ext>
                  </a:extLst>
                </a:gridCol>
                <a:gridCol w="4941651">
                  <a:extLst>
                    <a:ext uri="{9D8B030D-6E8A-4147-A177-3AD203B41FA5}">
                      <a16:colId xmlns:a16="http://schemas.microsoft.com/office/drawing/2014/main" val="1610586548"/>
                    </a:ext>
                  </a:extLst>
                </a:gridCol>
              </a:tblGrid>
              <a:tr h="271024">
                <a:tc>
                  <a:txBody>
                    <a:bodyPr/>
                    <a:lstStyle/>
                    <a:p>
                      <a:pPr algn="ctr" latinLnBrk="1"/>
                      <a:r>
                        <a:rPr lang="en-US" altLang="ko-KR" sz="1400" b="0" dirty="0">
                          <a:solidFill>
                            <a:schemeClr val="tx1"/>
                          </a:solidFill>
                          <a:latin typeface="Helvetica" pitchFamily="2" charset="0"/>
                        </a:rPr>
                        <a:t>bi</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Blocks received from a block device (blocks/s).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err="1">
                          <a:solidFill>
                            <a:schemeClr val="tx1"/>
                          </a:solidFill>
                          <a:latin typeface="Helvetica" pitchFamily="2" charset="0"/>
                        </a:rPr>
                        <a:t>bo</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Blocks sent to a block device (blocks/s).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60565310"/>
                  </a:ext>
                </a:extLst>
              </a:tr>
            </a:tbl>
          </a:graphicData>
        </a:graphic>
      </p:graphicFrame>
      <p:graphicFrame>
        <p:nvGraphicFramePr>
          <p:cNvPr id="9" name="표 8">
            <a:extLst>
              <a:ext uri="{FF2B5EF4-FFF2-40B4-BE49-F238E27FC236}">
                <a16:creationId xmlns:a16="http://schemas.microsoft.com/office/drawing/2014/main" id="{89363486-18B6-4C48-80FF-FBB91FDBE91B}"/>
              </a:ext>
            </a:extLst>
          </p:cNvPr>
          <p:cNvGraphicFramePr>
            <a:graphicFrameLocks noGrp="1"/>
          </p:cNvGraphicFramePr>
          <p:nvPr>
            <p:extLst>
              <p:ext uri="{D42A27DB-BD31-4B8C-83A1-F6EECF244321}">
                <p14:modId xmlns:p14="http://schemas.microsoft.com/office/powerpoint/2010/main" val="3885353263"/>
              </p:ext>
            </p:extLst>
          </p:nvPr>
        </p:nvGraphicFramePr>
        <p:xfrm>
          <a:off x="1524000" y="3822429"/>
          <a:ext cx="6096000" cy="609600"/>
        </p:xfrm>
        <a:graphic>
          <a:graphicData uri="http://schemas.openxmlformats.org/drawingml/2006/table">
            <a:tbl>
              <a:tblPr firstRow="1" bandRow="1">
                <a:tableStyleId>{5C22544A-7EE6-4342-B048-85BDC9FD1C3A}</a:tableStyleId>
              </a:tblPr>
              <a:tblGrid>
                <a:gridCol w="1154349">
                  <a:extLst>
                    <a:ext uri="{9D8B030D-6E8A-4147-A177-3AD203B41FA5}">
                      <a16:colId xmlns:a16="http://schemas.microsoft.com/office/drawing/2014/main" val="2478178346"/>
                    </a:ext>
                  </a:extLst>
                </a:gridCol>
                <a:gridCol w="4941651">
                  <a:extLst>
                    <a:ext uri="{9D8B030D-6E8A-4147-A177-3AD203B41FA5}">
                      <a16:colId xmlns:a16="http://schemas.microsoft.com/office/drawing/2014/main" val="1610586548"/>
                    </a:ext>
                  </a:extLst>
                </a:gridCol>
              </a:tblGrid>
              <a:tr h="271024">
                <a:tc>
                  <a:txBody>
                    <a:bodyPr/>
                    <a:lstStyle/>
                    <a:p>
                      <a:pPr algn="ctr" latinLnBrk="1"/>
                      <a:r>
                        <a:rPr lang="en-US" altLang="ko-KR" sz="1400" b="0" dirty="0">
                          <a:solidFill>
                            <a:schemeClr val="tx1"/>
                          </a:solidFill>
                          <a:latin typeface="Helvetica" pitchFamily="2" charset="0"/>
                        </a:rPr>
                        <a:t>in</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number of interrupts per second, including the clock.</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a:solidFill>
                            <a:schemeClr val="tx1"/>
                          </a:solidFill>
                          <a:latin typeface="Helvetica" pitchFamily="2" charset="0"/>
                        </a:rPr>
                        <a:t>cs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number of context switches per second.</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60565310"/>
                  </a:ext>
                </a:extLst>
              </a:tr>
            </a:tbl>
          </a:graphicData>
        </a:graphic>
      </p:graphicFrame>
      <p:sp>
        <p:nvSpPr>
          <p:cNvPr id="10" name="직사각형 9">
            <a:extLst>
              <a:ext uri="{FF2B5EF4-FFF2-40B4-BE49-F238E27FC236}">
                <a16:creationId xmlns:a16="http://schemas.microsoft.com/office/drawing/2014/main" id="{F7CEBCDB-858C-4160-975F-F8CFCADB4EA1}"/>
              </a:ext>
            </a:extLst>
          </p:cNvPr>
          <p:cNvSpPr/>
          <p:nvPr/>
        </p:nvSpPr>
        <p:spPr bwMode="auto">
          <a:xfrm flipH="1">
            <a:off x="4066160" y="4838121"/>
            <a:ext cx="2548648" cy="1134661"/>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4273152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err="1"/>
              <a:t>vmstat</a:t>
            </a:r>
            <a:r>
              <a:rPr lang="en-US" altLang="ko-KR" dirty="0"/>
              <a:t> </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r>
              <a:rPr lang="en-US" altLang="ko-KR" dirty="0">
                <a:latin typeface="Helvetica" pitchFamily="2" charset="0"/>
                <a:cs typeface="Courier New" panose="02070309020205020404" pitchFamily="49" charset="0"/>
              </a:rPr>
              <a:t>CPU Field</a:t>
            </a:r>
          </a:p>
        </p:txBody>
      </p:sp>
      <p:graphicFrame>
        <p:nvGraphicFramePr>
          <p:cNvPr id="4" name="표 3">
            <a:extLst>
              <a:ext uri="{FF2B5EF4-FFF2-40B4-BE49-F238E27FC236}">
                <a16:creationId xmlns:a16="http://schemas.microsoft.com/office/drawing/2014/main" id="{85470ADE-7F1F-4B37-B196-3CEB915CB881}"/>
              </a:ext>
            </a:extLst>
          </p:cNvPr>
          <p:cNvGraphicFramePr>
            <a:graphicFrameLocks noGrp="1"/>
          </p:cNvGraphicFramePr>
          <p:nvPr>
            <p:extLst>
              <p:ext uri="{D42A27DB-BD31-4B8C-83A1-F6EECF244321}">
                <p14:modId xmlns:p14="http://schemas.microsoft.com/office/powerpoint/2010/main" val="2977966897"/>
              </p:ext>
            </p:extLst>
          </p:nvPr>
        </p:nvGraphicFramePr>
        <p:xfrm>
          <a:off x="1524000" y="1397000"/>
          <a:ext cx="6096000" cy="2377440"/>
        </p:xfrm>
        <a:graphic>
          <a:graphicData uri="http://schemas.openxmlformats.org/drawingml/2006/table">
            <a:tbl>
              <a:tblPr firstRow="1" bandRow="1">
                <a:tableStyleId>{5C22544A-7EE6-4342-B048-85BDC9FD1C3A}</a:tableStyleId>
              </a:tblPr>
              <a:tblGrid>
                <a:gridCol w="1154349">
                  <a:extLst>
                    <a:ext uri="{9D8B030D-6E8A-4147-A177-3AD203B41FA5}">
                      <a16:colId xmlns:a16="http://schemas.microsoft.com/office/drawing/2014/main" val="2478178346"/>
                    </a:ext>
                  </a:extLst>
                </a:gridCol>
                <a:gridCol w="4941651">
                  <a:extLst>
                    <a:ext uri="{9D8B030D-6E8A-4147-A177-3AD203B41FA5}">
                      <a16:colId xmlns:a16="http://schemas.microsoft.com/office/drawing/2014/main" val="1610586548"/>
                    </a:ext>
                  </a:extLst>
                </a:gridCol>
              </a:tblGrid>
              <a:tr h="271024">
                <a:tc>
                  <a:txBody>
                    <a:bodyPr/>
                    <a:lstStyle/>
                    <a:p>
                      <a:pPr algn="ctr" latinLnBrk="1"/>
                      <a:r>
                        <a:rPr lang="en-US" altLang="ko-KR" sz="1400" b="0" dirty="0">
                          <a:solidFill>
                            <a:schemeClr val="tx1"/>
                          </a:solidFill>
                          <a:latin typeface="Helvetica" pitchFamily="2" charset="0"/>
                        </a:rPr>
                        <a:t>us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l" defTabSz="914260" rtl="0" eaLnBrk="1" fontAlgn="auto" latinLnBrk="1" hangingPunct="1">
                        <a:lnSpc>
                          <a:spcPct val="100000"/>
                        </a:lnSpc>
                        <a:spcBef>
                          <a:spcPts val="0"/>
                        </a:spcBef>
                        <a:spcAft>
                          <a:spcPts val="0"/>
                        </a:spcAft>
                        <a:buClrTx/>
                        <a:buSzTx/>
                        <a:buFontTx/>
                        <a:buNone/>
                        <a:tabLst/>
                        <a:defRPr/>
                      </a:pPr>
                      <a:r>
                        <a:rPr lang="en-US" altLang="ko-KR" sz="1400" b="0" dirty="0">
                          <a:solidFill>
                            <a:schemeClr val="tx1"/>
                          </a:solidFill>
                          <a:latin typeface="Helvetica" pitchFamily="2" charset="0"/>
                        </a:rPr>
                        <a:t>Time spent running non-kernel code. (user time, including nice time)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48606994"/>
                  </a:ext>
                </a:extLst>
              </a:tr>
              <a:tr h="271024">
                <a:tc>
                  <a:txBody>
                    <a:bodyPr/>
                    <a:lstStyle/>
                    <a:p>
                      <a:pPr algn="ctr" latinLnBrk="1"/>
                      <a:r>
                        <a:rPr lang="en-US" altLang="ko-KR" sz="1400" b="0" dirty="0" err="1">
                          <a:solidFill>
                            <a:schemeClr val="tx1"/>
                          </a:solidFill>
                          <a:latin typeface="Helvetica" pitchFamily="2" charset="0"/>
                        </a:rPr>
                        <a:t>sy</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Time spent running kernel code. (system time)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a:solidFill>
                            <a:schemeClr val="tx1"/>
                          </a:solidFill>
                          <a:latin typeface="Helvetica" pitchFamily="2" charset="0"/>
                        </a:rPr>
                        <a:t>id</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Time spent idle. Prior to Linux 2.5.41, this includes IO-wait time.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60565310"/>
                  </a:ext>
                </a:extLst>
              </a:tr>
              <a:tr h="271024">
                <a:tc>
                  <a:txBody>
                    <a:bodyPr/>
                    <a:lstStyle/>
                    <a:p>
                      <a:pPr algn="ctr" latinLnBrk="1"/>
                      <a:r>
                        <a:rPr lang="en-US" altLang="ko-KR" sz="1400" b="0" dirty="0" err="1">
                          <a:solidFill>
                            <a:schemeClr val="tx1"/>
                          </a:solidFill>
                          <a:latin typeface="Helvetica" pitchFamily="2" charset="0"/>
                        </a:rPr>
                        <a:t>wa</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Time spent waiting for IO. Prior to Linux 2.5.41, included in idle.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675903150"/>
                  </a:ext>
                </a:extLst>
              </a:tr>
              <a:tr h="271024">
                <a:tc>
                  <a:txBody>
                    <a:bodyPr/>
                    <a:lstStyle/>
                    <a:p>
                      <a:pPr algn="ctr" latinLnBrk="1"/>
                      <a:r>
                        <a:rPr lang="en-US" altLang="ko-KR" sz="1400" b="0" dirty="0" err="1">
                          <a:solidFill>
                            <a:schemeClr val="tx1"/>
                          </a:solidFill>
                          <a:latin typeface="Helvetica" pitchFamily="2" charset="0"/>
                        </a:rPr>
                        <a:t>st</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Time stolen from a virtual machine. Prior to Linux 2.6.11, unknown.</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804688255"/>
                  </a:ext>
                </a:extLst>
              </a:tr>
            </a:tbl>
          </a:graphicData>
        </a:graphic>
      </p:graphicFrame>
      <p:pic>
        <p:nvPicPr>
          <p:cNvPr id="7" name="그림 6">
            <a:extLst>
              <a:ext uri="{FF2B5EF4-FFF2-40B4-BE49-F238E27FC236}">
                <a16:creationId xmlns:a16="http://schemas.microsoft.com/office/drawing/2014/main" id="{B4122D18-8BBE-4029-81B9-480C0FEAC3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9232" y="4667344"/>
            <a:ext cx="6525536" cy="1505160"/>
          </a:xfrm>
          <a:prstGeom prst="rect">
            <a:avLst/>
          </a:prstGeom>
        </p:spPr>
      </p:pic>
      <p:sp>
        <p:nvSpPr>
          <p:cNvPr id="10" name="직사각형 9">
            <a:extLst>
              <a:ext uri="{FF2B5EF4-FFF2-40B4-BE49-F238E27FC236}">
                <a16:creationId xmlns:a16="http://schemas.microsoft.com/office/drawing/2014/main" id="{27224B19-AA26-43BB-920C-C9DE097AF00A}"/>
              </a:ext>
            </a:extLst>
          </p:cNvPr>
          <p:cNvSpPr/>
          <p:nvPr/>
        </p:nvSpPr>
        <p:spPr bwMode="auto">
          <a:xfrm>
            <a:off x="6361889" y="4838121"/>
            <a:ext cx="1413753" cy="1134661"/>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3318307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86278" y="816234"/>
            <a:ext cx="8434946" cy="1569660"/>
          </a:xfrm>
        </p:spPr>
        <p:txBody>
          <a:bodyPr/>
          <a:lstStyle/>
          <a:p>
            <a:pPr algn="ctr" eaLnBrk="1" hangingPunct="1"/>
            <a:r>
              <a:rPr lang="en-US" altLang="ko-KR" sz="3200" dirty="0">
                <a:latin typeface="Helvetica" pitchFamily="2" charset="0"/>
                <a:ea typeface="굴림" pitchFamily="50" charset="-127"/>
              </a:rPr>
              <a:t>Lecture #12: </a:t>
            </a:r>
            <a:br>
              <a:rPr lang="en-US" altLang="ko-KR" sz="3200" dirty="0">
                <a:latin typeface="Helvetica" pitchFamily="2" charset="0"/>
                <a:ea typeface="굴림" pitchFamily="50" charset="-127"/>
              </a:rPr>
            </a:br>
            <a:r>
              <a:rPr lang="en-US" altLang="ko-KR" sz="3200" dirty="0">
                <a:latin typeface="Helvetica" pitchFamily="2" charset="0"/>
                <a:ea typeface="굴림" pitchFamily="50" charset="-127"/>
              </a:rPr>
              <a:t>System Performance Monitoring &amp; Regular Expression</a:t>
            </a:r>
            <a:endParaRPr lang="ko-KR" altLang="en-US" sz="3200" dirty="0">
              <a:latin typeface="Helvetica" pitchFamily="2" charset="0"/>
              <a:ea typeface="굴림" pitchFamily="50" charset="-127"/>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55B536AD-FD0E-498D-851F-520B31D5B0AD}"/>
              </a:ext>
            </a:extLst>
          </p:cNvPr>
          <p:cNvSpPr>
            <a:spLocks noGrp="1"/>
          </p:cNvSpPr>
          <p:nvPr>
            <p:ph type="title"/>
          </p:nvPr>
        </p:nvSpPr>
        <p:spPr/>
        <p:txBody>
          <a:bodyPr/>
          <a:lstStyle/>
          <a:p>
            <a:r>
              <a:rPr lang="en-US" altLang="ko-KR" dirty="0" err="1"/>
              <a:t>vmstat</a:t>
            </a:r>
            <a:r>
              <a:rPr lang="en-US" altLang="ko-KR" dirty="0"/>
              <a:t> (cont.)</a:t>
            </a:r>
            <a:endParaRPr lang="ko-KR" altLang="en-US" dirty="0"/>
          </a:p>
        </p:txBody>
      </p:sp>
      <p:sp>
        <p:nvSpPr>
          <p:cNvPr id="4" name="내용 개체 틀 3">
            <a:extLst>
              <a:ext uri="{FF2B5EF4-FFF2-40B4-BE49-F238E27FC236}">
                <a16:creationId xmlns:a16="http://schemas.microsoft.com/office/drawing/2014/main" id="{699811AB-72FE-4F51-96A2-DF0E31262D23}"/>
              </a:ext>
            </a:extLst>
          </p:cNvPr>
          <p:cNvSpPr>
            <a:spLocks noGrp="1"/>
          </p:cNvSpPr>
          <p:nvPr>
            <p:ph idx="1"/>
          </p:nvPr>
        </p:nvSpPr>
        <p:spPr/>
        <p:txBody>
          <a:bodyPr/>
          <a:lstStyle/>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vmstat</a:t>
            </a:r>
            <a:r>
              <a:rPr lang="en-US" altLang="ko-KR" dirty="0">
                <a:latin typeface="Courier New" panose="02070309020205020404" pitchFamily="49" charset="0"/>
                <a:cs typeface="Courier New" panose="02070309020205020404" pitchFamily="49" charset="0"/>
              </a:rPr>
              <a:t> -s </a:t>
            </a:r>
          </a:p>
          <a:p>
            <a:pPr lvl="1"/>
            <a:r>
              <a:rPr lang="en-US" altLang="ko-KR" dirty="0"/>
              <a:t>This option print out the memory statistics.</a:t>
            </a:r>
          </a:p>
          <a:p>
            <a:pPr lvl="1"/>
            <a:endParaRPr lang="en-US" altLang="ko-KR" dirty="0"/>
          </a:p>
          <a:p>
            <a:pPr lvl="1"/>
            <a:endParaRPr lang="en-US" altLang="ko-KR" dirty="0"/>
          </a:p>
          <a:p>
            <a:pPr marL="471416" lvl="1" indent="0">
              <a:buNone/>
            </a:pPr>
            <a:endParaRPr lang="en-US" altLang="ko-KR" dirty="0"/>
          </a:p>
          <a:p>
            <a:pPr marL="471416" lvl="1" indent="0">
              <a:buNone/>
            </a:pPr>
            <a:endParaRPr lang="en-US" altLang="ko-KR" dirty="0"/>
          </a:p>
          <a:p>
            <a:pPr marL="471416" lvl="1" indent="0">
              <a:buNone/>
            </a:pPr>
            <a:endParaRPr lang="en-US" altLang="ko-KR" dirty="0"/>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vmstat</a:t>
            </a:r>
            <a:r>
              <a:rPr lang="en-US" altLang="ko-KR" dirty="0">
                <a:latin typeface="Courier New" panose="02070309020205020404" pitchFamily="49" charset="0"/>
                <a:cs typeface="Courier New" panose="02070309020205020404" pitchFamily="49" charset="0"/>
              </a:rPr>
              <a:t> -d</a:t>
            </a:r>
          </a:p>
          <a:p>
            <a:pPr lvl="1"/>
            <a:r>
              <a:rPr lang="en-US" altLang="ko-KR" dirty="0"/>
              <a:t>This option print out the disk statistics</a:t>
            </a:r>
            <a:endParaRPr lang="ko-KR" altLang="en-US" dirty="0"/>
          </a:p>
        </p:txBody>
      </p:sp>
      <p:pic>
        <p:nvPicPr>
          <p:cNvPr id="6" name="그림 5">
            <a:extLst>
              <a:ext uri="{FF2B5EF4-FFF2-40B4-BE49-F238E27FC236}">
                <a16:creationId xmlns:a16="http://schemas.microsoft.com/office/drawing/2014/main" id="{E2C9FD63-19DA-4432-829E-5C0A5EA81C4E}"/>
              </a:ext>
            </a:extLst>
          </p:cNvPr>
          <p:cNvPicPr>
            <a:picLocks noChangeAspect="1"/>
          </p:cNvPicPr>
          <p:nvPr/>
        </p:nvPicPr>
        <p:blipFill rotWithShape="1">
          <a:blip r:embed="rId2">
            <a:extLst>
              <a:ext uri="{28A0092B-C50C-407E-A947-70E740481C1C}">
                <a14:useLocalDpi xmlns:a14="http://schemas.microsoft.com/office/drawing/2010/main" val="0"/>
              </a:ext>
            </a:extLst>
          </a:blip>
          <a:srcRect b="36144"/>
          <a:stretch/>
        </p:blipFill>
        <p:spPr>
          <a:xfrm>
            <a:off x="2774128" y="1704857"/>
            <a:ext cx="3595743" cy="2104490"/>
          </a:xfrm>
          <a:prstGeom prst="rect">
            <a:avLst/>
          </a:prstGeom>
        </p:spPr>
      </p:pic>
      <p:pic>
        <p:nvPicPr>
          <p:cNvPr id="7" name="그림 6">
            <a:extLst>
              <a:ext uri="{FF2B5EF4-FFF2-40B4-BE49-F238E27FC236}">
                <a16:creationId xmlns:a16="http://schemas.microsoft.com/office/drawing/2014/main" id="{B58E16BB-F89D-427C-8AC3-7C2E46BE3226}"/>
              </a:ext>
            </a:extLst>
          </p:cNvPr>
          <p:cNvPicPr>
            <a:picLocks noChangeAspect="1"/>
          </p:cNvPicPr>
          <p:nvPr/>
        </p:nvPicPr>
        <p:blipFill rotWithShape="1">
          <a:blip r:embed="rId2">
            <a:extLst>
              <a:ext uri="{28A0092B-C50C-407E-A947-70E740481C1C}">
                <a14:useLocalDpi xmlns:a14="http://schemas.microsoft.com/office/drawing/2010/main" val="0"/>
              </a:ext>
            </a:extLst>
          </a:blip>
          <a:srcRect t="63243" b="-221"/>
          <a:stretch/>
        </p:blipFill>
        <p:spPr>
          <a:xfrm>
            <a:off x="2774128" y="4676263"/>
            <a:ext cx="3595743" cy="1218697"/>
          </a:xfrm>
          <a:prstGeom prst="rect">
            <a:avLst/>
          </a:prstGeom>
        </p:spPr>
      </p:pic>
    </p:spTree>
    <p:extLst>
      <p:ext uri="{BB962C8B-B14F-4D97-AF65-F5344CB8AC3E}">
        <p14:creationId xmlns:p14="http://schemas.microsoft.com/office/powerpoint/2010/main" val="4005680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a:t>System Usage Monitoring</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r>
              <a:rPr lang="en-US" altLang="ko-KR" dirty="0" err="1">
                <a:latin typeface="Courier New" panose="02070309020205020404" pitchFamily="49" charset="0"/>
                <a:cs typeface="Courier New" panose="02070309020205020404" pitchFamily="49" charset="0"/>
              </a:rPr>
              <a:t>iostat</a:t>
            </a:r>
            <a:endParaRPr lang="en-US" altLang="ko-KR" dirty="0">
              <a:latin typeface="Courier New" panose="02070309020205020404" pitchFamily="49" charset="0"/>
              <a:cs typeface="Courier New" panose="02070309020205020404" pitchFamily="49" charset="0"/>
            </a:endParaRPr>
          </a:p>
          <a:p>
            <a:pPr lvl="1"/>
            <a:r>
              <a:rPr lang="en-US" altLang="ko-KR" b="1" dirty="0" err="1">
                <a:latin typeface="Courier New" panose="02070309020205020404" pitchFamily="49" charset="0"/>
                <a:cs typeface="Courier New" panose="02070309020205020404" pitchFamily="49" charset="0"/>
              </a:rPr>
              <a:t>I</a:t>
            </a:r>
            <a:r>
              <a:rPr lang="en-US" altLang="ko-KR" dirty="0" err="1">
                <a:latin typeface="Courier New" panose="02070309020205020404" pitchFamily="49" charset="0"/>
                <a:cs typeface="Courier New" panose="02070309020205020404" pitchFamily="49" charset="0"/>
              </a:rPr>
              <a:t>nput/</a:t>
            </a:r>
            <a:r>
              <a:rPr lang="en-US" altLang="ko-KR" b="1" dirty="0" err="1">
                <a:latin typeface="Courier New" panose="02070309020205020404" pitchFamily="49" charset="0"/>
                <a:cs typeface="Courier New" panose="02070309020205020404" pitchFamily="49" charset="0"/>
              </a:rPr>
              <a:t>O</a:t>
            </a:r>
            <a:r>
              <a:rPr lang="en-US" altLang="ko-KR" dirty="0" err="1">
                <a:latin typeface="Courier New" panose="02070309020205020404" pitchFamily="49" charset="0"/>
                <a:cs typeface="Courier New" panose="02070309020205020404" pitchFamily="49" charset="0"/>
              </a:rPr>
              <a:t>utput</a:t>
            </a:r>
            <a:r>
              <a:rPr lang="en-US" altLang="ko-KR" dirty="0">
                <a:latin typeface="Courier New" panose="02070309020205020404" pitchFamily="49" charset="0"/>
                <a:cs typeface="Courier New" panose="02070309020205020404" pitchFamily="49" charset="0"/>
              </a:rPr>
              <a:t> </a:t>
            </a:r>
            <a:r>
              <a:rPr lang="en-US" altLang="ko-KR" b="1" dirty="0">
                <a:latin typeface="Courier New" panose="02070309020205020404" pitchFamily="49" charset="0"/>
                <a:cs typeface="Courier New" panose="02070309020205020404" pitchFamily="49" charset="0"/>
              </a:rPr>
              <a:t>Stat</a:t>
            </a:r>
            <a:r>
              <a:rPr lang="en-US" altLang="ko-KR" dirty="0">
                <a:latin typeface="Courier New" panose="02070309020205020404" pitchFamily="49" charset="0"/>
                <a:cs typeface="Courier New" panose="02070309020205020404" pitchFamily="49" charset="0"/>
              </a:rPr>
              <a:t>istics</a:t>
            </a:r>
          </a:p>
          <a:p>
            <a:pPr lvl="1"/>
            <a:r>
              <a:rPr lang="en-US" altLang="ko-KR" dirty="0">
                <a:latin typeface="Helvetica" pitchFamily="2" charset="0"/>
                <a:cs typeface="Courier New" panose="02070309020205020404" pitchFamily="49" charset="0"/>
              </a:rPr>
              <a:t>A computer system monitor tool used to collect and show operating system storage input and output statistics.</a:t>
            </a:r>
          </a:p>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iostat</a:t>
            </a:r>
            <a:r>
              <a:rPr lang="en-US" altLang="ko-KR" dirty="0">
                <a:latin typeface="Courier New" panose="02070309020205020404" pitchFamily="49" charset="0"/>
                <a:cs typeface="Courier New" panose="02070309020205020404" pitchFamily="49" charset="0"/>
              </a:rPr>
              <a:t> [option] [interval] [iteration]</a:t>
            </a:r>
          </a:p>
          <a:p>
            <a:pPr lvl="1"/>
            <a:r>
              <a:rPr lang="en-US" altLang="ko-KR" dirty="0">
                <a:latin typeface="Courier New" panose="02070309020205020404" pitchFamily="49" charset="0"/>
                <a:cs typeface="Courier New" panose="02070309020205020404" pitchFamily="49" charset="0"/>
              </a:rPr>
              <a:t>ex) </a:t>
            </a:r>
            <a:r>
              <a:rPr lang="en-US" altLang="ko-KR" dirty="0" err="1">
                <a:latin typeface="Courier New" panose="02070309020205020404" pitchFamily="49" charset="0"/>
                <a:cs typeface="Courier New" panose="02070309020205020404" pitchFamily="49" charset="0"/>
              </a:rPr>
              <a:t>iostat</a:t>
            </a:r>
            <a:r>
              <a:rPr lang="en-US" altLang="ko-KR" dirty="0">
                <a:latin typeface="Courier New" panose="02070309020205020404" pitchFamily="49" charset="0"/>
                <a:cs typeface="Courier New" panose="02070309020205020404" pitchFamily="49" charset="0"/>
              </a:rPr>
              <a:t> -c N M</a:t>
            </a:r>
          </a:p>
          <a:p>
            <a:pPr lvl="2"/>
            <a:r>
              <a:rPr lang="en-US" altLang="ko-KR" dirty="0">
                <a:latin typeface="Helvetica" pitchFamily="2" charset="0"/>
                <a:cs typeface="Courier New" panose="02070309020205020404" pitchFamily="49" charset="0"/>
              </a:rPr>
              <a:t>[option] -c : Display CPU</a:t>
            </a:r>
            <a:r>
              <a:rPr lang="ko-KR" altLang="en-US" dirty="0">
                <a:latin typeface="Helvetica" pitchFamily="2" charset="0"/>
                <a:cs typeface="Courier New" panose="02070309020205020404" pitchFamily="49" charset="0"/>
              </a:rPr>
              <a:t> </a:t>
            </a:r>
            <a:r>
              <a:rPr lang="en-US" altLang="ko-KR" dirty="0">
                <a:latin typeface="Helvetica" pitchFamily="2" charset="0"/>
                <a:cs typeface="Courier New" panose="02070309020205020404" pitchFamily="49" charset="0"/>
              </a:rPr>
              <a:t>information every N seconds for M iterations.</a:t>
            </a: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2"/>
            <a:r>
              <a:rPr lang="en-US" altLang="ko-KR" dirty="0">
                <a:latin typeface="Helvetica" pitchFamily="2" charset="0"/>
                <a:cs typeface="Courier New" panose="02070309020205020404" pitchFamily="49" charset="0"/>
              </a:rPr>
              <a:t>[option] -d : Display Disk I/O information every N seconds for M iterations.</a:t>
            </a:r>
            <a:endParaRPr lang="ko-KR" altLang="en-US" dirty="0">
              <a:latin typeface="Helvetica" pitchFamily="2" charset="0"/>
              <a:cs typeface="Courier New" panose="02070309020205020404" pitchFamily="49" charset="0"/>
            </a:endParaRPr>
          </a:p>
        </p:txBody>
      </p:sp>
      <p:pic>
        <p:nvPicPr>
          <p:cNvPr id="7" name="그림 6">
            <a:extLst>
              <a:ext uri="{FF2B5EF4-FFF2-40B4-BE49-F238E27FC236}">
                <a16:creationId xmlns:a16="http://schemas.microsoft.com/office/drawing/2014/main" id="{22EF09FD-4B22-44E2-BF16-6681002FD880}"/>
              </a:ext>
            </a:extLst>
          </p:cNvPr>
          <p:cNvPicPr>
            <a:picLocks noChangeAspect="1"/>
          </p:cNvPicPr>
          <p:nvPr/>
        </p:nvPicPr>
        <p:blipFill rotWithShape="1">
          <a:blip r:embed="rId2">
            <a:extLst>
              <a:ext uri="{28A0092B-C50C-407E-A947-70E740481C1C}">
                <a14:useLocalDpi xmlns:a14="http://schemas.microsoft.com/office/drawing/2010/main" val="0"/>
              </a:ext>
            </a:extLst>
          </a:blip>
          <a:srcRect b="62161"/>
          <a:stretch/>
        </p:blipFill>
        <p:spPr>
          <a:xfrm>
            <a:off x="2675861" y="3697544"/>
            <a:ext cx="3792277" cy="847132"/>
          </a:xfrm>
          <a:prstGeom prst="rect">
            <a:avLst/>
          </a:prstGeom>
        </p:spPr>
      </p:pic>
      <p:pic>
        <p:nvPicPr>
          <p:cNvPr id="8" name="그림 7">
            <a:extLst>
              <a:ext uri="{FF2B5EF4-FFF2-40B4-BE49-F238E27FC236}">
                <a16:creationId xmlns:a16="http://schemas.microsoft.com/office/drawing/2014/main" id="{A1947163-52D5-4689-B034-1E70C7DF6F21}"/>
              </a:ext>
            </a:extLst>
          </p:cNvPr>
          <p:cNvPicPr>
            <a:picLocks noChangeAspect="1"/>
          </p:cNvPicPr>
          <p:nvPr/>
        </p:nvPicPr>
        <p:blipFill rotWithShape="1">
          <a:blip r:embed="rId2">
            <a:extLst>
              <a:ext uri="{28A0092B-C50C-407E-A947-70E740481C1C}">
                <a14:useLocalDpi xmlns:a14="http://schemas.microsoft.com/office/drawing/2010/main" val="0"/>
              </a:ext>
            </a:extLst>
          </a:blip>
          <a:srcRect t="43061"/>
          <a:stretch/>
        </p:blipFill>
        <p:spPr>
          <a:xfrm>
            <a:off x="2675861" y="4987046"/>
            <a:ext cx="3792277" cy="1274709"/>
          </a:xfrm>
          <a:prstGeom prst="rect">
            <a:avLst/>
          </a:prstGeom>
        </p:spPr>
      </p:pic>
    </p:spTree>
    <p:extLst>
      <p:ext uri="{BB962C8B-B14F-4D97-AF65-F5344CB8AC3E}">
        <p14:creationId xmlns:p14="http://schemas.microsoft.com/office/powerpoint/2010/main" val="3780477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err="1"/>
              <a:t>iostat</a:t>
            </a:r>
            <a:r>
              <a:rPr lang="en-US" altLang="ko-KR" dirty="0"/>
              <a:t> </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iostat</a:t>
            </a:r>
            <a:r>
              <a:rPr lang="en-US" altLang="ko-KR" dirty="0">
                <a:latin typeface="Courier New" panose="02070309020205020404" pitchFamily="49" charset="0"/>
                <a:cs typeface="Courier New" panose="02070309020205020404" pitchFamily="49" charset="0"/>
              </a:rPr>
              <a:t> -p [target device] </a:t>
            </a:r>
          </a:p>
          <a:p>
            <a:pPr lvl="1"/>
            <a:r>
              <a:rPr lang="en-US" altLang="ko-KR" dirty="0">
                <a:latin typeface="Courier New" panose="02070309020205020404" pitchFamily="49" charset="0"/>
                <a:cs typeface="Courier New" panose="02070309020205020404" pitchFamily="49" charset="0"/>
              </a:rPr>
              <a:t>ex) </a:t>
            </a:r>
            <a:r>
              <a:rPr lang="en-US" altLang="ko-KR" dirty="0" err="1">
                <a:latin typeface="Courier New" panose="02070309020205020404" pitchFamily="49" charset="0"/>
                <a:cs typeface="Courier New" panose="02070309020205020404" pitchFamily="49" charset="0"/>
              </a:rPr>
              <a:t>iostat</a:t>
            </a:r>
            <a:r>
              <a:rPr lang="en-US" altLang="ko-KR" dirty="0">
                <a:latin typeface="Courier New" panose="02070309020205020404" pitchFamily="49" charset="0"/>
                <a:cs typeface="Courier New" panose="02070309020205020404" pitchFamily="49" charset="0"/>
              </a:rPr>
              <a:t> -p /dev/</a:t>
            </a:r>
            <a:r>
              <a:rPr lang="en-US" altLang="ko-KR" dirty="0" err="1">
                <a:latin typeface="Courier New" panose="02070309020205020404" pitchFamily="49" charset="0"/>
                <a:cs typeface="Courier New" panose="02070309020205020404" pitchFamily="49" charset="0"/>
              </a:rPr>
              <a:t>sda</a:t>
            </a:r>
            <a:endParaRPr lang="en-US" altLang="ko-KR" dirty="0">
              <a:latin typeface="Courier New" panose="02070309020205020404" pitchFamily="49" charset="0"/>
              <a:cs typeface="Courier New" panose="02070309020205020404" pitchFamily="49" charset="0"/>
            </a:endParaRPr>
          </a:p>
          <a:p>
            <a:pPr lvl="2"/>
            <a:r>
              <a:rPr lang="en-US" altLang="ko-KR" dirty="0">
                <a:latin typeface="Helvetica" pitchFamily="2" charset="0"/>
                <a:cs typeface="Courier New" panose="02070309020205020404" pitchFamily="49" charset="0"/>
              </a:rPr>
              <a:t>Display specific device &amp; all their partitions I/O information.</a:t>
            </a: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1"/>
            <a:endParaRPr lang="en-US" altLang="ko-KR" dirty="0">
              <a:latin typeface="Courier New" panose="02070309020205020404" pitchFamily="49" charset="0"/>
              <a:cs typeface="Courier New" panose="02070309020205020404" pitchFamily="49" charset="0"/>
            </a:endParaRPr>
          </a:p>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iostat</a:t>
            </a:r>
            <a:r>
              <a:rPr lang="en-US" altLang="ko-KR" dirty="0">
                <a:latin typeface="Courier New" panose="02070309020205020404" pitchFamily="49" charset="0"/>
                <a:cs typeface="Courier New" panose="02070309020205020404" pitchFamily="49" charset="0"/>
              </a:rPr>
              <a:t> -x </a:t>
            </a:r>
          </a:p>
          <a:p>
            <a:pPr lvl="2"/>
            <a:r>
              <a:rPr lang="en-US" altLang="ko-KR" dirty="0">
                <a:latin typeface="Helvetica" pitchFamily="2" charset="0"/>
                <a:cs typeface="Courier New" panose="02070309020205020404" pitchFamily="49" charset="0"/>
              </a:rPr>
              <a:t>Display </a:t>
            </a:r>
            <a:r>
              <a:rPr lang="en-US" altLang="ko-KR" dirty="0"/>
              <a:t>extended statistics.</a:t>
            </a:r>
            <a:endParaRPr lang="en-US" altLang="ko-KR" dirty="0">
              <a:latin typeface="Helvetica" pitchFamily="2" charset="0"/>
              <a:cs typeface="Courier New" panose="02070309020205020404" pitchFamily="49" charset="0"/>
            </a:endParaRPr>
          </a:p>
          <a:p>
            <a:pPr lvl="1"/>
            <a:endParaRPr lang="en-US" altLang="ko-KR" dirty="0">
              <a:latin typeface="Helvetica" pitchFamily="2" charset="0"/>
              <a:cs typeface="Courier New" panose="02070309020205020404" pitchFamily="49" charset="0"/>
            </a:endParaRPr>
          </a:p>
        </p:txBody>
      </p:sp>
      <p:pic>
        <p:nvPicPr>
          <p:cNvPr id="5" name="그림 4">
            <a:extLst>
              <a:ext uri="{FF2B5EF4-FFF2-40B4-BE49-F238E27FC236}">
                <a16:creationId xmlns:a16="http://schemas.microsoft.com/office/drawing/2014/main" id="{86A97352-ED37-4ADB-99E3-22BB5B7CE0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1271" y="2086827"/>
            <a:ext cx="4361458" cy="1480994"/>
          </a:xfrm>
          <a:prstGeom prst="rect">
            <a:avLst/>
          </a:prstGeom>
        </p:spPr>
      </p:pic>
      <p:pic>
        <p:nvPicPr>
          <p:cNvPr id="9" name="그림 8">
            <a:extLst>
              <a:ext uri="{FF2B5EF4-FFF2-40B4-BE49-F238E27FC236}">
                <a16:creationId xmlns:a16="http://schemas.microsoft.com/office/drawing/2014/main" id="{7D54894E-E6D4-4F20-8209-65A36005E9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477" y="4752843"/>
            <a:ext cx="6095046" cy="876232"/>
          </a:xfrm>
          <a:prstGeom prst="rect">
            <a:avLst/>
          </a:prstGeom>
        </p:spPr>
      </p:pic>
    </p:spTree>
    <p:extLst>
      <p:ext uri="{BB962C8B-B14F-4D97-AF65-F5344CB8AC3E}">
        <p14:creationId xmlns:p14="http://schemas.microsoft.com/office/powerpoint/2010/main" val="37669400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err="1"/>
              <a:t>iostat</a:t>
            </a:r>
            <a:r>
              <a:rPr lang="en-US" altLang="ko-KR" dirty="0"/>
              <a:t> </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r>
              <a:rPr lang="en-US" altLang="ko-KR" dirty="0">
                <a:latin typeface="Helvetica" pitchFamily="2" charset="0"/>
                <a:cs typeface="Courier New" panose="02070309020205020404" pitchFamily="49" charset="0"/>
              </a:rPr>
              <a:t>CPU information [Percentage of CPU utilization]</a:t>
            </a:r>
          </a:p>
          <a:p>
            <a:endParaRPr lang="en-US" altLang="ko-KR" dirty="0">
              <a:latin typeface="Helvetica" pitchFamily="2" charset="0"/>
              <a:cs typeface="Courier New" panose="02070309020205020404" pitchFamily="49" charset="0"/>
            </a:endParaRPr>
          </a:p>
          <a:p>
            <a:endParaRPr lang="en-US" altLang="ko-KR" dirty="0">
              <a:latin typeface="Helvetica" pitchFamily="2" charset="0"/>
              <a:cs typeface="Courier New" panose="02070309020205020404" pitchFamily="49" charset="0"/>
            </a:endParaRPr>
          </a:p>
          <a:p>
            <a:endParaRPr lang="en-US" altLang="ko-KR" sz="1000" dirty="0">
              <a:latin typeface="Helvetica" pitchFamily="2" charset="0"/>
              <a:cs typeface="Courier New" panose="02070309020205020404" pitchFamily="49" charset="0"/>
            </a:endParaRPr>
          </a:p>
          <a:p>
            <a:r>
              <a:rPr lang="en-US" altLang="ko-KR" dirty="0">
                <a:latin typeface="Helvetica" pitchFamily="2" charset="0"/>
                <a:cs typeface="Courier New" panose="02070309020205020404" pitchFamily="49" charset="0"/>
              </a:rPr>
              <a:t>CPU information [Percentage of time]</a:t>
            </a:r>
          </a:p>
          <a:p>
            <a:endParaRPr lang="en-US" altLang="ko-KR" dirty="0">
              <a:latin typeface="Helvetica" pitchFamily="2" charset="0"/>
              <a:cs typeface="Courier New" panose="02070309020205020404" pitchFamily="49" charset="0"/>
            </a:endParaRPr>
          </a:p>
          <a:p>
            <a:endParaRPr lang="en-US" altLang="ko-KR" sz="1100" dirty="0">
              <a:latin typeface="Helvetica" pitchFamily="2" charset="0"/>
              <a:cs typeface="Courier New" panose="02070309020205020404" pitchFamily="49" charset="0"/>
            </a:endParaRPr>
          </a:p>
          <a:p>
            <a:pPr marL="0" indent="0">
              <a:buNone/>
            </a:pPr>
            <a:endParaRPr lang="en-US" altLang="ko-KR" dirty="0">
              <a:latin typeface="Helvetica" pitchFamily="2" charset="0"/>
              <a:cs typeface="Courier New" panose="02070309020205020404" pitchFamily="49" charset="0"/>
            </a:endParaRPr>
          </a:p>
          <a:p>
            <a:endParaRPr lang="en-US" altLang="ko-KR" sz="1600" dirty="0">
              <a:latin typeface="Helvetica" pitchFamily="2" charset="0"/>
              <a:cs typeface="Courier New" panose="02070309020205020404" pitchFamily="49" charset="0"/>
            </a:endParaRPr>
          </a:p>
          <a:p>
            <a:r>
              <a:rPr lang="en-US" altLang="ko-KR" dirty="0">
                <a:latin typeface="Helvetica" pitchFamily="2" charset="0"/>
                <a:cs typeface="Courier New" panose="02070309020205020404" pitchFamily="49" charset="0"/>
              </a:rPr>
              <a:t>Disk Information</a:t>
            </a:r>
            <a:endParaRPr lang="ko-KR" altLang="en-US" dirty="0">
              <a:latin typeface="Helvetica" pitchFamily="2" charset="0"/>
              <a:cs typeface="Courier New" panose="02070309020205020404" pitchFamily="49" charset="0"/>
            </a:endParaRPr>
          </a:p>
        </p:txBody>
      </p:sp>
      <p:graphicFrame>
        <p:nvGraphicFramePr>
          <p:cNvPr id="4" name="표 3">
            <a:extLst>
              <a:ext uri="{FF2B5EF4-FFF2-40B4-BE49-F238E27FC236}">
                <a16:creationId xmlns:a16="http://schemas.microsoft.com/office/drawing/2014/main" id="{85470ADE-7F1F-4B37-B196-3CEB915CB881}"/>
              </a:ext>
            </a:extLst>
          </p:cNvPr>
          <p:cNvGraphicFramePr>
            <a:graphicFrameLocks noGrp="1"/>
          </p:cNvGraphicFramePr>
          <p:nvPr>
            <p:extLst>
              <p:ext uri="{D42A27DB-BD31-4B8C-83A1-F6EECF244321}">
                <p14:modId xmlns:p14="http://schemas.microsoft.com/office/powerpoint/2010/main" val="1281768736"/>
              </p:ext>
            </p:extLst>
          </p:nvPr>
        </p:nvGraphicFramePr>
        <p:xfrm>
          <a:off x="1524000" y="1397000"/>
          <a:ext cx="6355404" cy="914400"/>
        </p:xfrm>
        <a:graphic>
          <a:graphicData uri="http://schemas.openxmlformats.org/drawingml/2006/table">
            <a:tbl>
              <a:tblPr firstRow="1" bandRow="1">
                <a:tableStyleId>{5C22544A-7EE6-4342-B048-85BDC9FD1C3A}</a:tableStyleId>
              </a:tblPr>
              <a:tblGrid>
                <a:gridCol w="1203470">
                  <a:extLst>
                    <a:ext uri="{9D8B030D-6E8A-4147-A177-3AD203B41FA5}">
                      <a16:colId xmlns:a16="http://schemas.microsoft.com/office/drawing/2014/main" val="2478178346"/>
                    </a:ext>
                  </a:extLst>
                </a:gridCol>
                <a:gridCol w="5151934">
                  <a:extLst>
                    <a:ext uri="{9D8B030D-6E8A-4147-A177-3AD203B41FA5}">
                      <a16:colId xmlns:a16="http://schemas.microsoft.com/office/drawing/2014/main" val="1610586548"/>
                    </a:ext>
                  </a:extLst>
                </a:gridCol>
              </a:tblGrid>
              <a:tr h="271024">
                <a:tc>
                  <a:txBody>
                    <a:bodyPr/>
                    <a:lstStyle/>
                    <a:p>
                      <a:pPr algn="ctr" latinLnBrk="1"/>
                      <a:r>
                        <a:rPr lang="en-US" altLang="ko-KR" sz="1400" b="0" dirty="0">
                          <a:solidFill>
                            <a:schemeClr val="tx1"/>
                          </a:solidFill>
                          <a:latin typeface="Helvetica" pitchFamily="2" charset="0"/>
                        </a:rPr>
                        <a:t>%user</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Executing at the user level (application).</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r h="271024">
                <a:tc>
                  <a:txBody>
                    <a:bodyPr/>
                    <a:lstStyle/>
                    <a:p>
                      <a:pPr algn="ctr" latinLnBrk="1"/>
                      <a:r>
                        <a:rPr lang="en-US" altLang="ko-KR" sz="1400" b="0" dirty="0">
                          <a:solidFill>
                            <a:schemeClr val="tx1"/>
                          </a:solidFill>
                          <a:latin typeface="Helvetica" pitchFamily="2" charset="0"/>
                        </a:rPr>
                        <a:t>%nice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Executing at the user level with nice priority.</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860565310"/>
                  </a:ext>
                </a:extLst>
              </a:tr>
              <a:tr h="271024">
                <a:tc>
                  <a:txBody>
                    <a:bodyPr/>
                    <a:lstStyle/>
                    <a:p>
                      <a:pPr algn="ctr" latinLnBrk="1"/>
                      <a:r>
                        <a:rPr lang="en-US" altLang="ko-KR" sz="1400" b="0" dirty="0">
                          <a:solidFill>
                            <a:schemeClr val="tx1"/>
                          </a:solidFill>
                          <a:latin typeface="Helvetica" pitchFamily="2" charset="0"/>
                        </a:rPr>
                        <a:t>%system</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Executing at the system level (kernel).</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745831827"/>
                  </a:ext>
                </a:extLst>
              </a:tr>
            </a:tbl>
          </a:graphicData>
        </a:graphic>
      </p:graphicFrame>
      <p:graphicFrame>
        <p:nvGraphicFramePr>
          <p:cNvPr id="6" name="표 5">
            <a:extLst>
              <a:ext uri="{FF2B5EF4-FFF2-40B4-BE49-F238E27FC236}">
                <a16:creationId xmlns:a16="http://schemas.microsoft.com/office/drawing/2014/main" id="{02E3ADAD-AA42-48C0-8A73-4BEEBC954565}"/>
              </a:ext>
            </a:extLst>
          </p:cNvPr>
          <p:cNvGraphicFramePr>
            <a:graphicFrameLocks noGrp="1"/>
          </p:cNvGraphicFramePr>
          <p:nvPr>
            <p:extLst>
              <p:ext uri="{D42A27DB-BD31-4B8C-83A1-F6EECF244321}">
                <p14:modId xmlns:p14="http://schemas.microsoft.com/office/powerpoint/2010/main" val="1848326576"/>
              </p:ext>
            </p:extLst>
          </p:nvPr>
        </p:nvGraphicFramePr>
        <p:xfrm>
          <a:off x="1524000" y="4987218"/>
          <a:ext cx="6355404" cy="304800"/>
        </p:xfrm>
        <a:graphic>
          <a:graphicData uri="http://schemas.openxmlformats.org/drawingml/2006/table">
            <a:tbl>
              <a:tblPr firstRow="1" bandRow="1">
                <a:tableStyleId>{5C22544A-7EE6-4342-B048-85BDC9FD1C3A}</a:tableStyleId>
              </a:tblPr>
              <a:tblGrid>
                <a:gridCol w="1203470">
                  <a:extLst>
                    <a:ext uri="{9D8B030D-6E8A-4147-A177-3AD203B41FA5}">
                      <a16:colId xmlns:a16="http://schemas.microsoft.com/office/drawing/2014/main" val="2478178346"/>
                    </a:ext>
                  </a:extLst>
                </a:gridCol>
                <a:gridCol w="5151934">
                  <a:extLst>
                    <a:ext uri="{9D8B030D-6E8A-4147-A177-3AD203B41FA5}">
                      <a16:colId xmlns:a16="http://schemas.microsoft.com/office/drawing/2014/main" val="1610586548"/>
                    </a:ext>
                  </a:extLst>
                </a:gridCol>
              </a:tblGrid>
              <a:tr h="271024">
                <a:tc>
                  <a:txBody>
                    <a:bodyPr/>
                    <a:lstStyle/>
                    <a:p>
                      <a:pPr algn="ctr" latinLnBrk="1"/>
                      <a:r>
                        <a:rPr lang="en-US" altLang="ko-KR" sz="1400" b="0" dirty="0" err="1">
                          <a:solidFill>
                            <a:schemeClr val="tx1"/>
                          </a:solidFill>
                          <a:latin typeface="Helvetica" pitchFamily="2" charset="0"/>
                        </a:rPr>
                        <a:t>tps</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number of transfers per second that issued to the device.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031280896"/>
                  </a:ext>
                </a:extLst>
              </a:tr>
            </a:tbl>
          </a:graphicData>
        </a:graphic>
      </p:graphicFrame>
      <p:graphicFrame>
        <p:nvGraphicFramePr>
          <p:cNvPr id="5" name="표 4">
            <a:extLst>
              <a:ext uri="{FF2B5EF4-FFF2-40B4-BE49-F238E27FC236}">
                <a16:creationId xmlns:a16="http://schemas.microsoft.com/office/drawing/2014/main" id="{0DEFFC72-3235-4B85-A923-42E8388B8822}"/>
              </a:ext>
            </a:extLst>
          </p:cNvPr>
          <p:cNvGraphicFramePr>
            <a:graphicFrameLocks noGrp="1"/>
          </p:cNvGraphicFramePr>
          <p:nvPr>
            <p:extLst>
              <p:ext uri="{D42A27DB-BD31-4B8C-83A1-F6EECF244321}">
                <p14:modId xmlns:p14="http://schemas.microsoft.com/office/powerpoint/2010/main" val="170095531"/>
              </p:ext>
            </p:extLst>
          </p:nvPr>
        </p:nvGraphicFramePr>
        <p:xfrm>
          <a:off x="1524000" y="2929729"/>
          <a:ext cx="6355404" cy="1554480"/>
        </p:xfrm>
        <a:graphic>
          <a:graphicData uri="http://schemas.openxmlformats.org/drawingml/2006/table">
            <a:tbl>
              <a:tblPr firstRow="1" bandRow="1">
                <a:tableStyleId>{5C22544A-7EE6-4342-B048-85BDC9FD1C3A}</a:tableStyleId>
              </a:tblPr>
              <a:tblGrid>
                <a:gridCol w="1203470">
                  <a:extLst>
                    <a:ext uri="{9D8B030D-6E8A-4147-A177-3AD203B41FA5}">
                      <a16:colId xmlns:a16="http://schemas.microsoft.com/office/drawing/2014/main" val="3743828626"/>
                    </a:ext>
                  </a:extLst>
                </a:gridCol>
                <a:gridCol w="5151934">
                  <a:extLst>
                    <a:ext uri="{9D8B030D-6E8A-4147-A177-3AD203B41FA5}">
                      <a16:colId xmlns:a16="http://schemas.microsoft.com/office/drawing/2014/main" val="708930355"/>
                    </a:ext>
                  </a:extLst>
                </a:gridCol>
              </a:tblGrid>
              <a:tr h="271024">
                <a:tc>
                  <a:txBody>
                    <a:bodyPr/>
                    <a:lstStyle/>
                    <a:p>
                      <a:pPr algn="ctr" latinLnBrk="1"/>
                      <a:r>
                        <a:rPr lang="en-US" altLang="ko-KR" sz="1400" b="0" dirty="0">
                          <a:solidFill>
                            <a:schemeClr val="tx1"/>
                          </a:solidFill>
                          <a:latin typeface="Helvetica" pitchFamily="2" charset="0"/>
                        </a:rPr>
                        <a:t>%</a:t>
                      </a:r>
                      <a:r>
                        <a:rPr lang="en-US" altLang="ko-KR" sz="1400" b="0" dirty="0" err="1">
                          <a:solidFill>
                            <a:schemeClr val="tx1"/>
                          </a:solidFill>
                          <a:latin typeface="Helvetica" pitchFamily="2" charset="0"/>
                        </a:rPr>
                        <a:t>iowait</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CPU or CPUs were idle during which the system had an outstanding disk I/O request.</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567753069"/>
                  </a:ext>
                </a:extLst>
              </a:tr>
              <a:tr h="271024">
                <a:tc>
                  <a:txBody>
                    <a:bodyPr/>
                    <a:lstStyle/>
                    <a:p>
                      <a:pPr algn="ctr" latinLnBrk="1"/>
                      <a:r>
                        <a:rPr lang="en-US" altLang="ko-KR" sz="1400" b="0" dirty="0">
                          <a:solidFill>
                            <a:schemeClr val="tx1"/>
                          </a:solidFill>
                          <a:latin typeface="Helvetica" pitchFamily="2" charset="0"/>
                        </a:rPr>
                        <a:t>%steal</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Involuntary wait by the virtual CPU or CPUs while the hypervisor was servicing another virtual processor.</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748531173"/>
                  </a:ext>
                </a:extLst>
              </a:tr>
              <a:tr h="271024">
                <a:tc>
                  <a:txBody>
                    <a:bodyPr/>
                    <a:lstStyle/>
                    <a:p>
                      <a:pPr algn="ctr" latinLnBrk="1"/>
                      <a:r>
                        <a:rPr lang="en-US" altLang="ko-KR" sz="1400" b="0" dirty="0">
                          <a:solidFill>
                            <a:schemeClr val="tx1"/>
                          </a:solidFill>
                          <a:latin typeface="Helvetica" pitchFamily="2" charset="0"/>
                        </a:rPr>
                        <a:t>%idle</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latinLnBrk="1"/>
                      <a:r>
                        <a:rPr lang="en-US" altLang="ko-KR" sz="1400" b="0" dirty="0">
                          <a:solidFill>
                            <a:schemeClr val="tx1"/>
                          </a:solidFill>
                          <a:latin typeface="Helvetica" pitchFamily="2" charset="0"/>
                        </a:rPr>
                        <a:t>The CPU or CPUs were idle and the system did not have an outstanding disk I/O request.</a:t>
                      </a:r>
                      <a:endParaRPr lang="ko-KR" altLang="en-US" sz="14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1530825634"/>
                  </a:ext>
                </a:extLst>
              </a:tr>
            </a:tbl>
          </a:graphicData>
        </a:graphic>
      </p:graphicFrame>
    </p:spTree>
    <p:extLst>
      <p:ext uri="{BB962C8B-B14F-4D97-AF65-F5344CB8AC3E}">
        <p14:creationId xmlns:p14="http://schemas.microsoft.com/office/powerpoint/2010/main" val="2444582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5BD621D3-37B1-4859-B8B3-DF5976F4F9AD}"/>
              </a:ext>
            </a:extLst>
          </p:cNvPr>
          <p:cNvSpPr>
            <a:spLocks noGrp="1"/>
          </p:cNvSpPr>
          <p:nvPr>
            <p:ph type="title"/>
          </p:nvPr>
        </p:nvSpPr>
        <p:spPr/>
        <p:txBody>
          <a:bodyPr/>
          <a:lstStyle/>
          <a:p>
            <a:r>
              <a:rPr lang="en-US" altLang="ko-KR" dirty="0"/>
              <a:t>Reference </a:t>
            </a:r>
            <a:endParaRPr lang="ko-KR" altLang="en-US" dirty="0"/>
          </a:p>
        </p:txBody>
      </p:sp>
      <p:sp>
        <p:nvSpPr>
          <p:cNvPr id="4" name="내용 개체 틀 3">
            <a:extLst>
              <a:ext uri="{FF2B5EF4-FFF2-40B4-BE49-F238E27FC236}">
                <a16:creationId xmlns:a16="http://schemas.microsoft.com/office/drawing/2014/main" id="{FDC8AF7A-A733-43FE-9E40-4620E2DE108E}"/>
              </a:ext>
            </a:extLst>
          </p:cNvPr>
          <p:cNvSpPr>
            <a:spLocks noGrp="1"/>
          </p:cNvSpPr>
          <p:nvPr>
            <p:ph idx="1"/>
          </p:nvPr>
        </p:nvSpPr>
        <p:spPr>
          <a:xfrm>
            <a:off x="395536" y="794423"/>
            <a:ext cx="8235190" cy="5340991"/>
          </a:xfrm>
        </p:spPr>
        <p:txBody>
          <a:bodyPr/>
          <a:lstStyle/>
          <a:p>
            <a:r>
              <a:rPr lang="en-US" altLang="ko-KR" dirty="0" err="1"/>
              <a:t>objdump</a:t>
            </a:r>
            <a:endParaRPr lang="en-US" altLang="ko-KR" dirty="0"/>
          </a:p>
          <a:p>
            <a:pPr lvl="1"/>
            <a:r>
              <a:rPr lang="en-US" altLang="ko-KR" dirty="0">
                <a:hlinkClick r:id="rId2"/>
              </a:rPr>
              <a:t>https://man7.org/linux/man-pages/man1/objdump.1.html</a:t>
            </a:r>
            <a:r>
              <a:rPr lang="en-US" altLang="ko-KR" dirty="0"/>
              <a:t> </a:t>
            </a:r>
          </a:p>
          <a:p>
            <a:r>
              <a:rPr lang="en-US" altLang="ko-KR" dirty="0" err="1"/>
              <a:t>strace</a:t>
            </a:r>
            <a:r>
              <a:rPr lang="en-US" altLang="ko-KR" dirty="0"/>
              <a:t> </a:t>
            </a:r>
          </a:p>
          <a:p>
            <a:pPr lvl="1"/>
            <a:r>
              <a:rPr lang="en-US" altLang="ko-KR" dirty="0">
                <a:hlinkClick r:id="rId3"/>
              </a:rPr>
              <a:t>https://www.thegeekstuff.com/2011/11/strace-examples/</a:t>
            </a:r>
            <a:endParaRPr lang="en-US" altLang="ko-KR" dirty="0"/>
          </a:p>
          <a:p>
            <a:r>
              <a:rPr lang="en-US" altLang="ko-KR" dirty="0" err="1"/>
              <a:t>vmstat</a:t>
            </a:r>
            <a:endParaRPr lang="en-US" altLang="ko-KR" dirty="0"/>
          </a:p>
          <a:p>
            <a:pPr lvl="1"/>
            <a:r>
              <a:rPr lang="en-US" altLang="ko-KR" dirty="0">
                <a:hlinkClick r:id="rId4"/>
              </a:rPr>
              <a:t>https://en.wikipedia.org/wiki/Vmstat#cite_note-1</a:t>
            </a:r>
            <a:r>
              <a:rPr lang="en-US" altLang="ko-KR" dirty="0"/>
              <a:t> </a:t>
            </a:r>
          </a:p>
          <a:p>
            <a:pPr lvl="1"/>
            <a:r>
              <a:rPr lang="en-US" altLang="ko-KR" dirty="0">
                <a:hlinkClick r:id="rId5"/>
              </a:rPr>
              <a:t>https://access.redhat.com/solutions/1160343</a:t>
            </a:r>
            <a:r>
              <a:rPr lang="en-US" altLang="ko-KR" dirty="0"/>
              <a:t> </a:t>
            </a:r>
          </a:p>
          <a:p>
            <a:r>
              <a:rPr lang="en-US" altLang="ko-KR" dirty="0" err="1"/>
              <a:t>iostat</a:t>
            </a:r>
            <a:endParaRPr lang="en-US" altLang="ko-KR" dirty="0"/>
          </a:p>
          <a:p>
            <a:pPr lvl="1"/>
            <a:r>
              <a:rPr lang="en-US" altLang="ko-KR" dirty="0">
                <a:hlinkClick r:id="rId6"/>
              </a:rPr>
              <a:t>https://en.wikipedia.org/wiki/Iostat</a:t>
            </a:r>
            <a:r>
              <a:rPr lang="en-US" altLang="ko-KR" dirty="0"/>
              <a:t> </a:t>
            </a:r>
          </a:p>
        </p:txBody>
      </p:sp>
    </p:spTree>
    <p:extLst>
      <p:ext uri="{BB962C8B-B14F-4D97-AF65-F5344CB8AC3E}">
        <p14:creationId xmlns:p14="http://schemas.microsoft.com/office/powerpoint/2010/main" val="29416372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a:extLst>
              <a:ext uri="{FF2B5EF4-FFF2-40B4-BE49-F238E27FC236}">
                <a16:creationId xmlns:a16="http://schemas.microsoft.com/office/drawing/2014/main" id="{EEED0953-CA32-42AC-B899-17930B7078BF}"/>
              </a:ext>
            </a:extLst>
          </p:cNvPr>
          <p:cNvSpPr>
            <a:spLocks noGrp="1"/>
          </p:cNvSpPr>
          <p:nvPr>
            <p:ph type="body" idx="1"/>
          </p:nvPr>
        </p:nvSpPr>
        <p:spPr/>
        <p:txBody>
          <a:bodyPr/>
          <a:lstStyle/>
          <a:p>
            <a:r>
              <a:rPr lang="en-US" altLang="ko-KR" dirty="0"/>
              <a:t>Regular Expression</a:t>
            </a:r>
            <a:endParaRPr lang="ko-KR" altLang="en-US" dirty="0"/>
          </a:p>
        </p:txBody>
      </p:sp>
    </p:spTree>
    <p:extLst>
      <p:ext uri="{BB962C8B-B14F-4D97-AF65-F5344CB8AC3E}">
        <p14:creationId xmlns:p14="http://schemas.microsoft.com/office/powerpoint/2010/main" val="1999611242"/>
      </p:ext>
    </p:extLst>
  </p:cSld>
  <p:clrMapOvr>
    <a:masterClrMapping/>
  </p:clrMapOvr>
  <p:transition>
    <p:zo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5321917-6001-4AD0-86E5-FBCC83729CCB}"/>
              </a:ext>
            </a:extLst>
          </p:cNvPr>
          <p:cNvSpPr>
            <a:spLocks noGrp="1"/>
          </p:cNvSpPr>
          <p:nvPr>
            <p:ph type="title"/>
          </p:nvPr>
        </p:nvSpPr>
        <p:spPr/>
        <p:txBody>
          <a:bodyPr/>
          <a:lstStyle/>
          <a:p>
            <a:r>
              <a:rPr lang="en-US" altLang="ko-KR" dirty="0"/>
              <a:t>Regular expression</a:t>
            </a:r>
            <a:endParaRPr lang="ko-KR" altLang="en-US" dirty="0"/>
          </a:p>
        </p:txBody>
      </p:sp>
      <p:sp>
        <p:nvSpPr>
          <p:cNvPr id="3" name="내용 개체 틀 2">
            <a:extLst>
              <a:ext uri="{FF2B5EF4-FFF2-40B4-BE49-F238E27FC236}">
                <a16:creationId xmlns:a16="http://schemas.microsoft.com/office/drawing/2014/main" id="{990947D4-A4DE-4C7B-AC6E-833FDE181459}"/>
              </a:ext>
            </a:extLst>
          </p:cNvPr>
          <p:cNvSpPr>
            <a:spLocks noGrp="1"/>
          </p:cNvSpPr>
          <p:nvPr>
            <p:ph idx="1"/>
          </p:nvPr>
        </p:nvSpPr>
        <p:spPr/>
        <p:txBody>
          <a:bodyPr/>
          <a:lstStyle/>
          <a:p>
            <a:r>
              <a:rPr lang="en-US" altLang="ko-KR" dirty="0"/>
              <a:t>A pattern used to match on strings</a:t>
            </a:r>
          </a:p>
          <a:p>
            <a:endParaRPr lang="en-US" altLang="ko-KR" dirty="0"/>
          </a:p>
          <a:p>
            <a:r>
              <a:rPr lang="en-US" altLang="ko-KR" dirty="0"/>
              <a:t>Three types of regular expressions</a:t>
            </a:r>
          </a:p>
          <a:p>
            <a:pPr lvl="1"/>
            <a:r>
              <a:rPr lang="en-US" altLang="ko-KR" dirty="0"/>
              <a:t>Regular expressions in formal language theory</a:t>
            </a:r>
          </a:p>
          <a:p>
            <a:pPr lvl="1"/>
            <a:r>
              <a:rPr lang="en-US" altLang="ko-KR" dirty="0"/>
              <a:t>POSIX extended regular expression (ERE)</a:t>
            </a:r>
          </a:p>
          <a:p>
            <a:pPr lvl="1"/>
            <a:r>
              <a:rPr lang="en-US" altLang="ko-KR" dirty="0"/>
              <a:t>Perl Compatible Regular Expressions (PCRE)</a:t>
            </a:r>
          </a:p>
        </p:txBody>
      </p:sp>
    </p:spTree>
    <p:extLst>
      <p:ext uri="{BB962C8B-B14F-4D97-AF65-F5344CB8AC3E}">
        <p14:creationId xmlns:p14="http://schemas.microsoft.com/office/powerpoint/2010/main" val="27560099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18E42FB-0250-455D-9A4D-591106A68DFA}"/>
              </a:ext>
            </a:extLst>
          </p:cNvPr>
          <p:cNvSpPr>
            <a:spLocks noGrp="1"/>
          </p:cNvSpPr>
          <p:nvPr>
            <p:ph type="title"/>
          </p:nvPr>
        </p:nvSpPr>
        <p:spPr/>
        <p:txBody>
          <a:bodyPr/>
          <a:lstStyle/>
          <a:p>
            <a:r>
              <a:rPr lang="en-US" altLang="ko-KR" dirty="0"/>
              <a:t>Relationship between the formal languages</a:t>
            </a:r>
            <a:endParaRPr lang="ko-KR" altLang="en-US" dirty="0"/>
          </a:p>
        </p:txBody>
      </p:sp>
      <p:pic>
        <p:nvPicPr>
          <p:cNvPr id="1026" name="Picture 2" descr="Chomsky Hierarchy in Theory of Computation - GeeksforGeeks">
            <a:extLst>
              <a:ext uri="{FF2B5EF4-FFF2-40B4-BE49-F238E27FC236}">
                <a16:creationId xmlns:a16="http://schemas.microsoft.com/office/drawing/2014/main" id="{41701BC7-3C0F-4E2C-B499-118C88DDB0D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03262" y="1389459"/>
            <a:ext cx="8247584" cy="4763691"/>
          </a:xfrm>
          <a:prstGeom prst="rect">
            <a:avLst/>
          </a:prstGeom>
          <a:noFill/>
          <a:extLst>
            <a:ext uri="{909E8E84-426E-40DD-AFC4-6F175D3DCCD1}">
              <a14:hiddenFill xmlns:a14="http://schemas.microsoft.com/office/drawing/2010/main">
                <a:solidFill>
                  <a:srgbClr val="FFFFFF"/>
                </a:solidFill>
              </a14:hiddenFill>
            </a:ext>
          </a:extLst>
        </p:spPr>
      </p:pic>
      <p:sp>
        <p:nvSpPr>
          <p:cNvPr id="6" name="직사각형 5">
            <a:extLst>
              <a:ext uri="{FF2B5EF4-FFF2-40B4-BE49-F238E27FC236}">
                <a16:creationId xmlns:a16="http://schemas.microsoft.com/office/drawing/2014/main" id="{4EDE3B29-4239-4099-92ED-B297A257B201}"/>
              </a:ext>
            </a:extLst>
          </p:cNvPr>
          <p:cNvSpPr/>
          <p:nvPr/>
        </p:nvSpPr>
        <p:spPr bwMode="auto">
          <a:xfrm flipH="1">
            <a:off x="6697664" y="4863626"/>
            <a:ext cx="1978024" cy="1013299"/>
          </a:xfrm>
          <a:prstGeom prst="rect">
            <a:avLst/>
          </a:prstGeom>
          <a:no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7" name="말풍선: 사각형 6">
            <a:extLst>
              <a:ext uri="{FF2B5EF4-FFF2-40B4-BE49-F238E27FC236}">
                <a16:creationId xmlns:a16="http://schemas.microsoft.com/office/drawing/2014/main" id="{2426E714-CE98-4026-A19F-E8780B0C7E03}"/>
              </a:ext>
            </a:extLst>
          </p:cNvPr>
          <p:cNvSpPr/>
          <p:nvPr/>
        </p:nvSpPr>
        <p:spPr bwMode="auto">
          <a:xfrm>
            <a:off x="4432290" y="5704827"/>
            <a:ext cx="2698767" cy="896645"/>
          </a:xfrm>
          <a:prstGeom prst="wedgeRectCallout">
            <a:avLst>
              <a:gd name="adj1" fmla="val 32391"/>
              <a:gd name="adj2" fmla="val -69308"/>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R="0" algn="ctr" defTabSz="914400" rtl="0" eaLnBrk="1" fontAlgn="base" latinLnBrk="1" hangingPunct="1">
              <a:lnSpc>
                <a:spcPct val="100000"/>
              </a:lnSpc>
              <a:spcBef>
                <a:spcPct val="20000"/>
              </a:spcBef>
              <a:spcAft>
                <a:spcPct val="0"/>
              </a:spcAft>
              <a:buClr>
                <a:schemeClr val="hlink"/>
              </a:buClr>
              <a:buSzPct val="155000"/>
              <a:tabLst/>
            </a:pPr>
            <a:r>
              <a:rPr kumimoji="0" lang="en-US" altLang="ko-KR" sz="1600" b="0" i="0" u="none" strike="noStrike" cap="none" normalizeH="0" baseline="0" dirty="0">
                <a:ln>
                  <a:noFill/>
                </a:ln>
                <a:solidFill>
                  <a:schemeClr val="bg1"/>
                </a:solidFill>
                <a:effectLst/>
                <a:latin typeface="-소망M" pitchFamily="18" charset="-127"/>
                <a:ea typeface="-소망M" pitchFamily="18" charset="-127"/>
              </a:rPr>
              <a:t>Expressiveness of DFA</a:t>
            </a:r>
            <a:br>
              <a:rPr kumimoji="0" lang="en-US" altLang="ko-KR" sz="1600" b="0" i="0" u="none" strike="noStrike" cap="none" normalizeH="0" baseline="0" dirty="0">
                <a:ln>
                  <a:noFill/>
                </a:ln>
                <a:solidFill>
                  <a:schemeClr val="bg1"/>
                </a:solidFill>
                <a:effectLst/>
                <a:latin typeface="-소망M" pitchFamily="18" charset="-127"/>
                <a:ea typeface="-소망M" pitchFamily="18" charset="-127"/>
              </a:rPr>
            </a:br>
            <a:r>
              <a:rPr kumimoji="0" lang="en-US" altLang="ko-KR" sz="1600" b="0" i="0" u="none" strike="noStrike" cap="none" normalizeH="0" baseline="0" dirty="0">
                <a:ln>
                  <a:noFill/>
                </a:ln>
                <a:solidFill>
                  <a:schemeClr val="bg1"/>
                </a:solidFill>
                <a:effectLst/>
                <a:latin typeface="-소망M" pitchFamily="18" charset="-127"/>
                <a:ea typeface="-소망M" pitchFamily="18" charset="-127"/>
              </a:rPr>
              <a:t> == Expressiveness of RE</a:t>
            </a:r>
            <a:endParaRPr kumimoji="0" lang="ko-KR" altLang="en-US" sz="1600" b="0" i="0" u="none" strike="noStrike" cap="none" normalizeH="0" baseline="0" dirty="0">
              <a:ln>
                <a:noFill/>
              </a:ln>
              <a:solidFill>
                <a:schemeClr val="bg1"/>
              </a:solidFill>
              <a:effectLst/>
              <a:latin typeface="-소망M" pitchFamily="18" charset="-127"/>
              <a:ea typeface="-소망M" pitchFamily="18" charset="-127"/>
            </a:endParaRPr>
          </a:p>
        </p:txBody>
      </p:sp>
      <p:sp>
        <p:nvSpPr>
          <p:cNvPr id="8" name="말풍선: 사각형 7">
            <a:extLst>
              <a:ext uri="{FF2B5EF4-FFF2-40B4-BE49-F238E27FC236}">
                <a16:creationId xmlns:a16="http://schemas.microsoft.com/office/drawing/2014/main" id="{92281452-225B-45A1-A427-9AAB231035B9}"/>
              </a:ext>
            </a:extLst>
          </p:cNvPr>
          <p:cNvSpPr/>
          <p:nvPr/>
        </p:nvSpPr>
        <p:spPr bwMode="auto">
          <a:xfrm>
            <a:off x="6784965" y="704850"/>
            <a:ext cx="2054236" cy="793008"/>
          </a:xfrm>
          <a:prstGeom prst="wedgeRectCallout">
            <a:avLst>
              <a:gd name="adj1" fmla="val -25138"/>
              <a:gd name="adj2" fmla="val 78351"/>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R="0" algn="ctr" defTabSz="914400" rtl="0" eaLnBrk="1" fontAlgn="base" latinLnBrk="1" hangingPunct="1">
              <a:lnSpc>
                <a:spcPct val="100000"/>
              </a:lnSpc>
              <a:spcBef>
                <a:spcPct val="20000"/>
              </a:spcBef>
              <a:spcAft>
                <a:spcPct val="0"/>
              </a:spcAft>
              <a:buClr>
                <a:schemeClr val="hlink"/>
              </a:buClr>
              <a:buSzPct val="155000"/>
              <a:tabLst/>
            </a:pPr>
            <a:r>
              <a:rPr kumimoji="0" lang="en-US" altLang="ko-KR" sz="1600" b="0" i="0" u="none" strike="noStrike" cap="none" normalizeH="0" baseline="0" dirty="0">
                <a:ln>
                  <a:noFill/>
                </a:ln>
                <a:solidFill>
                  <a:schemeClr val="bg1"/>
                </a:solidFill>
                <a:effectLst/>
                <a:latin typeface="-소망M" pitchFamily="18" charset="-127"/>
                <a:ea typeface="-소망M" pitchFamily="18" charset="-127"/>
              </a:rPr>
              <a:t>Your computer</a:t>
            </a:r>
            <a:endParaRPr kumimoji="0" lang="ko-KR" altLang="en-US" sz="1600" b="0" i="0" u="none" strike="noStrike" cap="none" normalizeH="0" baseline="0" dirty="0">
              <a:ln>
                <a:noFill/>
              </a:ln>
              <a:solidFill>
                <a:schemeClr val="bg1"/>
              </a:solidFill>
              <a:effectLst/>
              <a:latin typeface="-소망M" pitchFamily="18" charset="-127"/>
              <a:ea typeface="-소망M" pitchFamily="18" charset="-127"/>
            </a:endParaRPr>
          </a:p>
        </p:txBody>
      </p:sp>
      <p:sp>
        <p:nvSpPr>
          <p:cNvPr id="9" name="말풍선: 사각형 8">
            <a:extLst>
              <a:ext uri="{FF2B5EF4-FFF2-40B4-BE49-F238E27FC236}">
                <a16:creationId xmlns:a16="http://schemas.microsoft.com/office/drawing/2014/main" id="{D750B831-E4CA-4BBF-958C-D4E9754591EF}"/>
              </a:ext>
            </a:extLst>
          </p:cNvPr>
          <p:cNvSpPr/>
          <p:nvPr/>
        </p:nvSpPr>
        <p:spPr bwMode="auto">
          <a:xfrm>
            <a:off x="193154" y="1101354"/>
            <a:ext cx="2507632" cy="960016"/>
          </a:xfrm>
          <a:prstGeom prst="wedgeRectCallout">
            <a:avLst>
              <a:gd name="adj1" fmla="val 24816"/>
              <a:gd name="adj2" fmla="val 63782"/>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R="0" algn="ctr" defTabSz="914400" rtl="0" eaLnBrk="1" fontAlgn="base" latinLnBrk="1" hangingPunct="1">
              <a:lnSpc>
                <a:spcPct val="100000"/>
              </a:lnSpc>
              <a:spcBef>
                <a:spcPct val="20000"/>
              </a:spcBef>
              <a:spcAft>
                <a:spcPct val="0"/>
              </a:spcAft>
              <a:buClr>
                <a:schemeClr val="hlink"/>
              </a:buClr>
              <a:buSzPct val="155000"/>
              <a:tabLst/>
            </a:pPr>
            <a:r>
              <a:rPr kumimoji="0" lang="en-US" altLang="ko-KR" sz="1600" b="0" i="0" u="none" strike="noStrike" cap="none" normalizeH="0" baseline="0" dirty="0">
                <a:ln>
                  <a:noFill/>
                </a:ln>
                <a:solidFill>
                  <a:schemeClr val="bg1"/>
                </a:solidFill>
                <a:effectLst/>
                <a:latin typeface="-소망M" pitchFamily="18" charset="-127"/>
                <a:ea typeface="-소망M" pitchFamily="18" charset="-127"/>
              </a:rPr>
              <a:t>Want to learn more about this? Please take automata theory course!</a:t>
            </a:r>
            <a:endParaRPr kumimoji="0" lang="ko-KR" altLang="en-US" sz="1600" b="0" i="0" u="none" strike="noStrike" cap="none" normalizeH="0" baseline="0" dirty="0">
              <a:ln>
                <a:noFill/>
              </a:ln>
              <a:solidFill>
                <a:schemeClr val="bg1"/>
              </a:solidFill>
              <a:effectLst/>
              <a:latin typeface="-소망M" pitchFamily="18" charset="-127"/>
              <a:ea typeface="-소망M" pitchFamily="18" charset="-127"/>
            </a:endParaRPr>
          </a:p>
        </p:txBody>
      </p:sp>
    </p:spTree>
    <p:extLst>
      <p:ext uri="{BB962C8B-B14F-4D97-AF65-F5344CB8AC3E}">
        <p14:creationId xmlns:p14="http://schemas.microsoft.com/office/powerpoint/2010/main" val="2204416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B388403-2CA3-4840-BD2F-F69411FC90ED}"/>
              </a:ext>
            </a:extLst>
          </p:cNvPr>
          <p:cNvSpPr>
            <a:spLocks noGrp="1"/>
          </p:cNvSpPr>
          <p:nvPr>
            <p:ph type="title"/>
          </p:nvPr>
        </p:nvSpPr>
        <p:spPr/>
        <p:txBody>
          <a:bodyPr/>
          <a:lstStyle/>
          <a:p>
            <a:r>
              <a:rPr lang="en-US" altLang="ko-KR" dirty="0"/>
              <a:t>Informal definition of regular expressions</a:t>
            </a:r>
            <a:endParaRPr lang="ko-KR" altLang="en-US" dirty="0"/>
          </a:p>
        </p:txBody>
      </p:sp>
      <p:sp>
        <p:nvSpPr>
          <p:cNvPr id="3" name="내용 개체 틀 2">
            <a:extLst>
              <a:ext uri="{FF2B5EF4-FFF2-40B4-BE49-F238E27FC236}">
                <a16:creationId xmlns:a16="http://schemas.microsoft.com/office/drawing/2014/main" id="{E8C8B566-16AA-41A2-86A4-DF6419660FEC}"/>
              </a:ext>
            </a:extLst>
          </p:cNvPr>
          <p:cNvSpPr>
            <a:spLocks noGrp="1"/>
          </p:cNvSpPr>
          <p:nvPr>
            <p:ph idx="1"/>
          </p:nvPr>
        </p:nvSpPr>
        <p:spPr/>
        <p:txBody>
          <a:bodyPr/>
          <a:lstStyle/>
          <a:p>
            <a:r>
              <a:rPr lang="en-US" altLang="ko-KR" dirty="0"/>
              <a:t>Given a finite alphabet </a:t>
            </a:r>
            <a:r>
              <a:rPr lang="el-GR" altLang="ko-KR" dirty="0"/>
              <a:t>Σ </a:t>
            </a:r>
            <a:r>
              <a:rPr lang="en-US" altLang="ko-KR" dirty="0"/>
              <a:t> (e.g., ascii code)</a:t>
            </a:r>
          </a:p>
          <a:p>
            <a:r>
              <a:rPr lang="en-US" altLang="ko-KR" dirty="0"/>
              <a:t>Define L(r) = matching strings with a regular expression r</a:t>
            </a:r>
          </a:p>
          <a:p>
            <a:endParaRPr lang="en-US" altLang="ko-KR" dirty="0"/>
          </a:p>
          <a:p>
            <a:r>
              <a:rPr lang="en-US" altLang="ko-KR" dirty="0"/>
              <a:t>Symbols</a:t>
            </a:r>
          </a:p>
          <a:p>
            <a:pPr lvl="1"/>
            <a:r>
              <a:rPr lang="en-US" altLang="ko-KR" dirty="0"/>
              <a:t>Character: a in </a:t>
            </a:r>
            <a:r>
              <a:rPr lang="el-GR" altLang="ko-KR" dirty="0"/>
              <a:t>Σ</a:t>
            </a:r>
            <a:endParaRPr lang="en-US" altLang="ko-KR" dirty="0"/>
          </a:p>
          <a:p>
            <a:pPr lvl="2"/>
            <a:r>
              <a:rPr lang="en-US" altLang="ko-KR" dirty="0"/>
              <a:t>L(a) = { a }</a:t>
            </a:r>
          </a:p>
          <a:p>
            <a:pPr lvl="1"/>
            <a:r>
              <a:rPr lang="en-US" altLang="ko-KR" dirty="0"/>
              <a:t>Empty string: </a:t>
            </a:r>
            <a:r>
              <a:rPr lang="el-GR" altLang="ko-KR" dirty="0"/>
              <a:t>ε</a:t>
            </a:r>
            <a:endParaRPr lang="en-US" altLang="ko-KR" dirty="0"/>
          </a:p>
          <a:p>
            <a:pPr lvl="2"/>
            <a:r>
              <a:rPr lang="en-US" altLang="ko-KR" dirty="0"/>
              <a:t>L(</a:t>
            </a:r>
            <a:r>
              <a:rPr lang="el-GR" altLang="ko-KR" dirty="0"/>
              <a:t>ε</a:t>
            </a:r>
            <a:r>
              <a:rPr lang="en-US" altLang="ko-KR" dirty="0"/>
              <a:t>) = { </a:t>
            </a:r>
            <a:r>
              <a:rPr lang="el-GR" altLang="ko-KR" dirty="0"/>
              <a:t>ε</a:t>
            </a:r>
            <a:r>
              <a:rPr lang="en-US" altLang="ko-KR" dirty="0"/>
              <a:t> }</a:t>
            </a:r>
          </a:p>
        </p:txBody>
      </p:sp>
    </p:spTree>
    <p:extLst>
      <p:ext uri="{BB962C8B-B14F-4D97-AF65-F5344CB8AC3E}">
        <p14:creationId xmlns:p14="http://schemas.microsoft.com/office/powerpoint/2010/main" val="35172669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B388403-2CA3-4840-BD2F-F69411FC90ED}"/>
              </a:ext>
            </a:extLst>
          </p:cNvPr>
          <p:cNvSpPr>
            <a:spLocks noGrp="1"/>
          </p:cNvSpPr>
          <p:nvPr>
            <p:ph type="title"/>
          </p:nvPr>
        </p:nvSpPr>
        <p:spPr/>
        <p:txBody>
          <a:bodyPr/>
          <a:lstStyle/>
          <a:p>
            <a:r>
              <a:rPr lang="en-US" altLang="ko-KR" dirty="0"/>
              <a:t>Three operations in regular expressions</a:t>
            </a:r>
            <a:endParaRPr lang="ko-KR" altLang="en-US" dirty="0"/>
          </a:p>
        </p:txBody>
      </p:sp>
      <p:sp>
        <p:nvSpPr>
          <p:cNvPr id="3" name="내용 개체 틀 2">
            <a:extLst>
              <a:ext uri="{FF2B5EF4-FFF2-40B4-BE49-F238E27FC236}">
                <a16:creationId xmlns:a16="http://schemas.microsoft.com/office/drawing/2014/main" id="{E8C8B566-16AA-41A2-86A4-DF6419660FEC}"/>
              </a:ext>
            </a:extLst>
          </p:cNvPr>
          <p:cNvSpPr>
            <a:spLocks noGrp="1"/>
          </p:cNvSpPr>
          <p:nvPr>
            <p:ph idx="1"/>
          </p:nvPr>
        </p:nvSpPr>
        <p:spPr/>
        <p:txBody>
          <a:bodyPr/>
          <a:lstStyle/>
          <a:p>
            <a:r>
              <a:rPr lang="en-US" altLang="ko-KR" dirty="0"/>
              <a:t>Concatenation: r</a:t>
            </a:r>
            <a:r>
              <a:rPr lang="en-US" altLang="ko-KR" baseline="-25000" dirty="0"/>
              <a:t>1</a:t>
            </a:r>
            <a:r>
              <a:rPr lang="en-US" altLang="ko-KR" dirty="0"/>
              <a:t>r</a:t>
            </a:r>
            <a:r>
              <a:rPr lang="en-US" altLang="ko-KR" baseline="-25000" dirty="0"/>
              <a:t>2</a:t>
            </a:r>
          </a:p>
          <a:p>
            <a:pPr lvl="1"/>
            <a:r>
              <a:rPr lang="en-US" altLang="ko-KR" dirty="0"/>
              <a:t>L(r</a:t>
            </a:r>
            <a:r>
              <a:rPr lang="en-US" altLang="ko-KR" baseline="-25000" dirty="0"/>
              <a:t>1</a:t>
            </a:r>
            <a:r>
              <a:rPr lang="en-US" altLang="ko-KR" dirty="0"/>
              <a:t>r</a:t>
            </a:r>
            <a:r>
              <a:rPr lang="en-US" altLang="ko-KR" baseline="-25000" dirty="0"/>
              <a:t>2</a:t>
            </a:r>
            <a:r>
              <a:rPr lang="en-US" altLang="ko-KR" dirty="0"/>
              <a:t>) = L(r</a:t>
            </a:r>
            <a:r>
              <a:rPr lang="en-US" altLang="ko-KR" baseline="-25000" dirty="0"/>
              <a:t>1</a:t>
            </a:r>
            <a:r>
              <a:rPr lang="en-US" altLang="ko-KR" dirty="0"/>
              <a:t>)L(r</a:t>
            </a:r>
            <a:r>
              <a:rPr lang="en-US" altLang="ko-KR" baseline="-25000" dirty="0"/>
              <a:t>2</a:t>
            </a:r>
            <a:r>
              <a:rPr lang="en-US" altLang="ko-KR" dirty="0"/>
              <a:t>) </a:t>
            </a:r>
            <a:r>
              <a:rPr lang="en-US" altLang="ko-KR" dirty="0">
                <a:sym typeface="Wingdings" panose="05000000000000000000" pitchFamily="2" charset="2"/>
              </a:rPr>
              <a:t>=</a:t>
            </a:r>
            <a:r>
              <a:rPr lang="pl-PL" altLang="ko-KR" dirty="0"/>
              <a:t> { </a:t>
            </a:r>
            <a:r>
              <a:rPr lang="en-US" altLang="ko-KR" dirty="0"/>
              <a:t>ab</a:t>
            </a:r>
            <a:r>
              <a:rPr lang="pl-PL" altLang="ko-KR" dirty="0"/>
              <a:t> : </a:t>
            </a:r>
            <a:r>
              <a:rPr lang="en-US" altLang="ko-KR" dirty="0"/>
              <a:t>a</a:t>
            </a:r>
            <a:r>
              <a:rPr lang="pl-PL" altLang="ko-KR" dirty="0"/>
              <a:t> ∈ </a:t>
            </a:r>
            <a:r>
              <a:rPr lang="en-US" altLang="ko-KR" dirty="0"/>
              <a:t>L(r</a:t>
            </a:r>
            <a:r>
              <a:rPr lang="en-US" altLang="ko-KR" baseline="-25000" dirty="0"/>
              <a:t>1</a:t>
            </a:r>
            <a:r>
              <a:rPr lang="en-US" altLang="ko-KR" dirty="0"/>
              <a:t>)</a:t>
            </a:r>
            <a:r>
              <a:rPr lang="pl-PL" altLang="ko-KR" dirty="0"/>
              <a:t>, </a:t>
            </a:r>
            <a:r>
              <a:rPr lang="en-US" altLang="ko-KR" dirty="0"/>
              <a:t>b</a:t>
            </a:r>
            <a:r>
              <a:rPr lang="pl-PL" altLang="ko-KR" dirty="0"/>
              <a:t> ∈ </a:t>
            </a:r>
            <a:r>
              <a:rPr lang="en-US" altLang="ko-KR" dirty="0"/>
              <a:t>L(r</a:t>
            </a:r>
            <a:r>
              <a:rPr lang="en-US" altLang="ko-KR" baseline="-25000" dirty="0"/>
              <a:t>2</a:t>
            </a:r>
            <a:r>
              <a:rPr lang="en-US" altLang="ko-KR" dirty="0"/>
              <a:t>)</a:t>
            </a:r>
            <a:r>
              <a:rPr lang="pl-PL" altLang="ko-KR" dirty="0"/>
              <a:t> }</a:t>
            </a:r>
            <a:endParaRPr lang="en-US" altLang="ko-KR" dirty="0"/>
          </a:p>
          <a:p>
            <a:pPr lvl="1"/>
            <a:r>
              <a:rPr lang="en-US" altLang="ko-KR" dirty="0"/>
              <a:t>e.g., L(ab) = { ab }, L(</a:t>
            </a:r>
            <a:r>
              <a:rPr lang="en-US" altLang="ko-KR" dirty="0" err="1"/>
              <a:t>abc</a:t>
            </a:r>
            <a:r>
              <a:rPr lang="en-US" altLang="ko-KR" dirty="0"/>
              <a:t>) = { </a:t>
            </a:r>
            <a:r>
              <a:rPr lang="en-US" altLang="ko-KR" dirty="0" err="1"/>
              <a:t>abc</a:t>
            </a:r>
            <a:r>
              <a:rPr lang="en-US" altLang="ko-KR" dirty="0"/>
              <a:t> }</a:t>
            </a:r>
          </a:p>
          <a:p>
            <a:pPr lvl="1"/>
            <a:endParaRPr lang="en-US" altLang="ko-KR" dirty="0"/>
          </a:p>
          <a:p>
            <a:r>
              <a:rPr lang="en-US" altLang="ko-KR" dirty="0"/>
              <a:t>Alternation: r</a:t>
            </a:r>
            <a:r>
              <a:rPr lang="en-US" altLang="ko-KR" baseline="-25000" dirty="0"/>
              <a:t>1 </a:t>
            </a:r>
            <a:r>
              <a:rPr lang="en-US" altLang="ko-KR" dirty="0"/>
              <a:t>| r</a:t>
            </a:r>
            <a:r>
              <a:rPr lang="en-US" altLang="ko-KR" baseline="-25000" dirty="0"/>
              <a:t>2</a:t>
            </a:r>
          </a:p>
          <a:p>
            <a:pPr lvl="1"/>
            <a:r>
              <a:rPr lang="en-US" altLang="ko-KR" dirty="0"/>
              <a:t>L(r</a:t>
            </a:r>
            <a:r>
              <a:rPr lang="en-US" altLang="ko-KR" baseline="-25000" dirty="0"/>
              <a:t>1 </a:t>
            </a:r>
            <a:r>
              <a:rPr lang="en-US" altLang="ko-KR" dirty="0"/>
              <a:t>| r</a:t>
            </a:r>
            <a:r>
              <a:rPr lang="en-US" altLang="ko-KR" baseline="-25000" dirty="0"/>
              <a:t>2</a:t>
            </a:r>
            <a:r>
              <a:rPr lang="en-US" altLang="ko-KR" dirty="0"/>
              <a:t>) = L(r</a:t>
            </a:r>
            <a:r>
              <a:rPr lang="en-US" altLang="ko-KR" baseline="-25000" dirty="0"/>
              <a:t>1</a:t>
            </a:r>
            <a:r>
              <a:rPr lang="en-US" altLang="ko-KR" dirty="0"/>
              <a:t>) </a:t>
            </a:r>
            <a:r>
              <a:rPr lang="ko-KR" altLang="en-US" dirty="0"/>
              <a:t>∪</a:t>
            </a:r>
            <a:r>
              <a:rPr lang="en-US" altLang="ko-KR" dirty="0"/>
              <a:t> L(r</a:t>
            </a:r>
            <a:r>
              <a:rPr lang="en-US" altLang="ko-KR" baseline="-25000" dirty="0"/>
              <a:t>2</a:t>
            </a:r>
            <a:r>
              <a:rPr lang="en-US" altLang="ko-KR" dirty="0"/>
              <a:t>)</a:t>
            </a:r>
          </a:p>
          <a:p>
            <a:pPr lvl="1"/>
            <a:r>
              <a:rPr lang="en-US" altLang="ko-KR" dirty="0"/>
              <a:t>e.g., L(a | b) = { a, b }</a:t>
            </a:r>
          </a:p>
          <a:p>
            <a:pPr lvl="1"/>
            <a:endParaRPr lang="en-US" altLang="ko-KR" dirty="0"/>
          </a:p>
          <a:p>
            <a:r>
              <a:rPr lang="en-US" altLang="ko-KR" dirty="0"/>
              <a:t>Kleene star: r</a:t>
            </a:r>
            <a:r>
              <a:rPr lang="en-US" altLang="ko-KR" baseline="-25000" dirty="0"/>
              <a:t>1</a:t>
            </a:r>
            <a:r>
              <a:rPr lang="en-US" altLang="ko-KR" baseline="30000" dirty="0"/>
              <a:t>*</a:t>
            </a:r>
          </a:p>
          <a:p>
            <a:pPr lvl="1"/>
            <a:r>
              <a:rPr lang="en-US" altLang="ko-KR" dirty="0"/>
              <a:t>Zero or more repetitions</a:t>
            </a:r>
          </a:p>
          <a:p>
            <a:pPr lvl="1"/>
            <a:r>
              <a:rPr lang="en-US" altLang="ko-KR" dirty="0"/>
              <a:t>L(r</a:t>
            </a:r>
            <a:r>
              <a:rPr lang="en-US" altLang="ko-KR" baseline="-25000" dirty="0"/>
              <a:t>1</a:t>
            </a:r>
            <a:r>
              <a:rPr lang="en-US" altLang="ko-KR" baseline="30000" dirty="0"/>
              <a:t>*</a:t>
            </a:r>
            <a:r>
              <a:rPr lang="en-US" altLang="ko-KR" dirty="0"/>
              <a:t>) = { </a:t>
            </a:r>
            <a:r>
              <a:rPr lang="el-GR" altLang="ko-KR" dirty="0"/>
              <a:t>ε</a:t>
            </a:r>
            <a:r>
              <a:rPr lang="en-US" altLang="ko-KR" dirty="0"/>
              <a:t> } </a:t>
            </a:r>
            <a:r>
              <a:rPr lang="ko-KR" altLang="en-US" dirty="0"/>
              <a:t>∪ </a:t>
            </a:r>
            <a:r>
              <a:rPr lang="en-US" altLang="ko-KR" dirty="0"/>
              <a:t>L(r</a:t>
            </a:r>
            <a:r>
              <a:rPr lang="en-US" altLang="ko-KR" baseline="-25000" dirty="0"/>
              <a:t>1</a:t>
            </a:r>
            <a:r>
              <a:rPr lang="en-US" altLang="ko-KR" dirty="0"/>
              <a:t>) </a:t>
            </a:r>
            <a:r>
              <a:rPr lang="ko-KR" altLang="en-US" dirty="0"/>
              <a:t>∪</a:t>
            </a:r>
            <a:r>
              <a:rPr lang="en-US" altLang="ko-KR" dirty="0"/>
              <a:t> L(r</a:t>
            </a:r>
            <a:r>
              <a:rPr lang="en-US" altLang="ko-KR" baseline="-25000" dirty="0"/>
              <a:t>1</a:t>
            </a:r>
            <a:r>
              <a:rPr lang="en-US" altLang="ko-KR" dirty="0"/>
              <a:t> r</a:t>
            </a:r>
            <a:r>
              <a:rPr lang="en-US" altLang="ko-KR" baseline="-25000" dirty="0"/>
              <a:t>1</a:t>
            </a:r>
            <a:r>
              <a:rPr lang="en-US" altLang="ko-KR" dirty="0"/>
              <a:t>)</a:t>
            </a:r>
            <a:r>
              <a:rPr lang="ko-KR" altLang="en-US" dirty="0"/>
              <a:t> ∪ </a:t>
            </a:r>
            <a:r>
              <a:rPr lang="en-US" altLang="ko-KR" dirty="0"/>
              <a:t>…</a:t>
            </a:r>
          </a:p>
          <a:p>
            <a:pPr lvl="1"/>
            <a:r>
              <a:rPr lang="en-US" altLang="ko-KR" dirty="0"/>
              <a:t>e.g., L(a</a:t>
            </a:r>
            <a:r>
              <a:rPr lang="en-US" altLang="ko-KR" baseline="30000" dirty="0"/>
              <a:t>*</a:t>
            </a:r>
            <a:r>
              <a:rPr lang="en-US" altLang="ko-KR" dirty="0"/>
              <a:t>) = { </a:t>
            </a:r>
            <a:r>
              <a:rPr lang="el-GR" altLang="ko-KR" dirty="0"/>
              <a:t>ε</a:t>
            </a:r>
            <a:r>
              <a:rPr lang="en-US" altLang="ko-KR" dirty="0"/>
              <a:t>, a, aa, </a:t>
            </a:r>
            <a:r>
              <a:rPr lang="en-US" altLang="ko-KR" dirty="0" err="1"/>
              <a:t>aaa</a:t>
            </a:r>
            <a:r>
              <a:rPr lang="en-US" altLang="ko-KR" dirty="0"/>
              <a:t>, </a:t>
            </a:r>
            <a:r>
              <a:rPr lang="en-US" altLang="ko-KR" dirty="0" err="1"/>
              <a:t>aaaa</a:t>
            </a:r>
            <a:r>
              <a:rPr lang="en-US" altLang="ko-KR" dirty="0"/>
              <a:t>, … }</a:t>
            </a:r>
          </a:p>
          <a:p>
            <a:pPr lvl="1"/>
            <a:endParaRPr lang="en-US" altLang="ko-KR" dirty="0"/>
          </a:p>
        </p:txBody>
      </p:sp>
    </p:spTree>
    <p:extLst>
      <p:ext uri="{BB962C8B-B14F-4D97-AF65-F5344CB8AC3E}">
        <p14:creationId xmlns:p14="http://schemas.microsoft.com/office/powerpoint/2010/main" val="1312417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텍스트 개체 틀 2">
            <a:extLst>
              <a:ext uri="{FF2B5EF4-FFF2-40B4-BE49-F238E27FC236}">
                <a16:creationId xmlns:a16="http://schemas.microsoft.com/office/drawing/2014/main" id="{EEED0953-CA32-42AC-B899-17930B7078BF}"/>
              </a:ext>
            </a:extLst>
          </p:cNvPr>
          <p:cNvSpPr>
            <a:spLocks noGrp="1"/>
          </p:cNvSpPr>
          <p:nvPr>
            <p:ph type="body" idx="1"/>
          </p:nvPr>
        </p:nvSpPr>
        <p:spPr/>
        <p:txBody>
          <a:bodyPr/>
          <a:lstStyle/>
          <a:p>
            <a:r>
              <a:rPr lang="en-US" altLang="ko-KR" dirty="0"/>
              <a:t>System Performance Monitoring</a:t>
            </a:r>
            <a:endParaRPr lang="ko-KR" altLang="en-US" dirty="0"/>
          </a:p>
        </p:txBody>
      </p:sp>
    </p:spTree>
    <p:extLst>
      <p:ext uri="{BB962C8B-B14F-4D97-AF65-F5344CB8AC3E}">
        <p14:creationId xmlns:p14="http://schemas.microsoft.com/office/powerpoint/2010/main" val="1249083014"/>
      </p:ext>
    </p:extLst>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B388403-2CA3-4840-BD2F-F69411FC90ED}"/>
              </a:ext>
            </a:extLst>
          </p:cNvPr>
          <p:cNvSpPr>
            <a:spLocks noGrp="1"/>
          </p:cNvSpPr>
          <p:nvPr>
            <p:ph type="title"/>
          </p:nvPr>
        </p:nvSpPr>
        <p:spPr/>
        <p:txBody>
          <a:bodyPr/>
          <a:lstStyle/>
          <a:p>
            <a:r>
              <a:rPr lang="en-US" altLang="ko-KR" dirty="0"/>
              <a:t>Examples</a:t>
            </a:r>
            <a:endParaRPr lang="ko-KR" altLang="en-US" dirty="0"/>
          </a:p>
        </p:txBody>
      </p:sp>
      <p:sp>
        <p:nvSpPr>
          <p:cNvPr id="3" name="내용 개체 틀 2">
            <a:extLst>
              <a:ext uri="{FF2B5EF4-FFF2-40B4-BE49-F238E27FC236}">
                <a16:creationId xmlns:a16="http://schemas.microsoft.com/office/drawing/2014/main" id="{E8C8B566-16AA-41A2-86A4-DF6419660FEC}"/>
              </a:ext>
            </a:extLst>
          </p:cNvPr>
          <p:cNvSpPr>
            <a:spLocks noGrp="1"/>
          </p:cNvSpPr>
          <p:nvPr>
            <p:ph idx="1"/>
          </p:nvPr>
        </p:nvSpPr>
        <p:spPr/>
        <p:txBody>
          <a:bodyPr/>
          <a:lstStyle/>
          <a:p>
            <a:r>
              <a:rPr lang="en-US" altLang="ko-KR" dirty="0"/>
              <a:t>Rules</a:t>
            </a:r>
          </a:p>
          <a:p>
            <a:pPr lvl="1"/>
            <a:r>
              <a:rPr lang="en-US" altLang="ko-KR" dirty="0"/>
              <a:t>Kleene star(*) has higher precedence than concatenation and alternation</a:t>
            </a:r>
          </a:p>
          <a:p>
            <a:pPr lvl="1"/>
            <a:r>
              <a:rPr lang="en-US" altLang="ko-KR" dirty="0"/>
              <a:t>Alternation(*) has higher precedence than concatenation</a:t>
            </a:r>
          </a:p>
          <a:p>
            <a:endParaRPr lang="en-US" altLang="ko-KR" dirty="0"/>
          </a:p>
          <a:p>
            <a:r>
              <a:rPr lang="en-US" altLang="ko-KR" dirty="0"/>
              <a:t>L(</a:t>
            </a:r>
            <a:r>
              <a:rPr lang="en-US" altLang="ko-KR" dirty="0" err="1"/>
              <a:t>ab|c</a:t>
            </a:r>
            <a:r>
              <a:rPr lang="en-US" altLang="ko-KR" dirty="0"/>
              <a:t>) 	= </a:t>
            </a:r>
          </a:p>
          <a:p>
            <a:r>
              <a:rPr lang="en-US" altLang="ko-KR" dirty="0"/>
              <a:t>L((ab)|c) 	= </a:t>
            </a:r>
          </a:p>
          <a:p>
            <a:r>
              <a:rPr lang="en-US" altLang="ko-KR" dirty="0"/>
              <a:t>L(</a:t>
            </a:r>
            <a:r>
              <a:rPr lang="en-US" altLang="ko-KR" dirty="0" err="1"/>
              <a:t>ba</a:t>
            </a:r>
            <a:r>
              <a:rPr lang="en-US" altLang="ko-KR" dirty="0"/>
              <a:t>*) 	= </a:t>
            </a:r>
          </a:p>
          <a:p>
            <a:r>
              <a:rPr lang="en-US" altLang="ko-KR" dirty="0"/>
              <a:t>L((</a:t>
            </a:r>
            <a:r>
              <a:rPr lang="en-US" altLang="ko-KR" dirty="0" err="1"/>
              <a:t>a|b</a:t>
            </a:r>
            <a:r>
              <a:rPr lang="en-US" altLang="ko-KR" dirty="0"/>
              <a:t>)*) 	= 	       	</a:t>
            </a:r>
          </a:p>
        </p:txBody>
      </p:sp>
      <p:sp>
        <p:nvSpPr>
          <p:cNvPr id="4" name="TextBox 3">
            <a:extLst>
              <a:ext uri="{FF2B5EF4-FFF2-40B4-BE49-F238E27FC236}">
                <a16:creationId xmlns:a16="http://schemas.microsoft.com/office/drawing/2014/main" id="{3257CA73-6499-4C48-A1A8-8C858777C15E}"/>
              </a:ext>
            </a:extLst>
          </p:cNvPr>
          <p:cNvSpPr txBox="1"/>
          <p:nvPr/>
        </p:nvSpPr>
        <p:spPr>
          <a:xfrm>
            <a:off x="2574634" y="2628900"/>
            <a:ext cx="2245016" cy="369332"/>
          </a:xfrm>
          <a:prstGeom prst="rect">
            <a:avLst/>
          </a:prstGeom>
          <a:noFill/>
        </p:spPr>
        <p:txBody>
          <a:bodyPr wrap="square" rtlCol="0">
            <a:spAutoFit/>
          </a:bodyPr>
          <a:lstStyle/>
          <a:p>
            <a:r>
              <a:rPr lang="en-US" altLang="ko-KR" dirty="0">
                <a:latin typeface="Helvetica" panose="020B0604020202020204" pitchFamily="34" charset="0"/>
                <a:ea typeface="맑은 고딕" panose="020B0503020000020004" pitchFamily="50" charset="-127"/>
                <a:cs typeface="Helvetica" panose="020B0604020202020204" pitchFamily="34" charset="0"/>
              </a:rPr>
              <a:t>{ ab, ac }</a:t>
            </a:r>
            <a:endParaRPr lang="ko-KR" altLang="en-US" dirty="0">
              <a:latin typeface="Helvetica" panose="020B0604020202020204" pitchFamily="34" charset="0"/>
              <a:ea typeface="맑은 고딕" panose="020B0503020000020004" pitchFamily="50" charset="-127"/>
              <a:cs typeface="Helvetica" panose="020B0604020202020204" pitchFamily="34" charset="0"/>
            </a:endParaRPr>
          </a:p>
        </p:txBody>
      </p:sp>
      <p:sp>
        <p:nvSpPr>
          <p:cNvPr id="5" name="TextBox 4">
            <a:extLst>
              <a:ext uri="{FF2B5EF4-FFF2-40B4-BE49-F238E27FC236}">
                <a16:creationId xmlns:a16="http://schemas.microsoft.com/office/drawing/2014/main" id="{F7C3E91A-0B92-4154-BDEA-0F0727E6495D}"/>
              </a:ext>
            </a:extLst>
          </p:cNvPr>
          <p:cNvSpPr txBox="1"/>
          <p:nvPr/>
        </p:nvSpPr>
        <p:spPr>
          <a:xfrm>
            <a:off x="2574634" y="3095586"/>
            <a:ext cx="2245016" cy="369332"/>
          </a:xfrm>
          <a:prstGeom prst="rect">
            <a:avLst/>
          </a:prstGeom>
          <a:noFill/>
        </p:spPr>
        <p:txBody>
          <a:bodyPr wrap="square" rtlCol="0">
            <a:spAutoFit/>
          </a:bodyPr>
          <a:lstStyle/>
          <a:p>
            <a:r>
              <a:rPr lang="en-US" altLang="ko-KR" dirty="0">
                <a:latin typeface="Helvetica" panose="020B0604020202020204" pitchFamily="34" charset="0"/>
                <a:ea typeface="맑은 고딕" panose="020B0503020000020004" pitchFamily="50" charset="-127"/>
                <a:cs typeface="Helvetica" panose="020B0604020202020204" pitchFamily="34" charset="0"/>
              </a:rPr>
              <a:t>{ ab, c }</a:t>
            </a:r>
            <a:endParaRPr lang="ko-KR" altLang="en-US" dirty="0">
              <a:latin typeface="Helvetica" panose="020B0604020202020204" pitchFamily="34" charset="0"/>
              <a:ea typeface="맑은 고딕" panose="020B0503020000020004" pitchFamily="50" charset="-127"/>
              <a:cs typeface="Helvetica" panose="020B0604020202020204" pitchFamily="34" charset="0"/>
            </a:endParaRPr>
          </a:p>
        </p:txBody>
      </p:sp>
      <p:sp>
        <p:nvSpPr>
          <p:cNvPr id="6" name="TextBox 5">
            <a:extLst>
              <a:ext uri="{FF2B5EF4-FFF2-40B4-BE49-F238E27FC236}">
                <a16:creationId xmlns:a16="http://schemas.microsoft.com/office/drawing/2014/main" id="{2D029AAB-1F80-43F5-AA92-C9FDFD18CC93}"/>
              </a:ext>
            </a:extLst>
          </p:cNvPr>
          <p:cNvSpPr txBox="1"/>
          <p:nvPr/>
        </p:nvSpPr>
        <p:spPr>
          <a:xfrm>
            <a:off x="2574634" y="3562272"/>
            <a:ext cx="2626016" cy="369332"/>
          </a:xfrm>
          <a:prstGeom prst="rect">
            <a:avLst/>
          </a:prstGeom>
          <a:noFill/>
        </p:spPr>
        <p:txBody>
          <a:bodyPr wrap="square" rtlCol="0">
            <a:spAutoFit/>
          </a:bodyPr>
          <a:lstStyle/>
          <a:p>
            <a:r>
              <a:rPr lang="en-US" altLang="ko-KR" dirty="0">
                <a:latin typeface="Helvetica" panose="020B0604020202020204" pitchFamily="34" charset="0"/>
                <a:ea typeface="맑은 고딕" panose="020B0503020000020004" pitchFamily="50" charset="-127"/>
                <a:cs typeface="Helvetica" panose="020B0604020202020204" pitchFamily="34" charset="0"/>
              </a:rPr>
              <a:t>{ b,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ba</a:t>
            </a:r>
            <a:r>
              <a:rPr lang="en-US" altLang="ko-KR" dirty="0">
                <a:latin typeface="Helvetica" panose="020B0604020202020204" pitchFamily="34" charset="0"/>
                <a:ea typeface="맑은 고딕" panose="020B0503020000020004" pitchFamily="50" charset="-127"/>
                <a:cs typeface="Helvetica" panose="020B0604020202020204" pitchFamily="34" charset="0"/>
              </a:rPr>
              <a:t>, baa,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baaa</a:t>
            </a:r>
            <a:r>
              <a:rPr lang="en-US" altLang="ko-KR" dirty="0">
                <a:latin typeface="Helvetica" panose="020B0604020202020204" pitchFamily="34" charset="0"/>
                <a:ea typeface="맑은 고딕" panose="020B0503020000020004" pitchFamily="50" charset="-127"/>
                <a:cs typeface="Helvetica" panose="020B0604020202020204" pitchFamily="34" charset="0"/>
              </a:rPr>
              <a:t>, … }</a:t>
            </a:r>
          </a:p>
        </p:txBody>
      </p:sp>
      <p:sp>
        <p:nvSpPr>
          <p:cNvPr id="7" name="TextBox 6">
            <a:extLst>
              <a:ext uri="{FF2B5EF4-FFF2-40B4-BE49-F238E27FC236}">
                <a16:creationId xmlns:a16="http://schemas.microsoft.com/office/drawing/2014/main" id="{66A44A3A-7C0B-4570-9EE7-49045717CD08}"/>
              </a:ext>
            </a:extLst>
          </p:cNvPr>
          <p:cNvSpPr txBox="1"/>
          <p:nvPr/>
        </p:nvSpPr>
        <p:spPr>
          <a:xfrm>
            <a:off x="2574634" y="4028958"/>
            <a:ext cx="5529700" cy="646331"/>
          </a:xfrm>
          <a:prstGeom prst="rect">
            <a:avLst/>
          </a:prstGeom>
          <a:noFill/>
        </p:spPr>
        <p:txBody>
          <a:bodyPr wrap="square" rtlCol="0">
            <a:spAutoFit/>
          </a:bodyPr>
          <a:lstStyle/>
          <a:p>
            <a:r>
              <a:rPr lang="el-GR" altLang="ko-KR" dirty="0">
                <a:latin typeface="Helvetica" panose="020B0604020202020204" pitchFamily="34" charset="0"/>
                <a:ea typeface="맑은 고딕" panose="020B0503020000020004" pitchFamily="50" charset="-127"/>
                <a:cs typeface="Helvetica" panose="020B0604020202020204" pitchFamily="34" charset="0"/>
              </a:rPr>
              <a:t>{ ε, </a:t>
            </a:r>
            <a:r>
              <a:rPr lang="en-US" altLang="ko-KR" dirty="0">
                <a:latin typeface="Helvetica" panose="020B0604020202020204" pitchFamily="34" charset="0"/>
                <a:ea typeface="맑은 고딕" panose="020B0503020000020004" pitchFamily="50" charset="-127"/>
                <a:cs typeface="Helvetica" panose="020B0604020202020204" pitchFamily="34" charset="0"/>
              </a:rPr>
              <a:t>a, b, aa, ab,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ba</a:t>
            </a:r>
            <a:r>
              <a:rPr lang="en-US" altLang="ko-KR" dirty="0">
                <a:latin typeface="Helvetica" panose="020B0604020202020204" pitchFamily="34" charset="0"/>
                <a:ea typeface="맑은 고딕" panose="020B0503020000020004" pitchFamily="50" charset="-127"/>
                <a:cs typeface="Helvetica" panose="020B0604020202020204" pitchFamily="34" charset="0"/>
              </a:rPr>
              <a:t>, bb,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aaa</a:t>
            </a:r>
            <a:r>
              <a:rPr lang="en-US" altLang="ko-KR" dirty="0">
                <a:latin typeface="Helvetica" panose="020B0604020202020204" pitchFamily="34" charset="0"/>
                <a:ea typeface="맑은 고딕" panose="020B0503020000020004" pitchFamily="50" charset="-127"/>
                <a:cs typeface="Helvetica" panose="020B0604020202020204" pitchFamily="34" charset="0"/>
              </a:rPr>
              <a:t>,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aab</a:t>
            </a:r>
            <a:r>
              <a:rPr lang="en-US" altLang="ko-KR" dirty="0">
                <a:latin typeface="Helvetica" panose="020B0604020202020204" pitchFamily="34" charset="0"/>
                <a:ea typeface="맑은 고딕" panose="020B0503020000020004" pitchFamily="50" charset="-127"/>
                <a:cs typeface="Helvetica" panose="020B0604020202020204" pitchFamily="34" charset="0"/>
              </a:rPr>
              <a:t>, aba, … }</a:t>
            </a:r>
            <a:br>
              <a:rPr lang="en-US" altLang="ko-KR" dirty="0">
                <a:latin typeface="Helvetica" panose="020B0604020202020204" pitchFamily="34" charset="0"/>
                <a:ea typeface="맑은 고딕" panose="020B0503020000020004" pitchFamily="50" charset="-127"/>
                <a:cs typeface="Helvetica" panose="020B0604020202020204" pitchFamily="34" charset="0"/>
              </a:rPr>
            </a:br>
            <a:r>
              <a:rPr lang="en-US" altLang="ko-KR" dirty="0">
                <a:latin typeface="Helvetica" panose="020B0604020202020204" pitchFamily="34" charset="0"/>
                <a:ea typeface="맑은 고딕" panose="020B0503020000020004" pitchFamily="50" charset="-127"/>
                <a:cs typeface="Helvetica" panose="020B0604020202020204" pitchFamily="34" charset="0"/>
              </a:rPr>
              <a:t>	= the whole strings over the alphabet {a, b}</a:t>
            </a:r>
          </a:p>
        </p:txBody>
      </p:sp>
      <p:sp>
        <p:nvSpPr>
          <p:cNvPr id="8" name="TextBox 7">
            <a:extLst>
              <a:ext uri="{FF2B5EF4-FFF2-40B4-BE49-F238E27FC236}">
                <a16:creationId xmlns:a16="http://schemas.microsoft.com/office/drawing/2014/main" id="{CB277CB6-452C-234B-8AD4-3070CEE674F4}"/>
              </a:ext>
            </a:extLst>
          </p:cNvPr>
          <p:cNvSpPr txBox="1"/>
          <p:nvPr/>
        </p:nvSpPr>
        <p:spPr>
          <a:xfrm>
            <a:off x="3727761" y="2659852"/>
            <a:ext cx="5611423" cy="369332"/>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설명</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alternation first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b,c</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then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concat</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{ab, ac}</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
        <p:nvSpPr>
          <p:cNvPr id="9" name="TextBox 8">
            <a:extLst>
              <a:ext uri="{FF2B5EF4-FFF2-40B4-BE49-F238E27FC236}">
                <a16:creationId xmlns:a16="http://schemas.microsoft.com/office/drawing/2014/main" id="{F0618DE8-5AEB-2E44-934D-BBC8A01C2D9D}"/>
              </a:ext>
            </a:extLst>
          </p:cNvPr>
          <p:cNvSpPr txBox="1"/>
          <p:nvPr/>
        </p:nvSpPr>
        <p:spPr>
          <a:xfrm>
            <a:off x="4359891" y="3111062"/>
            <a:ext cx="4664366" cy="369332"/>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설명</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괄호 먼저</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{ab, c}</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
        <p:nvSpPr>
          <p:cNvPr id="10" name="TextBox 9">
            <a:extLst>
              <a:ext uri="{FF2B5EF4-FFF2-40B4-BE49-F238E27FC236}">
                <a16:creationId xmlns:a16="http://schemas.microsoft.com/office/drawing/2014/main" id="{A591F555-1EDF-514D-AA91-CB1F2272E189}"/>
              </a:ext>
            </a:extLst>
          </p:cNvPr>
          <p:cNvSpPr txBox="1"/>
          <p:nvPr/>
        </p:nvSpPr>
        <p:spPr>
          <a:xfrm>
            <a:off x="5047565" y="3577748"/>
            <a:ext cx="4664366" cy="369332"/>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설명</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b(empty},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ba</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baa, …</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
        <p:nvSpPr>
          <p:cNvPr id="11" name="TextBox 10">
            <a:extLst>
              <a:ext uri="{FF2B5EF4-FFF2-40B4-BE49-F238E27FC236}">
                <a16:creationId xmlns:a16="http://schemas.microsoft.com/office/drawing/2014/main" id="{837132FF-5391-9F49-80B8-46B3B56422DA}"/>
              </a:ext>
            </a:extLst>
          </p:cNvPr>
          <p:cNvSpPr txBox="1"/>
          <p:nvPr/>
        </p:nvSpPr>
        <p:spPr>
          <a:xfrm>
            <a:off x="2487467" y="4801296"/>
            <a:ext cx="4664366" cy="646331"/>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설명</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a|b</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a,b</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를</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string</a:t>
            </a:r>
            <a:r>
              <a:rPr lang="ko-KR" altLang="en-US"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으로</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생각하고 이걸 대상으로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ko-KR" altLang="en-US"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를</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적용</a:t>
            </a:r>
          </a:p>
        </p:txBody>
      </p:sp>
    </p:spTree>
    <p:extLst>
      <p:ext uri="{BB962C8B-B14F-4D97-AF65-F5344CB8AC3E}">
        <p14:creationId xmlns:p14="http://schemas.microsoft.com/office/powerpoint/2010/main" val="297070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3324930-104F-41E3-A109-8746601E39A1}"/>
              </a:ext>
            </a:extLst>
          </p:cNvPr>
          <p:cNvSpPr>
            <a:spLocks noGrp="1"/>
          </p:cNvSpPr>
          <p:nvPr>
            <p:ph type="title"/>
          </p:nvPr>
        </p:nvSpPr>
        <p:spPr/>
        <p:txBody>
          <a:bodyPr/>
          <a:lstStyle/>
          <a:p>
            <a:r>
              <a:rPr lang="en-US" altLang="ko-KR" dirty="0"/>
              <a:t>Regular expression in formal language is powerful but</a:t>
            </a:r>
            <a:endParaRPr lang="ko-KR" altLang="en-US" dirty="0"/>
          </a:p>
        </p:txBody>
      </p:sp>
      <p:sp>
        <p:nvSpPr>
          <p:cNvPr id="3" name="내용 개체 틀 2">
            <a:extLst>
              <a:ext uri="{FF2B5EF4-FFF2-40B4-BE49-F238E27FC236}">
                <a16:creationId xmlns:a16="http://schemas.microsoft.com/office/drawing/2014/main" id="{5AB7952B-8054-41F5-A3A3-264064B53901}"/>
              </a:ext>
            </a:extLst>
          </p:cNvPr>
          <p:cNvSpPr>
            <a:spLocks noGrp="1"/>
          </p:cNvSpPr>
          <p:nvPr>
            <p:ph idx="1"/>
          </p:nvPr>
        </p:nvSpPr>
        <p:spPr/>
        <p:txBody>
          <a:bodyPr/>
          <a:lstStyle/>
          <a:p>
            <a:r>
              <a:rPr lang="en-US" altLang="ko-KR" dirty="0"/>
              <a:t>Limited operations and symbols</a:t>
            </a:r>
          </a:p>
          <a:p>
            <a:pPr lvl="1"/>
            <a:r>
              <a:rPr lang="en-US" altLang="ko-KR" dirty="0"/>
              <a:t>Good for proof</a:t>
            </a:r>
          </a:p>
          <a:p>
            <a:pPr lvl="1"/>
            <a:r>
              <a:rPr lang="en-US" altLang="ko-KR" dirty="0"/>
              <a:t>Bad for usage</a:t>
            </a:r>
          </a:p>
          <a:p>
            <a:pPr lvl="1"/>
            <a:endParaRPr lang="en-US" altLang="ko-KR" dirty="0"/>
          </a:p>
          <a:p>
            <a:r>
              <a:rPr lang="en-US" altLang="ko-KR" dirty="0"/>
              <a:t>e.g., Match with any character</a:t>
            </a:r>
          </a:p>
          <a:p>
            <a:pPr lvl="1"/>
            <a:r>
              <a:rPr lang="en-US" altLang="ko-KR" dirty="0"/>
              <a:t>In formal language: </a:t>
            </a:r>
            <a:r>
              <a:rPr lang="en-US" altLang="ko-KR" dirty="0" err="1"/>
              <a:t>a|b|c|d|e|f|g</a:t>
            </a:r>
            <a:r>
              <a:rPr lang="en-US" altLang="ko-KR" dirty="0"/>
              <a:t>|…|</a:t>
            </a:r>
            <a:r>
              <a:rPr lang="en-US" altLang="ko-KR" dirty="0" err="1"/>
              <a:t>z|A</a:t>
            </a:r>
            <a:r>
              <a:rPr lang="en-US" altLang="ko-KR" dirty="0"/>
              <a:t>|…</a:t>
            </a:r>
          </a:p>
          <a:p>
            <a:pPr lvl="1"/>
            <a:endParaRPr lang="en-US" altLang="ko-KR" dirty="0"/>
          </a:p>
          <a:p>
            <a:r>
              <a:rPr lang="en-US" altLang="ko-KR" dirty="0"/>
              <a:t>e.g., Match with alphabet</a:t>
            </a:r>
          </a:p>
          <a:p>
            <a:pPr lvl="1"/>
            <a:r>
              <a:rPr lang="en-US" altLang="ko-KR" dirty="0"/>
              <a:t>In formal language: </a:t>
            </a:r>
            <a:r>
              <a:rPr lang="en-US" altLang="ko-KR" dirty="0" err="1"/>
              <a:t>a|b|c</a:t>
            </a:r>
            <a:r>
              <a:rPr lang="en-US" altLang="ko-KR" dirty="0"/>
              <a:t>|…|z</a:t>
            </a:r>
          </a:p>
        </p:txBody>
      </p:sp>
    </p:spTree>
    <p:extLst>
      <p:ext uri="{BB962C8B-B14F-4D97-AF65-F5344CB8AC3E}">
        <p14:creationId xmlns:p14="http://schemas.microsoft.com/office/powerpoint/2010/main" val="9528014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D41228D-ADAC-41FB-A69F-4379386C1BF8}"/>
              </a:ext>
            </a:extLst>
          </p:cNvPr>
          <p:cNvSpPr>
            <a:spLocks noGrp="1"/>
          </p:cNvSpPr>
          <p:nvPr>
            <p:ph type="title"/>
          </p:nvPr>
        </p:nvSpPr>
        <p:spPr/>
        <p:txBody>
          <a:bodyPr/>
          <a:lstStyle/>
          <a:p>
            <a:r>
              <a:rPr lang="en-US" altLang="ko-KR" dirty="0"/>
              <a:t>POSIX Extended Regular Expression (ERE)</a:t>
            </a:r>
            <a:endParaRPr lang="ko-KR" altLang="en-US" dirty="0"/>
          </a:p>
        </p:txBody>
      </p:sp>
      <p:sp>
        <p:nvSpPr>
          <p:cNvPr id="3" name="내용 개체 틀 2">
            <a:extLst>
              <a:ext uri="{FF2B5EF4-FFF2-40B4-BE49-F238E27FC236}">
                <a16:creationId xmlns:a16="http://schemas.microsoft.com/office/drawing/2014/main" id="{9DF24A4B-304C-47B6-B231-0D86E04D5FEB}"/>
              </a:ext>
            </a:extLst>
          </p:cNvPr>
          <p:cNvSpPr>
            <a:spLocks noGrp="1"/>
          </p:cNvSpPr>
          <p:nvPr>
            <p:ph idx="1"/>
          </p:nvPr>
        </p:nvSpPr>
        <p:spPr/>
        <p:txBody>
          <a:bodyPr/>
          <a:lstStyle/>
          <a:p>
            <a:r>
              <a:rPr lang="en-US" altLang="ko-KR" dirty="0"/>
              <a:t>Extend regular expressions with more useful features</a:t>
            </a:r>
            <a:endParaRPr lang="ko-KR" altLang="en-US" dirty="0"/>
          </a:p>
        </p:txBody>
      </p:sp>
      <p:pic>
        <p:nvPicPr>
          <p:cNvPr id="4" name="Picture 2" descr="Chomsky Hierarchy in Theory of Computation - GeeksforGeeks">
            <a:extLst>
              <a:ext uri="{FF2B5EF4-FFF2-40B4-BE49-F238E27FC236}">
                <a16:creationId xmlns:a16="http://schemas.microsoft.com/office/drawing/2014/main" id="{B4E6EB17-89F5-4144-B687-944F57AC21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262" y="1389459"/>
            <a:ext cx="8247584" cy="4763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타원 4">
            <a:extLst>
              <a:ext uri="{FF2B5EF4-FFF2-40B4-BE49-F238E27FC236}">
                <a16:creationId xmlns:a16="http://schemas.microsoft.com/office/drawing/2014/main" id="{A878BB05-F5C9-4078-921D-13EF77A271F5}"/>
              </a:ext>
            </a:extLst>
          </p:cNvPr>
          <p:cNvSpPr/>
          <p:nvPr/>
        </p:nvSpPr>
        <p:spPr bwMode="auto">
          <a:xfrm>
            <a:off x="2667000" y="4591050"/>
            <a:ext cx="1533525" cy="1562100"/>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dirty="0">
              <a:ln>
                <a:noFill/>
              </a:ln>
              <a:solidFill>
                <a:srgbClr val="000099"/>
              </a:solidFill>
              <a:effectLst/>
              <a:latin typeface="-소망M" pitchFamily="18" charset="-127"/>
              <a:ea typeface="-소망M" pitchFamily="18" charset="-127"/>
            </a:endParaRPr>
          </a:p>
        </p:txBody>
      </p:sp>
      <p:sp>
        <p:nvSpPr>
          <p:cNvPr id="6" name="말풍선: 사각형 5">
            <a:extLst>
              <a:ext uri="{FF2B5EF4-FFF2-40B4-BE49-F238E27FC236}">
                <a16:creationId xmlns:a16="http://schemas.microsoft.com/office/drawing/2014/main" id="{72B1200E-31B7-46FA-8021-A27F0E0CDF16}"/>
              </a:ext>
            </a:extLst>
          </p:cNvPr>
          <p:cNvSpPr/>
          <p:nvPr/>
        </p:nvSpPr>
        <p:spPr bwMode="auto">
          <a:xfrm>
            <a:off x="4432289" y="5704827"/>
            <a:ext cx="3883035" cy="1043359"/>
          </a:xfrm>
          <a:prstGeom prst="wedgeRectCallout">
            <a:avLst>
              <a:gd name="adj1" fmla="val -56903"/>
              <a:gd name="adj2" fmla="val -43813"/>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R="0" algn="ctr" defTabSz="914400" rtl="0" eaLnBrk="1" fontAlgn="base" latinLnBrk="1" hangingPunct="1">
              <a:lnSpc>
                <a:spcPct val="100000"/>
              </a:lnSpc>
              <a:spcBef>
                <a:spcPct val="20000"/>
              </a:spcBef>
              <a:spcAft>
                <a:spcPct val="0"/>
              </a:spcAft>
              <a:buClr>
                <a:schemeClr val="hlink"/>
              </a:buClr>
              <a:buSzPct val="155000"/>
              <a:tabLst/>
            </a:pPr>
            <a:r>
              <a:rPr kumimoji="0" lang="en-US" altLang="ko-KR" sz="1600" b="0" i="0" u="none" strike="noStrike" cap="none" normalizeH="0" baseline="0" dirty="0">
                <a:ln>
                  <a:noFill/>
                </a:ln>
                <a:solidFill>
                  <a:schemeClr val="bg1"/>
                </a:solidFill>
                <a:effectLst/>
                <a:latin typeface="-소망M" pitchFamily="18" charset="-127"/>
                <a:ea typeface="-소망M" pitchFamily="18" charset="-127"/>
              </a:rPr>
              <a:t>ERE is still regular expression</a:t>
            </a:r>
            <a:br>
              <a:rPr kumimoji="0" lang="en-US" altLang="ko-KR" sz="1600" b="0" i="0" u="none" strike="noStrike" cap="none" normalizeH="0" baseline="0" dirty="0">
                <a:ln>
                  <a:noFill/>
                </a:ln>
                <a:solidFill>
                  <a:schemeClr val="bg1"/>
                </a:solidFill>
                <a:effectLst/>
                <a:latin typeface="-소망M" pitchFamily="18" charset="-127"/>
                <a:ea typeface="-소망M" pitchFamily="18" charset="-127"/>
              </a:rPr>
            </a:br>
            <a:r>
              <a:rPr kumimoji="0" lang="en-US" altLang="ko-KR" sz="1600" b="0" i="0" u="none" strike="noStrike" cap="none" normalizeH="0" baseline="0" dirty="0">
                <a:ln>
                  <a:noFill/>
                </a:ln>
                <a:solidFill>
                  <a:schemeClr val="bg1"/>
                </a:solidFill>
                <a:effectLst/>
                <a:latin typeface="-소망M" pitchFamily="18" charset="-127"/>
                <a:ea typeface="-소망M" pitchFamily="18" charset="-127"/>
              </a:rPr>
              <a:t> (i.e., Extensions are all syntactic sugars)</a:t>
            </a:r>
            <a:endParaRPr kumimoji="0" lang="ko-KR" altLang="en-US" sz="1600" b="0" i="0" u="none" strike="noStrike" cap="none" normalizeH="0" baseline="0" dirty="0">
              <a:ln>
                <a:noFill/>
              </a:ln>
              <a:solidFill>
                <a:schemeClr val="bg1"/>
              </a:solidFill>
              <a:effectLst/>
              <a:latin typeface="-소망M" pitchFamily="18" charset="-127"/>
              <a:ea typeface="-소망M" pitchFamily="18" charset="-127"/>
            </a:endParaRPr>
          </a:p>
        </p:txBody>
      </p:sp>
    </p:spTree>
    <p:extLst>
      <p:ext uri="{BB962C8B-B14F-4D97-AF65-F5344CB8AC3E}">
        <p14:creationId xmlns:p14="http://schemas.microsoft.com/office/powerpoint/2010/main" val="1997422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6544265-F77B-4039-8558-9DF18D06BF88}"/>
              </a:ext>
            </a:extLst>
          </p:cNvPr>
          <p:cNvSpPr>
            <a:spLocks noGrp="1"/>
          </p:cNvSpPr>
          <p:nvPr>
            <p:ph type="title"/>
          </p:nvPr>
        </p:nvSpPr>
        <p:spPr/>
        <p:txBody>
          <a:bodyPr/>
          <a:lstStyle/>
          <a:p>
            <a:r>
              <a:rPr lang="en-US" altLang="ko-KR" dirty="0"/>
              <a:t>Metacharacters in ERE</a:t>
            </a:r>
            <a:endParaRPr lang="ko-KR" altLang="en-US" dirty="0"/>
          </a:p>
        </p:txBody>
      </p:sp>
      <p:sp>
        <p:nvSpPr>
          <p:cNvPr id="3" name="내용 개체 틀 2">
            <a:extLst>
              <a:ext uri="{FF2B5EF4-FFF2-40B4-BE49-F238E27FC236}">
                <a16:creationId xmlns:a16="http://schemas.microsoft.com/office/drawing/2014/main" id="{3E0245FD-5AFF-4966-9C96-974D39DE0B3D}"/>
              </a:ext>
            </a:extLst>
          </p:cNvPr>
          <p:cNvSpPr>
            <a:spLocks noGrp="1"/>
          </p:cNvSpPr>
          <p:nvPr>
            <p:ph idx="1"/>
          </p:nvPr>
        </p:nvSpPr>
        <p:spPr/>
        <p:txBody>
          <a:bodyPr/>
          <a:lstStyle/>
          <a:p>
            <a:r>
              <a:rPr lang="en-US" altLang="ko-KR" dirty="0"/>
              <a:t>. :  Match with any character</a:t>
            </a:r>
          </a:p>
          <a:p>
            <a:pPr lvl="1"/>
            <a:r>
              <a:rPr lang="en-US" altLang="ko-KR" dirty="0"/>
              <a:t>In many application, it excludes a newline</a:t>
            </a:r>
          </a:p>
          <a:p>
            <a:pPr lvl="1"/>
            <a:endParaRPr lang="en-US" altLang="ko-KR" dirty="0"/>
          </a:p>
          <a:p>
            <a:r>
              <a:rPr lang="en-US" altLang="ko-KR" dirty="0"/>
              <a:t>[ ]: Match with a single character in the brackets. This can use hyphen(‘-’) to specify a range</a:t>
            </a:r>
          </a:p>
          <a:p>
            <a:pPr lvl="1"/>
            <a:r>
              <a:rPr lang="en-US" altLang="ko-KR" dirty="0"/>
              <a:t>e.g., [</a:t>
            </a:r>
            <a:r>
              <a:rPr lang="en-US" altLang="ko-KR" dirty="0" err="1"/>
              <a:t>abc</a:t>
            </a:r>
            <a:r>
              <a:rPr lang="en-US" altLang="ko-KR" dirty="0"/>
              <a:t>] = </a:t>
            </a:r>
            <a:r>
              <a:rPr lang="en-US" altLang="ko-KR" dirty="0" err="1"/>
              <a:t>a|b|c</a:t>
            </a:r>
            <a:endParaRPr lang="en-US" altLang="ko-KR" dirty="0"/>
          </a:p>
          <a:p>
            <a:pPr lvl="1"/>
            <a:r>
              <a:rPr lang="en-US" altLang="ko-KR" dirty="0"/>
              <a:t>e.g., [a-z] = all lower letters</a:t>
            </a:r>
          </a:p>
          <a:p>
            <a:pPr lvl="1"/>
            <a:r>
              <a:rPr lang="en-US" altLang="ko-KR" dirty="0"/>
              <a:t>e.g., [</a:t>
            </a:r>
            <a:r>
              <a:rPr lang="en-US" altLang="ko-KR" dirty="0" err="1"/>
              <a:t>aA</a:t>
            </a:r>
            <a:r>
              <a:rPr lang="en-US" altLang="ko-KR" dirty="0"/>
              <a:t>-Z] = a + all upper letters</a:t>
            </a:r>
          </a:p>
          <a:p>
            <a:pPr lvl="1"/>
            <a:endParaRPr lang="en-US" altLang="ko-KR" dirty="0"/>
          </a:p>
          <a:p>
            <a:r>
              <a:rPr lang="en-US" altLang="ko-KR" dirty="0"/>
              <a:t>[^]: Matches any character except those in the square brackets </a:t>
            </a:r>
          </a:p>
          <a:p>
            <a:pPr lvl="1"/>
            <a:r>
              <a:rPr lang="en-US" altLang="ko-KR" dirty="0"/>
              <a:t>e.g., [^</a:t>
            </a:r>
            <a:r>
              <a:rPr lang="en-US" altLang="ko-KR" dirty="0" err="1"/>
              <a:t>abc</a:t>
            </a:r>
            <a:r>
              <a:rPr lang="en-US" altLang="ko-KR" dirty="0"/>
              <a:t>] = all characters that are not ‘a’, ‘b’, or ‘c’</a:t>
            </a:r>
          </a:p>
        </p:txBody>
      </p:sp>
    </p:spTree>
    <p:extLst>
      <p:ext uri="{BB962C8B-B14F-4D97-AF65-F5344CB8AC3E}">
        <p14:creationId xmlns:p14="http://schemas.microsoft.com/office/powerpoint/2010/main" val="28543770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BCAC2E-8F29-4989-9027-EEE544E05A88}"/>
              </a:ext>
            </a:extLst>
          </p:cNvPr>
          <p:cNvSpPr>
            <a:spLocks noGrp="1"/>
          </p:cNvSpPr>
          <p:nvPr>
            <p:ph type="title"/>
          </p:nvPr>
        </p:nvSpPr>
        <p:spPr/>
        <p:txBody>
          <a:bodyPr/>
          <a:lstStyle/>
          <a:p>
            <a:r>
              <a:rPr lang="en-US" altLang="ko-KR" dirty="0"/>
              <a:t>Metacharacters in ERE</a:t>
            </a:r>
            <a:endParaRPr lang="ko-KR" altLang="en-US" dirty="0"/>
          </a:p>
        </p:txBody>
      </p:sp>
      <p:sp>
        <p:nvSpPr>
          <p:cNvPr id="3" name="내용 개체 틀 2">
            <a:extLst>
              <a:ext uri="{FF2B5EF4-FFF2-40B4-BE49-F238E27FC236}">
                <a16:creationId xmlns:a16="http://schemas.microsoft.com/office/drawing/2014/main" id="{C1B6FDC9-0A17-469B-9647-CA8A70EE856C}"/>
              </a:ext>
            </a:extLst>
          </p:cNvPr>
          <p:cNvSpPr>
            <a:spLocks noGrp="1"/>
          </p:cNvSpPr>
          <p:nvPr>
            <p:ph idx="1"/>
          </p:nvPr>
        </p:nvSpPr>
        <p:spPr>
          <a:xfrm>
            <a:off x="395536" y="794423"/>
            <a:ext cx="8235190" cy="5340991"/>
          </a:xfrm>
        </p:spPr>
        <p:txBody>
          <a:bodyPr/>
          <a:lstStyle/>
          <a:p>
            <a:r>
              <a:rPr lang="en-US" altLang="ko-KR" dirty="0"/>
              <a:t>^: Matches the starting position within the string</a:t>
            </a:r>
          </a:p>
          <a:p>
            <a:pPr lvl="1"/>
            <a:r>
              <a:rPr lang="en-US" altLang="ko-KR" dirty="0"/>
              <a:t>^</a:t>
            </a:r>
            <a:r>
              <a:rPr lang="en-US" altLang="ko-KR" dirty="0" err="1"/>
              <a:t>abc</a:t>
            </a:r>
            <a:r>
              <a:rPr lang="en-US" altLang="ko-KR" dirty="0"/>
              <a:t>: Only matches with strings that start with </a:t>
            </a:r>
            <a:r>
              <a:rPr lang="en-US" altLang="ko-KR" dirty="0" err="1"/>
              <a:t>abc</a:t>
            </a:r>
            <a:endParaRPr lang="en-US" altLang="ko-KR" dirty="0"/>
          </a:p>
          <a:p>
            <a:pPr lvl="1"/>
            <a:endParaRPr lang="en-US" altLang="ko-KR" dirty="0"/>
          </a:p>
          <a:p>
            <a:r>
              <a:rPr lang="en-US" altLang="ko-KR" dirty="0"/>
              <a:t>$: Matches the ending position of the string</a:t>
            </a:r>
          </a:p>
          <a:p>
            <a:pPr lvl="1"/>
            <a:r>
              <a:rPr lang="en-US" altLang="ko-KR" dirty="0" err="1"/>
              <a:t>abc</a:t>
            </a:r>
            <a:r>
              <a:rPr lang="en-US" altLang="ko-KR" dirty="0"/>
              <a:t>$: Only matches with strings that ends with </a:t>
            </a:r>
            <a:r>
              <a:rPr lang="en-US" altLang="ko-KR" dirty="0" err="1"/>
              <a:t>abc</a:t>
            </a:r>
            <a:endParaRPr lang="en-US" altLang="ko-KR" dirty="0"/>
          </a:p>
          <a:p>
            <a:pPr marL="471416" lvl="1" indent="0">
              <a:buNone/>
            </a:pPr>
            <a:endParaRPr lang="en-US" altLang="ko-KR" dirty="0"/>
          </a:p>
          <a:p>
            <a:r>
              <a:rPr lang="en-US" altLang="ko-KR" dirty="0"/>
              <a:t>(): Defines a subexpression</a:t>
            </a:r>
          </a:p>
          <a:p>
            <a:pPr lvl="1"/>
            <a:r>
              <a:rPr lang="en-US" altLang="ko-KR" dirty="0"/>
              <a:t>This is also called as a block or capturing group</a:t>
            </a:r>
          </a:p>
          <a:p>
            <a:pPr lvl="1"/>
            <a:r>
              <a:rPr lang="en-US" altLang="ko-KR" dirty="0"/>
              <a:t>e.g., (</a:t>
            </a:r>
            <a:r>
              <a:rPr lang="en-US" altLang="ko-KR" dirty="0" err="1"/>
              <a:t>aaa</a:t>
            </a:r>
            <a:r>
              <a:rPr lang="en-US" altLang="ko-KR" dirty="0"/>
              <a:t>) | (</a:t>
            </a:r>
            <a:r>
              <a:rPr lang="en-US" altLang="ko-KR" dirty="0" err="1"/>
              <a:t>bbb</a:t>
            </a:r>
            <a:r>
              <a:rPr lang="en-US" altLang="ko-KR" dirty="0"/>
              <a:t>) = { </a:t>
            </a:r>
            <a:r>
              <a:rPr lang="en-US" altLang="ko-KR" dirty="0" err="1"/>
              <a:t>aaa</a:t>
            </a:r>
            <a:r>
              <a:rPr lang="en-US" altLang="ko-KR" dirty="0"/>
              <a:t>, </a:t>
            </a:r>
            <a:r>
              <a:rPr lang="en-US" altLang="ko-KR" dirty="0" err="1"/>
              <a:t>bbb</a:t>
            </a:r>
            <a:r>
              <a:rPr lang="en-US" altLang="ko-KR" dirty="0"/>
              <a:t> }</a:t>
            </a:r>
          </a:p>
          <a:p>
            <a:pPr lvl="1"/>
            <a:endParaRPr lang="en-US" altLang="ko-KR" dirty="0"/>
          </a:p>
        </p:txBody>
      </p:sp>
      <p:sp>
        <p:nvSpPr>
          <p:cNvPr id="4" name="TextBox 3">
            <a:extLst>
              <a:ext uri="{FF2B5EF4-FFF2-40B4-BE49-F238E27FC236}">
                <a16:creationId xmlns:a16="http://schemas.microsoft.com/office/drawing/2014/main" id="{B67164BE-F530-D946-A620-763DCE39E9E2}"/>
              </a:ext>
            </a:extLst>
          </p:cNvPr>
          <p:cNvSpPr txBox="1"/>
          <p:nvPr/>
        </p:nvSpPr>
        <p:spPr>
          <a:xfrm>
            <a:off x="1320012" y="1680754"/>
            <a:ext cx="7391398" cy="369332"/>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괄호 없이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e.g.,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aabc</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는 해당이 안됨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abc</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로 시작해야함</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
        <p:nvSpPr>
          <p:cNvPr id="5" name="TextBox 4">
            <a:extLst>
              <a:ext uri="{FF2B5EF4-FFF2-40B4-BE49-F238E27FC236}">
                <a16:creationId xmlns:a16="http://schemas.microsoft.com/office/drawing/2014/main" id="{038AA34E-E56D-F749-BB35-79760136E9AD}"/>
              </a:ext>
            </a:extLst>
          </p:cNvPr>
          <p:cNvSpPr txBox="1"/>
          <p:nvPr/>
        </p:nvSpPr>
        <p:spPr>
          <a:xfrm>
            <a:off x="1121230" y="3059668"/>
            <a:ext cx="7391398" cy="369332"/>
          </a:xfrm>
          <a:prstGeom prst="rect">
            <a:avLst/>
          </a:prstGeom>
          <a:noFill/>
        </p:spPr>
        <p:txBody>
          <a:bodyPr wrap="square" rtlCol="0">
            <a:spAutoFit/>
          </a:bodyPr>
          <a:lstStyle/>
          <a:p>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e.g.,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abcd</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는 해당 안됨</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끝이 </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abc</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로 </a:t>
            </a:r>
            <a:r>
              <a:rPr lang="ko-KR" altLang="en-US"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끝나야함</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Tree>
    <p:extLst>
      <p:ext uri="{BB962C8B-B14F-4D97-AF65-F5344CB8AC3E}">
        <p14:creationId xmlns:p14="http://schemas.microsoft.com/office/powerpoint/2010/main" val="3848332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9F71F4-42F2-4379-846D-3C25E246F65E}"/>
              </a:ext>
            </a:extLst>
          </p:cNvPr>
          <p:cNvSpPr>
            <a:spLocks noGrp="1"/>
          </p:cNvSpPr>
          <p:nvPr>
            <p:ph type="title"/>
          </p:nvPr>
        </p:nvSpPr>
        <p:spPr/>
        <p:txBody>
          <a:bodyPr/>
          <a:lstStyle/>
          <a:p>
            <a:r>
              <a:rPr lang="en-US" altLang="ko-KR" dirty="0"/>
              <a:t>Metacharacters in ERE</a:t>
            </a:r>
            <a:endParaRPr lang="ko-KR" altLang="en-US" dirty="0"/>
          </a:p>
        </p:txBody>
      </p:sp>
      <p:sp>
        <p:nvSpPr>
          <p:cNvPr id="3" name="내용 개체 틀 2">
            <a:extLst>
              <a:ext uri="{FF2B5EF4-FFF2-40B4-BE49-F238E27FC236}">
                <a16:creationId xmlns:a16="http://schemas.microsoft.com/office/drawing/2014/main" id="{14F81C85-0D4A-4988-AD14-AC3DCF37DAED}"/>
              </a:ext>
            </a:extLst>
          </p:cNvPr>
          <p:cNvSpPr>
            <a:spLocks noGrp="1"/>
          </p:cNvSpPr>
          <p:nvPr>
            <p:ph idx="1"/>
          </p:nvPr>
        </p:nvSpPr>
        <p:spPr/>
        <p:txBody>
          <a:bodyPr/>
          <a:lstStyle/>
          <a:p>
            <a:r>
              <a:rPr lang="en-US" altLang="ko-KR" dirty="0"/>
              <a:t>*: zero or more repetitions</a:t>
            </a:r>
          </a:p>
          <a:p>
            <a:pPr lvl="1"/>
            <a:r>
              <a:rPr lang="en-US" altLang="ko-KR" dirty="0"/>
              <a:t>e.g., a* = {</a:t>
            </a:r>
            <a:r>
              <a:rPr lang="el-GR" altLang="ko-KR" dirty="0"/>
              <a:t>ε</a:t>
            </a:r>
            <a:r>
              <a:rPr lang="en-US" altLang="ko-KR" dirty="0"/>
              <a:t>, a, aa, </a:t>
            </a:r>
            <a:r>
              <a:rPr lang="en-US" altLang="ko-KR" dirty="0" err="1"/>
              <a:t>aaa</a:t>
            </a:r>
            <a:r>
              <a:rPr lang="en-US" altLang="ko-KR" dirty="0"/>
              <a:t>, …}</a:t>
            </a:r>
          </a:p>
          <a:p>
            <a:r>
              <a:rPr lang="en-US" altLang="ko-KR" dirty="0"/>
              <a:t>+: one or more repetitions</a:t>
            </a:r>
          </a:p>
          <a:p>
            <a:pPr lvl="1"/>
            <a:r>
              <a:rPr lang="en-US" altLang="ko-KR" dirty="0"/>
              <a:t>e.g., a+ = { a, aa, </a:t>
            </a:r>
            <a:r>
              <a:rPr lang="en-US" altLang="ko-KR" dirty="0" err="1"/>
              <a:t>aaa</a:t>
            </a:r>
            <a:r>
              <a:rPr lang="en-US" altLang="ko-KR" dirty="0"/>
              <a:t>, </a:t>
            </a:r>
            <a:r>
              <a:rPr lang="en-US" altLang="ko-KR" dirty="0" err="1"/>
              <a:t>aaaa</a:t>
            </a:r>
            <a:r>
              <a:rPr lang="en-US" altLang="ko-KR" dirty="0"/>
              <a:t>, … }</a:t>
            </a:r>
          </a:p>
          <a:p>
            <a:r>
              <a:rPr lang="en-US" altLang="ko-KR" dirty="0"/>
              <a:t>?: zero or one repetition</a:t>
            </a:r>
          </a:p>
          <a:p>
            <a:pPr lvl="1"/>
            <a:r>
              <a:rPr lang="en-US" altLang="ko-KR" dirty="0"/>
              <a:t>e.g., a? = { </a:t>
            </a:r>
            <a:r>
              <a:rPr lang="el-GR" altLang="ko-KR" dirty="0"/>
              <a:t>ε</a:t>
            </a:r>
            <a:r>
              <a:rPr lang="en-US" altLang="ko-KR" dirty="0"/>
              <a:t>, a }</a:t>
            </a:r>
          </a:p>
          <a:p>
            <a:pPr marL="0" indent="0">
              <a:buNone/>
            </a:pPr>
            <a:endParaRPr lang="en-US" altLang="ko-KR" dirty="0"/>
          </a:p>
          <a:p>
            <a:r>
              <a:rPr lang="en-US" altLang="ko-KR" dirty="0"/>
              <a:t>{m}: Matches the preceding element exactly </a:t>
            </a:r>
            <a:r>
              <a:rPr lang="en-US" altLang="ko-KR" i="1" dirty="0"/>
              <a:t>m</a:t>
            </a:r>
            <a:r>
              <a:rPr lang="en-US" altLang="ko-KR" dirty="0"/>
              <a:t> times.</a:t>
            </a:r>
          </a:p>
          <a:p>
            <a:pPr lvl="1"/>
            <a:r>
              <a:rPr lang="en-US" altLang="ko-KR" dirty="0"/>
              <a:t>e.g., c{4} = { </a:t>
            </a:r>
            <a:r>
              <a:rPr lang="en-US" altLang="ko-KR" dirty="0" err="1"/>
              <a:t>cccc</a:t>
            </a:r>
            <a:r>
              <a:rPr lang="en-US" altLang="ko-KR" dirty="0"/>
              <a:t> }</a:t>
            </a:r>
          </a:p>
          <a:p>
            <a:r>
              <a:rPr lang="en-US" altLang="ko-KR" dirty="0"/>
              <a:t>{m, n}: Matches the preceding element at least </a:t>
            </a:r>
            <a:r>
              <a:rPr lang="en-US" altLang="ko-KR" i="1" dirty="0"/>
              <a:t>m</a:t>
            </a:r>
            <a:r>
              <a:rPr lang="en-US" altLang="ko-KR" dirty="0"/>
              <a:t> and not more than </a:t>
            </a:r>
            <a:r>
              <a:rPr lang="en-US" altLang="ko-KR" i="1" dirty="0"/>
              <a:t>n</a:t>
            </a:r>
            <a:r>
              <a:rPr lang="en-US" altLang="ko-KR" dirty="0"/>
              <a:t> time</a:t>
            </a:r>
          </a:p>
          <a:p>
            <a:pPr lvl="1"/>
            <a:r>
              <a:rPr lang="en-US" altLang="ko-KR" dirty="0"/>
              <a:t>e.g., a{3,5} = { </a:t>
            </a:r>
            <a:r>
              <a:rPr lang="en-US" altLang="ko-KR" dirty="0" err="1"/>
              <a:t>aaa</a:t>
            </a:r>
            <a:r>
              <a:rPr lang="en-US" altLang="ko-KR" dirty="0"/>
              <a:t>, </a:t>
            </a:r>
            <a:r>
              <a:rPr lang="en-US" altLang="ko-KR" dirty="0" err="1"/>
              <a:t>aaaa</a:t>
            </a:r>
            <a:r>
              <a:rPr lang="en-US" altLang="ko-KR" dirty="0"/>
              <a:t>, </a:t>
            </a:r>
            <a:r>
              <a:rPr lang="en-US" altLang="ko-KR" dirty="0" err="1"/>
              <a:t>aaaaa</a:t>
            </a:r>
            <a:r>
              <a:rPr lang="en-US" altLang="ko-KR" dirty="0"/>
              <a:t> }</a:t>
            </a:r>
          </a:p>
          <a:p>
            <a:pPr lvl="1"/>
            <a:endParaRPr lang="ko-KR" altLang="en-US" dirty="0"/>
          </a:p>
        </p:txBody>
      </p:sp>
    </p:spTree>
    <p:extLst>
      <p:ext uri="{BB962C8B-B14F-4D97-AF65-F5344CB8AC3E}">
        <p14:creationId xmlns:p14="http://schemas.microsoft.com/office/powerpoint/2010/main" val="9642958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CBF2AF5-C614-4C22-946B-F64AEC2483F7}"/>
              </a:ext>
            </a:extLst>
          </p:cNvPr>
          <p:cNvSpPr>
            <a:spLocks noGrp="1"/>
          </p:cNvSpPr>
          <p:nvPr>
            <p:ph type="title"/>
          </p:nvPr>
        </p:nvSpPr>
        <p:spPr/>
        <p:txBody>
          <a:bodyPr/>
          <a:lstStyle/>
          <a:p>
            <a:r>
              <a:rPr lang="en-US" altLang="ko-KR" dirty="0"/>
              <a:t>Examples</a:t>
            </a:r>
            <a:endParaRPr lang="ko-KR" altLang="en-US" dirty="0"/>
          </a:p>
        </p:txBody>
      </p:sp>
      <p:sp>
        <p:nvSpPr>
          <p:cNvPr id="3" name="내용 개체 틀 2">
            <a:extLst>
              <a:ext uri="{FF2B5EF4-FFF2-40B4-BE49-F238E27FC236}">
                <a16:creationId xmlns:a16="http://schemas.microsoft.com/office/drawing/2014/main" id="{84183E18-5F5C-4F06-9530-095BBDBACF04}"/>
              </a:ext>
            </a:extLst>
          </p:cNvPr>
          <p:cNvSpPr>
            <a:spLocks noGrp="1"/>
          </p:cNvSpPr>
          <p:nvPr>
            <p:ph idx="1"/>
          </p:nvPr>
        </p:nvSpPr>
        <p:spPr/>
        <p:txBody>
          <a:bodyPr/>
          <a:lstStyle/>
          <a:p>
            <a:r>
              <a:rPr lang="en-US" altLang="ko-KR" dirty="0"/>
              <a:t>If you want to match with </a:t>
            </a:r>
            <a:r>
              <a:rPr lang="en-US" altLang="ko-KR" dirty="0" err="1"/>
              <a:t>metachacters</a:t>
            </a:r>
            <a:r>
              <a:rPr lang="en-US" altLang="ko-KR" dirty="0"/>
              <a:t>, you can use \ to escape</a:t>
            </a:r>
          </a:p>
          <a:p>
            <a:pPr lvl="1"/>
            <a:r>
              <a:rPr lang="en-US" altLang="ko-KR" dirty="0"/>
              <a:t>e.g., a\.(\(|\)) = “a.(“ or “a.)”</a:t>
            </a:r>
          </a:p>
          <a:p>
            <a:endParaRPr lang="en-US" altLang="ko-KR" dirty="0"/>
          </a:p>
          <a:p>
            <a:r>
              <a:rPr lang="en-US" altLang="ko-KR" dirty="0"/>
              <a:t>[</a:t>
            </a:r>
            <a:r>
              <a:rPr lang="en-US" altLang="ko-KR" dirty="0" err="1"/>
              <a:t>hc</a:t>
            </a:r>
            <a:r>
              <a:rPr lang="en-US" altLang="ko-KR" dirty="0"/>
              <a:t>]+at 		=</a:t>
            </a:r>
          </a:p>
          <a:p>
            <a:r>
              <a:rPr lang="en-US" altLang="ko-KR" dirty="0"/>
              <a:t>[</a:t>
            </a:r>
            <a:r>
              <a:rPr lang="en-US" altLang="ko-KR" dirty="0" err="1"/>
              <a:t>hc</a:t>
            </a:r>
            <a:r>
              <a:rPr lang="en-US" altLang="ko-KR" dirty="0"/>
              <a:t>]?at 		= </a:t>
            </a:r>
          </a:p>
          <a:p>
            <a:r>
              <a:rPr lang="en-US" altLang="ko-KR" dirty="0"/>
              <a:t>([</a:t>
            </a:r>
            <a:r>
              <a:rPr lang="en-US" altLang="ko-KR" dirty="0" err="1"/>
              <a:t>cC</a:t>
            </a:r>
            <a:r>
              <a:rPr lang="en-US" altLang="ko-KR" dirty="0"/>
              <a:t>]at)|([</a:t>
            </a:r>
            <a:r>
              <a:rPr lang="en-US" altLang="ko-KR" dirty="0" err="1"/>
              <a:t>dD</a:t>
            </a:r>
            <a:r>
              <a:rPr lang="en-US" altLang="ko-KR" dirty="0"/>
              <a:t>]</a:t>
            </a:r>
            <a:r>
              <a:rPr lang="en-US" altLang="ko-KR" dirty="0" err="1"/>
              <a:t>og</a:t>
            </a:r>
            <a:r>
              <a:rPr lang="en-US" altLang="ko-KR" dirty="0"/>
              <a:t>) 	=</a:t>
            </a:r>
          </a:p>
          <a:p>
            <a:pPr marL="471416" lvl="1" indent="0">
              <a:buNone/>
            </a:pPr>
            <a:endParaRPr lang="en-US" altLang="ko-KR" dirty="0"/>
          </a:p>
        </p:txBody>
      </p:sp>
      <p:sp>
        <p:nvSpPr>
          <p:cNvPr id="5" name="TextBox 4">
            <a:extLst>
              <a:ext uri="{FF2B5EF4-FFF2-40B4-BE49-F238E27FC236}">
                <a16:creationId xmlns:a16="http://schemas.microsoft.com/office/drawing/2014/main" id="{BEF54280-CF1D-4E29-B8BE-835F7CBE970F}"/>
              </a:ext>
            </a:extLst>
          </p:cNvPr>
          <p:cNvSpPr txBox="1"/>
          <p:nvPr/>
        </p:nvSpPr>
        <p:spPr>
          <a:xfrm>
            <a:off x="3335192" y="2200275"/>
            <a:ext cx="4989658" cy="369332"/>
          </a:xfrm>
          <a:prstGeom prst="rect">
            <a:avLst/>
          </a:prstGeom>
          <a:noFill/>
        </p:spPr>
        <p:txBody>
          <a:bodyPr wrap="square" rtlCol="0">
            <a:spAutoFit/>
          </a:bodyPr>
          <a:lstStyle/>
          <a:p>
            <a:r>
              <a:rPr lang="en-US" altLang="ko-KR" dirty="0">
                <a:latin typeface="Helvetica" panose="020B0604020202020204" pitchFamily="34" charset="0"/>
                <a:ea typeface="맑은 고딕" panose="020B0503020000020004" pitchFamily="50" charset="-127"/>
                <a:cs typeface="Helvetica" panose="020B0604020202020204" pitchFamily="34" charset="0"/>
              </a:rPr>
              <a:t>{hat, cat,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hhat</a:t>
            </a:r>
            <a:r>
              <a:rPr lang="en-US" altLang="ko-KR" dirty="0">
                <a:latin typeface="Helvetica" panose="020B0604020202020204" pitchFamily="34" charset="0"/>
                <a:ea typeface="맑은 고딕" panose="020B0503020000020004" pitchFamily="50" charset="-127"/>
                <a:cs typeface="Helvetica" panose="020B0604020202020204" pitchFamily="34" charset="0"/>
              </a:rPr>
              <a:t>, chat,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hcat</a:t>
            </a:r>
            <a:r>
              <a:rPr lang="en-US" altLang="ko-KR" dirty="0">
                <a:latin typeface="Helvetica" panose="020B0604020202020204" pitchFamily="34" charset="0"/>
                <a:ea typeface="맑은 고딕" panose="020B0503020000020004" pitchFamily="50" charset="-127"/>
                <a:cs typeface="Helvetica" panose="020B0604020202020204" pitchFamily="34" charset="0"/>
              </a:rPr>
              <a:t>, </a:t>
            </a:r>
            <a:r>
              <a:rPr lang="en-US" altLang="ko-KR" dirty="0" err="1">
                <a:latin typeface="Helvetica" panose="020B0604020202020204" pitchFamily="34" charset="0"/>
                <a:ea typeface="맑은 고딕" panose="020B0503020000020004" pitchFamily="50" charset="-127"/>
                <a:cs typeface="Helvetica" panose="020B0604020202020204" pitchFamily="34" charset="0"/>
              </a:rPr>
              <a:t>ccchat</a:t>
            </a:r>
            <a:r>
              <a:rPr lang="en-US" altLang="ko-KR" dirty="0">
                <a:latin typeface="Helvetica" panose="020B0604020202020204" pitchFamily="34" charset="0"/>
                <a:ea typeface="맑은 고딕" panose="020B0503020000020004" pitchFamily="50" charset="-127"/>
                <a:cs typeface="Helvetica" panose="020B0604020202020204" pitchFamily="34" charset="0"/>
              </a:rPr>
              <a:t>, … }</a:t>
            </a:r>
            <a:endParaRPr lang="ko-KR" altLang="en-US" dirty="0">
              <a:latin typeface="Helvetica" panose="020B0604020202020204" pitchFamily="34" charset="0"/>
              <a:ea typeface="맑은 고딕" panose="020B0503020000020004" pitchFamily="50" charset="-127"/>
              <a:cs typeface="Helvetica" panose="020B0604020202020204" pitchFamily="34" charset="0"/>
            </a:endParaRPr>
          </a:p>
        </p:txBody>
      </p:sp>
      <p:sp>
        <p:nvSpPr>
          <p:cNvPr id="6" name="TextBox 5">
            <a:extLst>
              <a:ext uri="{FF2B5EF4-FFF2-40B4-BE49-F238E27FC236}">
                <a16:creationId xmlns:a16="http://schemas.microsoft.com/office/drawing/2014/main" id="{5DC7902A-7614-46FF-9831-654910257C17}"/>
              </a:ext>
            </a:extLst>
          </p:cNvPr>
          <p:cNvSpPr txBox="1"/>
          <p:nvPr/>
        </p:nvSpPr>
        <p:spPr>
          <a:xfrm>
            <a:off x="3335192" y="2682992"/>
            <a:ext cx="4989658" cy="369332"/>
          </a:xfrm>
          <a:prstGeom prst="rect">
            <a:avLst/>
          </a:prstGeom>
          <a:noFill/>
        </p:spPr>
        <p:txBody>
          <a:bodyPr wrap="square" rtlCol="0">
            <a:spAutoFit/>
          </a:bodyPr>
          <a:lstStyle/>
          <a:p>
            <a:r>
              <a:rPr lang="en-US" altLang="ko-KR" dirty="0">
                <a:latin typeface="Helvetica" panose="020B0604020202020204" pitchFamily="34" charset="0"/>
                <a:ea typeface="맑은 고딕" panose="020B0503020000020004" pitchFamily="50" charset="-127"/>
                <a:cs typeface="Helvetica" panose="020B0604020202020204" pitchFamily="34" charset="0"/>
              </a:rPr>
              <a:t>{hat, cat, at}</a:t>
            </a:r>
            <a:endParaRPr lang="ko-KR" altLang="en-US" dirty="0">
              <a:latin typeface="Helvetica" panose="020B0604020202020204" pitchFamily="34" charset="0"/>
              <a:ea typeface="맑은 고딕" panose="020B0503020000020004" pitchFamily="50" charset="-127"/>
              <a:cs typeface="Helvetica" panose="020B0604020202020204" pitchFamily="34" charset="0"/>
            </a:endParaRPr>
          </a:p>
        </p:txBody>
      </p:sp>
      <p:sp>
        <p:nvSpPr>
          <p:cNvPr id="7" name="TextBox 6">
            <a:extLst>
              <a:ext uri="{FF2B5EF4-FFF2-40B4-BE49-F238E27FC236}">
                <a16:creationId xmlns:a16="http://schemas.microsoft.com/office/drawing/2014/main" id="{FE700FCC-2F76-4970-A32E-BA7950744B06}"/>
              </a:ext>
            </a:extLst>
          </p:cNvPr>
          <p:cNvSpPr txBox="1"/>
          <p:nvPr/>
        </p:nvSpPr>
        <p:spPr>
          <a:xfrm>
            <a:off x="3335192" y="3165709"/>
            <a:ext cx="4989658" cy="369332"/>
          </a:xfrm>
          <a:prstGeom prst="rect">
            <a:avLst/>
          </a:prstGeom>
          <a:noFill/>
        </p:spPr>
        <p:txBody>
          <a:bodyPr wrap="square" rtlCol="0">
            <a:spAutoFit/>
          </a:bodyPr>
          <a:lstStyle/>
          <a:p>
            <a:r>
              <a:rPr lang="en-US" altLang="ko-KR" dirty="0">
                <a:latin typeface="Helvetica" panose="020B0604020202020204" pitchFamily="34" charset="0"/>
                <a:ea typeface="맑은 고딕" panose="020B0503020000020004" pitchFamily="50" charset="-127"/>
                <a:cs typeface="Helvetica" panose="020B0604020202020204" pitchFamily="34" charset="0"/>
              </a:rPr>
              <a:t>{cat, Cat, dog, Dog}</a:t>
            </a:r>
            <a:endParaRPr lang="ko-KR" altLang="en-US" dirty="0">
              <a:latin typeface="Helvetica" panose="020B0604020202020204" pitchFamily="34" charset="0"/>
              <a:ea typeface="맑은 고딕" panose="020B0503020000020004" pitchFamily="50" charset="-127"/>
              <a:cs typeface="Helvetica" panose="020B0604020202020204" pitchFamily="34" charset="0"/>
            </a:endParaRPr>
          </a:p>
        </p:txBody>
      </p:sp>
      <p:sp>
        <p:nvSpPr>
          <p:cNvPr id="8" name="TextBox 7">
            <a:extLst>
              <a:ext uri="{FF2B5EF4-FFF2-40B4-BE49-F238E27FC236}">
                <a16:creationId xmlns:a16="http://schemas.microsoft.com/office/drawing/2014/main" id="{B4B313B4-3B39-0F4D-81F8-D133151F5FC7}"/>
              </a:ext>
            </a:extLst>
          </p:cNvPr>
          <p:cNvSpPr txBox="1"/>
          <p:nvPr/>
        </p:nvSpPr>
        <p:spPr>
          <a:xfrm>
            <a:off x="1567544" y="1659517"/>
            <a:ext cx="7391398" cy="369332"/>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설명</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‘dot’ </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자체를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matching</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되게 하고 </a:t>
            </a:r>
            <a:r>
              <a:rPr lang="ko-KR" altLang="en-US"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싶을때</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(backslash)</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
        <p:nvSpPr>
          <p:cNvPr id="9" name="TextBox 8">
            <a:extLst>
              <a:ext uri="{FF2B5EF4-FFF2-40B4-BE49-F238E27FC236}">
                <a16:creationId xmlns:a16="http://schemas.microsoft.com/office/drawing/2014/main" id="{78541D9C-82C4-3142-A32C-E9C906D30830}"/>
              </a:ext>
            </a:extLst>
          </p:cNvPr>
          <p:cNvSpPr txBox="1"/>
          <p:nvPr/>
        </p:nvSpPr>
        <p:spPr>
          <a:xfrm>
            <a:off x="653143" y="2441634"/>
            <a:ext cx="8490857" cy="369332"/>
          </a:xfrm>
          <a:prstGeom prst="rect">
            <a:avLst/>
          </a:prstGeom>
          <a:noFill/>
        </p:spPr>
        <p:txBody>
          <a:bodyPr wrap="square" rtlCol="0">
            <a:spAutoFit/>
          </a:bodyPr>
          <a:lstStyle/>
          <a:p>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앞에 오는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a:t>
            </a:r>
            <a:r>
              <a:rPr lang="en-US" altLang="ko-KR"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hc</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가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repetition</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의 대상이 됨</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h or c (</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한번에 </a:t>
            </a:r>
            <a:r>
              <a:rPr lang="ko-KR" altLang="en-US" dirty="0" err="1">
                <a:solidFill>
                  <a:srgbClr val="FF0000"/>
                </a:solidFill>
                <a:latin typeface="Helvetica" panose="020B0604020202020204" pitchFamily="34" charset="0"/>
                <a:ea typeface="맑은 고딕" panose="020B0503020000020004" pitchFamily="50" charset="-127"/>
                <a:cs typeface="Helvetica" panose="020B0604020202020204" pitchFamily="34" charset="0"/>
              </a:rPr>
              <a:t>한개만</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 </a:t>
            </a:r>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repeat </a:t>
            </a:r>
            <a:r>
              <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가능</a:t>
            </a:r>
          </a:p>
        </p:txBody>
      </p:sp>
    </p:spTree>
    <p:extLst>
      <p:ext uri="{BB962C8B-B14F-4D97-AF65-F5344CB8AC3E}">
        <p14:creationId xmlns:p14="http://schemas.microsoft.com/office/powerpoint/2010/main" val="271996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D41228D-ADAC-41FB-A69F-4379386C1BF8}"/>
              </a:ext>
            </a:extLst>
          </p:cNvPr>
          <p:cNvSpPr>
            <a:spLocks noGrp="1"/>
          </p:cNvSpPr>
          <p:nvPr>
            <p:ph type="title"/>
          </p:nvPr>
        </p:nvSpPr>
        <p:spPr/>
        <p:txBody>
          <a:bodyPr/>
          <a:lstStyle/>
          <a:p>
            <a:r>
              <a:rPr lang="en-US" altLang="ko-KR" dirty="0"/>
              <a:t>Perl Compatible Regular Expressions (PCRE)</a:t>
            </a:r>
            <a:endParaRPr lang="ko-KR" altLang="en-US" dirty="0"/>
          </a:p>
        </p:txBody>
      </p:sp>
      <p:sp>
        <p:nvSpPr>
          <p:cNvPr id="3" name="내용 개체 틀 2">
            <a:extLst>
              <a:ext uri="{FF2B5EF4-FFF2-40B4-BE49-F238E27FC236}">
                <a16:creationId xmlns:a16="http://schemas.microsoft.com/office/drawing/2014/main" id="{9DF24A4B-304C-47B6-B231-0D86E04D5FEB}"/>
              </a:ext>
            </a:extLst>
          </p:cNvPr>
          <p:cNvSpPr>
            <a:spLocks noGrp="1"/>
          </p:cNvSpPr>
          <p:nvPr>
            <p:ph idx="1"/>
          </p:nvPr>
        </p:nvSpPr>
        <p:spPr/>
        <p:txBody>
          <a:bodyPr/>
          <a:lstStyle/>
          <a:p>
            <a:r>
              <a:rPr lang="en-US" altLang="ko-KR" dirty="0"/>
              <a:t>Extend regular expressions with more useful features</a:t>
            </a:r>
            <a:endParaRPr lang="ko-KR" altLang="en-US" dirty="0"/>
          </a:p>
        </p:txBody>
      </p:sp>
      <p:pic>
        <p:nvPicPr>
          <p:cNvPr id="4" name="Picture 2" descr="Chomsky Hierarchy in Theory of Computation - GeeksforGeeks">
            <a:extLst>
              <a:ext uri="{FF2B5EF4-FFF2-40B4-BE49-F238E27FC236}">
                <a16:creationId xmlns:a16="http://schemas.microsoft.com/office/drawing/2014/main" id="{B4E6EB17-89F5-4144-B687-944F57AC21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262" y="1389459"/>
            <a:ext cx="8247584" cy="4763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타원 4">
            <a:extLst>
              <a:ext uri="{FF2B5EF4-FFF2-40B4-BE49-F238E27FC236}">
                <a16:creationId xmlns:a16="http://schemas.microsoft.com/office/drawing/2014/main" id="{A878BB05-F5C9-4078-921D-13EF77A271F5}"/>
              </a:ext>
            </a:extLst>
          </p:cNvPr>
          <p:cNvSpPr/>
          <p:nvPr/>
        </p:nvSpPr>
        <p:spPr bwMode="auto">
          <a:xfrm>
            <a:off x="1971675" y="3314700"/>
            <a:ext cx="2819400" cy="2838450"/>
          </a:xfrm>
          <a:prstGeom prst="ellipse">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dirty="0">
              <a:ln>
                <a:noFill/>
              </a:ln>
              <a:solidFill>
                <a:srgbClr val="000099"/>
              </a:solidFill>
              <a:effectLst/>
              <a:latin typeface="-소망M" pitchFamily="18" charset="-127"/>
              <a:ea typeface="-소망M" pitchFamily="18" charset="-127"/>
            </a:endParaRPr>
          </a:p>
        </p:txBody>
      </p:sp>
      <p:sp>
        <p:nvSpPr>
          <p:cNvPr id="6" name="말풍선: 사각형 5">
            <a:extLst>
              <a:ext uri="{FF2B5EF4-FFF2-40B4-BE49-F238E27FC236}">
                <a16:creationId xmlns:a16="http://schemas.microsoft.com/office/drawing/2014/main" id="{72B1200E-31B7-46FA-8021-A27F0E0CDF16}"/>
              </a:ext>
            </a:extLst>
          </p:cNvPr>
          <p:cNvSpPr/>
          <p:nvPr/>
        </p:nvSpPr>
        <p:spPr bwMode="auto">
          <a:xfrm>
            <a:off x="4432289" y="5704827"/>
            <a:ext cx="3883035" cy="1043359"/>
          </a:xfrm>
          <a:prstGeom prst="wedgeRectCallout">
            <a:avLst>
              <a:gd name="adj1" fmla="val -56903"/>
              <a:gd name="adj2" fmla="val -43813"/>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R="0" algn="ctr" defTabSz="914400" rtl="0" eaLnBrk="1" fontAlgn="base" latinLnBrk="1" hangingPunct="1">
              <a:lnSpc>
                <a:spcPct val="100000"/>
              </a:lnSpc>
              <a:spcBef>
                <a:spcPct val="20000"/>
              </a:spcBef>
              <a:spcAft>
                <a:spcPct val="0"/>
              </a:spcAft>
              <a:buClr>
                <a:schemeClr val="hlink"/>
              </a:buClr>
              <a:buSzPct val="155000"/>
              <a:tabLst/>
            </a:pPr>
            <a:r>
              <a:rPr kumimoji="0" lang="en-US" altLang="ko-KR" sz="1600" b="0" i="0" u="none" strike="noStrike" cap="none" normalizeH="0" baseline="0" dirty="0">
                <a:ln>
                  <a:noFill/>
                </a:ln>
                <a:solidFill>
                  <a:schemeClr val="bg1"/>
                </a:solidFill>
                <a:effectLst/>
                <a:latin typeface="-소망M" pitchFamily="18" charset="-127"/>
                <a:ea typeface="-소망M" pitchFamily="18" charset="-127"/>
              </a:rPr>
              <a:t>PCRE is more than a regular expression in terms of the formal language theory.</a:t>
            </a:r>
          </a:p>
        </p:txBody>
      </p:sp>
    </p:spTree>
    <p:extLst>
      <p:ext uri="{BB962C8B-B14F-4D97-AF65-F5344CB8AC3E}">
        <p14:creationId xmlns:p14="http://schemas.microsoft.com/office/powerpoint/2010/main" val="32771654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570ED92-5E89-4A26-9220-A1FB0A0A737F}"/>
              </a:ext>
            </a:extLst>
          </p:cNvPr>
          <p:cNvSpPr>
            <a:spLocks noGrp="1"/>
          </p:cNvSpPr>
          <p:nvPr>
            <p:ph type="title"/>
          </p:nvPr>
        </p:nvSpPr>
        <p:spPr/>
        <p:txBody>
          <a:bodyPr/>
          <a:lstStyle/>
          <a:p>
            <a:r>
              <a:rPr lang="en-US" altLang="ko-KR" dirty="0"/>
              <a:t>Character class</a:t>
            </a:r>
            <a:endParaRPr lang="ko-KR" altLang="en-US" dirty="0"/>
          </a:p>
        </p:txBody>
      </p:sp>
      <p:sp>
        <p:nvSpPr>
          <p:cNvPr id="3" name="내용 개체 틀 2">
            <a:extLst>
              <a:ext uri="{FF2B5EF4-FFF2-40B4-BE49-F238E27FC236}">
                <a16:creationId xmlns:a16="http://schemas.microsoft.com/office/drawing/2014/main" id="{C95A6418-BA14-4435-AA00-9D546881CDED}"/>
              </a:ext>
            </a:extLst>
          </p:cNvPr>
          <p:cNvSpPr>
            <a:spLocks noGrp="1"/>
          </p:cNvSpPr>
          <p:nvPr>
            <p:ph idx="1"/>
          </p:nvPr>
        </p:nvSpPr>
        <p:spPr/>
        <p:txBody>
          <a:bodyPr/>
          <a:lstStyle/>
          <a:p>
            <a:r>
              <a:rPr lang="en-US" altLang="ko-KR" dirty="0"/>
              <a:t>\d: digits = [0-9]</a:t>
            </a:r>
          </a:p>
          <a:p>
            <a:r>
              <a:rPr lang="en-US" altLang="ko-KR" dirty="0"/>
              <a:t>\D: non digits = [^0-9]</a:t>
            </a:r>
          </a:p>
          <a:p>
            <a:endParaRPr lang="en-US" altLang="ko-KR" dirty="0"/>
          </a:p>
          <a:p>
            <a:r>
              <a:rPr lang="en-US" altLang="ko-KR" dirty="0"/>
              <a:t>\s: whitespaces = [ \t\r\n\v\f]</a:t>
            </a:r>
          </a:p>
          <a:p>
            <a:r>
              <a:rPr lang="en-US" altLang="ko-KR" dirty="0"/>
              <a:t>\S: non-whitespaces = [^ \t\r\n\v\f]</a:t>
            </a:r>
          </a:p>
          <a:p>
            <a:endParaRPr lang="en-US" altLang="ko-KR" dirty="0"/>
          </a:p>
          <a:p>
            <a:r>
              <a:rPr lang="en-US" altLang="ko-KR" dirty="0"/>
              <a:t>\w: alphanumeric + ‘_’ = [A-Za-z0-9_]</a:t>
            </a:r>
          </a:p>
          <a:p>
            <a:r>
              <a:rPr lang="en-US" altLang="ko-KR" dirty="0"/>
              <a:t>\W:</a:t>
            </a:r>
            <a:r>
              <a:rPr lang="ko-KR" altLang="en-US" dirty="0"/>
              <a:t> </a:t>
            </a:r>
            <a:r>
              <a:rPr lang="en-US" altLang="ko-KR" dirty="0"/>
              <a:t>Non-word</a:t>
            </a:r>
            <a:r>
              <a:rPr lang="ko-KR" altLang="en-US" dirty="0"/>
              <a:t> </a:t>
            </a:r>
            <a:r>
              <a:rPr lang="en-US" altLang="ko-KR" dirty="0"/>
              <a:t>characters:</a:t>
            </a:r>
            <a:r>
              <a:rPr lang="ko-KR" altLang="en-US" dirty="0"/>
              <a:t> </a:t>
            </a:r>
            <a:r>
              <a:rPr lang="en-US" altLang="ko-KR" dirty="0"/>
              <a:t>[^A-Za-z0-9_]</a:t>
            </a:r>
          </a:p>
          <a:p>
            <a:endParaRPr lang="en-US" altLang="ko-KR" dirty="0"/>
          </a:p>
          <a:p>
            <a:r>
              <a:rPr lang="en-US" altLang="ko-KR" dirty="0"/>
              <a:t>Other more powerful expressions than regular expressions</a:t>
            </a:r>
          </a:p>
          <a:p>
            <a:pPr lvl="1"/>
            <a:r>
              <a:rPr lang="en-US" altLang="ko-KR" dirty="0"/>
              <a:t>Backreference, Subroutines, … (We will not cover in this lecture though)</a:t>
            </a:r>
          </a:p>
          <a:p>
            <a:endParaRPr lang="ko-KR" altLang="en-US" dirty="0"/>
          </a:p>
        </p:txBody>
      </p:sp>
      <p:sp>
        <p:nvSpPr>
          <p:cNvPr id="5" name="TextBox 4">
            <a:extLst>
              <a:ext uri="{FF2B5EF4-FFF2-40B4-BE49-F238E27FC236}">
                <a16:creationId xmlns:a16="http://schemas.microsoft.com/office/drawing/2014/main" id="{4BA6E2DD-F2F9-734D-A59D-DC118C17BAC9}"/>
              </a:ext>
            </a:extLst>
          </p:cNvPr>
          <p:cNvSpPr txBox="1"/>
          <p:nvPr/>
        </p:nvSpPr>
        <p:spPr>
          <a:xfrm>
            <a:off x="660885" y="5878008"/>
            <a:ext cx="6769193" cy="646331"/>
          </a:xfrm>
          <a:prstGeom prst="rect">
            <a:avLst/>
          </a:prstGeom>
          <a:noFill/>
        </p:spPr>
        <p:txBody>
          <a:bodyPr wrap="square" rtlCol="0">
            <a:spAutoFit/>
          </a:bodyPr>
          <a:lstStyle/>
          <a:p>
            <a:r>
              <a:rPr lang="en-US" altLang="ko-KR" dirty="0">
                <a:solidFill>
                  <a:srgbClr val="FF0000"/>
                </a:solidFill>
                <a:latin typeface="Helvetica" panose="020B0604020202020204" pitchFamily="34" charset="0"/>
                <a:ea typeface="맑은 고딕" panose="020B0503020000020004" pitchFamily="50" charset="-127"/>
                <a:cs typeface="Helvetica" panose="020B0604020202020204" pitchFamily="34" charset="0"/>
              </a:rPr>
              <a:t>there are other powerful features that are provided with PCRE but we do not discuss them in this lecture</a:t>
            </a:r>
            <a:endParaRPr lang="ko-KR" altLang="en-US" dirty="0">
              <a:solidFill>
                <a:srgbClr val="FF0000"/>
              </a:solidFill>
              <a:latin typeface="Helvetica" panose="020B0604020202020204" pitchFamily="34" charset="0"/>
              <a:ea typeface="맑은 고딕" panose="020B0503020000020004" pitchFamily="50" charset="-127"/>
              <a:cs typeface="Helvetica" panose="020B0604020202020204" pitchFamily="34" charset="0"/>
            </a:endParaRPr>
          </a:p>
        </p:txBody>
      </p:sp>
    </p:spTree>
    <p:extLst>
      <p:ext uri="{BB962C8B-B14F-4D97-AF65-F5344CB8AC3E}">
        <p14:creationId xmlns:p14="http://schemas.microsoft.com/office/powerpoint/2010/main" val="2129215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99952A8-FCA1-4B14-A827-506778FB1440}"/>
              </a:ext>
            </a:extLst>
          </p:cNvPr>
          <p:cNvSpPr>
            <a:spLocks noGrp="1"/>
          </p:cNvSpPr>
          <p:nvPr>
            <p:ph type="title"/>
          </p:nvPr>
        </p:nvSpPr>
        <p:spPr/>
        <p:txBody>
          <a:bodyPr/>
          <a:lstStyle/>
          <a:p>
            <a:r>
              <a:rPr lang="en-US" altLang="ko-KR" dirty="0"/>
              <a:t>Assignment for lecture 12</a:t>
            </a:r>
            <a:endParaRPr lang="ko-KR" altLang="en-US" dirty="0"/>
          </a:p>
        </p:txBody>
      </p:sp>
      <p:sp>
        <p:nvSpPr>
          <p:cNvPr id="3" name="내용 개체 틀 2">
            <a:extLst>
              <a:ext uri="{FF2B5EF4-FFF2-40B4-BE49-F238E27FC236}">
                <a16:creationId xmlns:a16="http://schemas.microsoft.com/office/drawing/2014/main" id="{EC842369-0AAC-4EDE-ADF7-EC5BA2371DBE}"/>
              </a:ext>
            </a:extLst>
          </p:cNvPr>
          <p:cNvSpPr>
            <a:spLocks noGrp="1"/>
          </p:cNvSpPr>
          <p:nvPr>
            <p:ph idx="1"/>
          </p:nvPr>
        </p:nvSpPr>
        <p:spPr/>
        <p:txBody>
          <a:bodyPr/>
          <a:lstStyle/>
          <a:p>
            <a:pPr marL="469265" indent="-469265"/>
            <a:r>
              <a:rPr lang="en-US" altLang="ko-KR" sz="1800" dirty="0">
                <a:latin typeface="Tahoma"/>
                <a:ea typeface="Tahoma"/>
                <a:cs typeface="Tahoma"/>
              </a:rPr>
              <a:t>Deadline: Next Friday 10:25am</a:t>
            </a:r>
            <a:endParaRPr lang="en-US" sz="1800" dirty="0">
              <a:latin typeface="Tahoma"/>
              <a:ea typeface="Tahoma"/>
              <a:cs typeface="Tahoma"/>
            </a:endParaRPr>
          </a:p>
          <a:p>
            <a:r>
              <a:rPr lang="en-US" altLang="ko-KR" dirty="0">
                <a:latin typeface="Tahoma" panose="020B0604030504040204" pitchFamily="34" charset="0"/>
                <a:ea typeface="Tahoma" panose="020B0604030504040204" pitchFamily="34" charset="0"/>
                <a:cs typeface="Tahoma" panose="020B0604030504040204" pitchFamily="34" charset="0"/>
              </a:rPr>
              <a:t>Go to </a:t>
            </a:r>
            <a:r>
              <a:rPr lang="en-US" altLang="ko-KR" dirty="0">
                <a:hlinkClick r:id="rId2"/>
              </a:rPr>
              <a:t>https://regexone.com/lesson</a:t>
            </a:r>
            <a:endParaRPr lang="en-US" altLang="ko-KR" dirty="0"/>
          </a:p>
          <a:p>
            <a:r>
              <a:rPr lang="en-US" altLang="ko-KR" dirty="0">
                <a:latin typeface="Tahoma" panose="020B0604030504040204" pitchFamily="34" charset="0"/>
                <a:ea typeface="Tahoma" panose="020B0604030504040204" pitchFamily="34" charset="0"/>
                <a:cs typeface="Tahoma" panose="020B0604030504040204" pitchFamily="34" charset="0"/>
              </a:rPr>
              <a:t>Solve all 15 challenges and submit the answers</a:t>
            </a:r>
          </a:p>
          <a:p>
            <a:r>
              <a:rPr lang="en-US" altLang="ko-KR" dirty="0">
                <a:latin typeface="Tahoma" panose="020B0604030504040204" pitchFamily="34" charset="0"/>
                <a:ea typeface="Tahoma" panose="020B0604030504040204" pitchFamily="34" charset="0"/>
                <a:cs typeface="Tahoma" panose="020B0604030504040204" pitchFamily="34" charset="0"/>
              </a:rPr>
              <a:t>File format (.txt). In total, you will have 15 lines</a:t>
            </a:r>
          </a:p>
          <a:p>
            <a:pPr lvl="1"/>
            <a:r>
              <a:rPr lang="en-US" altLang="ko-KR" dirty="0">
                <a:latin typeface="Tahoma" panose="020B0604030504040204" pitchFamily="34" charset="0"/>
                <a:ea typeface="Tahoma" panose="020B0604030504040204" pitchFamily="34" charset="0"/>
                <a:cs typeface="Tahoma" panose="020B0604030504040204" pitchFamily="34" charset="0"/>
              </a:rPr>
              <a:t>Challenge 1: </a:t>
            </a:r>
            <a:r>
              <a:rPr lang="en-US" altLang="ko-KR" dirty="0" err="1">
                <a:latin typeface="Tahoma" panose="020B0604030504040204" pitchFamily="34" charset="0"/>
                <a:ea typeface="Tahoma" panose="020B0604030504040204" pitchFamily="34" charset="0"/>
                <a:cs typeface="Tahoma" panose="020B0604030504040204" pitchFamily="34" charset="0"/>
              </a:rPr>
              <a:t>abc</a:t>
            </a:r>
            <a:endParaRPr lang="en-US" altLang="ko-KR" dirty="0">
              <a:latin typeface="Tahoma" panose="020B0604030504040204" pitchFamily="34" charset="0"/>
              <a:ea typeface="Tahoma" panose="020B0604030504040204" pitchFamily="34" charset="0"/>
              <a:cs typeface="Tahoma" panose="020B0604030504040204" pitchFamily="34" charset="0"/>
            </a:endParaRPr>
          </a:p>
          <a:p>
            <a:pPr lvl="1"/>
            <a:r>
              <a:rPr lang="en-US" altLang="ko-KR" dirty="0">
                <a:latin typeface="Tahoma" panose="020B0604030504040204" pitchFamily="34" charset="0"/>
                <a:ea typeface="Tahoma" panose="020B0604030504040204" pitchFamily="34" charset="0"/>
                <a:cs typeface="Tahoma" panose="020B0604030504040204" pitchFamily="34" charset="0"/>
              </a:rPr>
              <a:t>Challenge 2: … </a:t>
            </a:r>
            <a:br>
              <a:rPr lang="en-US" altLang="ko-KR" dirty="0">
                <a:latin typeface="Tahoma" panose="020B0604030504040204" pitchFamily="34" charset="0"/>
                <a:ea typeface="Tahoma" panose="020B0604030504040204" pitchFamily="34" charset="0"/>
                <a:cs typeface="Tahoma" panose="020B0604030504040204" pitchFamily="34" charset="0"/>
              </a:rPr>
            </a:br>
            <a:endParaRPr lang="en-US" altLang="ko-KR" dirty="0">
              <a:latin typeface="Tahoma" panose="020B0604030504040204" pitchFamily="34" charset="0"/>
              <a:ea typeface="Tahoma" panose="020B0604030504040204" pitchFamily="34" charset="0"/>
              <a:cs typeface="Tahoma" panose="020B0604030504040204" pitchFamily="34" charset="0"/>
            </a:endParaRPr>
          </a:p>
          <a:p>
            <a:r>
              <a:rPr lang="en-US" altLang="ko-KR" dirty="0">
                <a:latin typeface="Tahoma" panose="020B0604030504040204" pitchFamily="34" charset="0"/>
                <a:ea typeface="Tahoma" panose="020B0604030504040204" pitchFamily="34" charset="0"/>
                <a:cs typeface="Tahoma" panose="020B0604030504040204" pitchFamily="34" charset="0"/>
              </a:rPr>
              <a:t>Name the file as YourStudentID-regexp.txt (e.g., 20101234-regexp.txt), and upload the file to </a:t>
            </a:r>
            <a:r>
              <a:rPr lang="en-US" altLang="ko-KR" dirty="0">
                <a:solidFill>
                  <a:srgbClr val="FF0000"/>
                </a:solidFill>
                <a:latin typeface="Tahoma" panose="020B0604030504040204" pitchFamily="34" charset="0"/>
                <a:ea typeface="Tahoma" panose="020B0604030504040204" pitchFamily="34" charset="0"/>
                <a:cs typeface="Tahoma" panose="020B0604030504040204" pitchFamily="34" charset="0"/>
              </a:rPr>
              <a:t>KLMS (no screenshot or JPG file allowed)</a:t>
            </a:r>
            <a:endParaRPr lang="en-US" altLang="ko-KR" dirty="0">
              <a:solidFill>
                <a:srgbClr val="FF0000"/>
              </a:solidFill>
              <a:latin typeface="Courier New" panose="02070309020205020404" pitchFamily="49" charset="0"/>
              <a:ea typeface="Tahoma" panose="020B0604030504040204" pitchFamily="34" charset="0"/>
              <a:cs typeface="Courier New" panose="02070309020205020404" pitchFamily="49" charset="0"/>
            </a:endParaRPr>
          </a:p>
        </p:txBody>
      </p:sp>
    </p:spTree>
    <p:extLst>
      <p:ext uri="{BB962C8B-B14F-4D97-AF65-F5344CB8AC3E}">
        <p14:creationId xmlns:p14="http://schemas.microsoft.com/office/powerpoint/2010/main" val="3994617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제목 7">
            <a:extLst>
              <a:ext uri="{FF2B5EF4-FFF2-40B4-BE49-F238E27FC236}">
                <a16:creationId xmlns:a16="http://schemas.microsoft.com/office/drawing/2014/main" id="{B26ADA60-D7FD-4648-8090-D01C8C719F6C}"/>
              </a:ext>
            </a:extLst>
          </p:cNvPr>
          <p:cNvSpPr>
            <a:spLocks noGrp="1"/>
          </p:cNvSpPr>
          <p:nvPr>
            <p:ph type="title"/>
          </p:nvPr>
        </p:nvSpPr>
        <p:spPr/>
        <p:txBody>
          <a:bodyPr/>
          <a:lstStyle/>
          <a:p>
            <a:r>
              <a:rPr lang="en-US" altLang="ko-KR" dirty="0"/>
              <a:t>Content</a:t>
            </a:r>
            <a:endParaRPr lang="ko-KR" altLang="en-US" dirty="0"/>
          </a:p>
        </p:txBody>
      </p:sp>
      <p:sp>
        <p:nvSpPr>
          <p:cNvPr id="9" name="내용 개체 틀 8">
            <a:extLst>
              <a:ext uri="{FF2B5EF4-FFF2-40B4-BE49-F238E27FC236}">
                <a16:creationId xmlns:a16="http://schemas.microsoft.com/office/drawing/2014/main" id="{028AAF27-D4FF-43B7-A93A-6138AF4C1B00}"/>
              </a:ext>
            </a:extLst>
          </p:cNvPr>
          <p:cNvSpPr>
            <a:spLocks noGrp="1"/>
          </p:cNvSpPr>
          <p:nvPr>
            <p:ph idx="1"/>
          </p:nvPr>
        </p:nvSpPr>
        <p:spPr/>
        <p:txBody>
          <a:bodyPr/>
          <a:lstStyle/>
          <a:p>
            <a:r>
              <a:rPr lang="en-US" altLang="ko-KR" dirty="0"/>
              <a:t>System Monitoring Tools?</a:t>
            </a:r>
          </a:p>
          <a:p>
            <a:r>
              <a:rPr lang="en-US" altLang="ko-KR" dirty="0"/>
              <a:t>Binary Utilities (</a:t>
            </a:r>
            <a:r>
              <a:rPr lang="en-US" altLang="ko-KR" dirty="0" err="1"/>
              <a:t>objdump</a:t>
            </a:r>
            <a:r>
              <a:rPr lang="en-US" altLang="ko-KR" dirty="0"/>
              <a:t>)</a:t>
            </a:r>
          </a:p>
          <a:p>
            <a:r>
              <a:rPr lang="en-US" altLang="ko-KR" dirty="0"/>
              <a:t>Execution Debugging (</a:t>
            </a:r>
            <a:r>
              <a:rPr lang="en-US" altLang="ko-KR" dirty="0" err="1"/>
              <a:t>strace</a:t>
            </a:r>
            <a:r>
              <a:rPr lang="en-US" altLang="ko-KR" dirty="0"/>
              <a:t>)</a:t>
            </a:r>
          </a:p>
          <a:p>
            <a:r>
              <a:rPr lang="en-US" altLang="ko-KR" dirty="0"/>
              <a:t>System Usage Monitoring (</a:t>
            </a:r>
            <a:r>
              <a:rPr lang="en-US" altLang="ko-KR" dirty="0" err="1"/>
              <a:t>vmstat</a:t>
            </a:r>
            <a:r>
              <a:rPr lang="en-US" altLang="ko-KR" dirty="0"/>
              <a:t>)</a:t>
            </a:r>
          </a:p>
          <a:p>
            <a:r>
              <a:rPr lang="en-US" altLang="ko-KR" dirty="0"/>
              <a:t>System Usage Monitoring (</a:t>
            </a:r>
            <a:r>
              <a:rPr lang="en-US" altLang="ko-KR" dirty="0" err="1"/>
              <a:t>iostat</a:t>
            </a:r>
            <a:r>
              <a:rPr lang="en-US" altLang="ko-KR" dirty="0"/>
              <a:t>)</a:t>
            </a:r>
          </a:p>
        </p:txBody>
      </p:sp>
      <p:sp>
        <p:nvSpPr>
          <p:cNvPr id="3" name="슬라이드 번호 개체 틀 2">
            <a:extLst>
              <a:ext uri="{FF2B5EF4-FFF2-40B4-BE49-F238E27FC236}">
                <a16:creationId xmlns:a16="http://schemas.microsoft.com/office/drawing/2014/main" id="{A5BD66D9-1D2A-4C15-9C8F-4BB2E3BF31B7}"/>
              </a:ext>
            </a:extLst>
          </p:cNvPr>
          <p:cNvSpPr>
            <a:spLocks noGrp="1"/>
          </p:cNvSpPr>
          <p:nvPr>
            <p:ph type="sldNum" sz="quarter" idx="4294967295"/>
          </p:nvPr>
        </p:nvSpPr>
        <p:spPr>
          <a:xfrm>
            <a:off x="8072438" y="6592888"/>
            <a:ext cx="1071562" cy="220662"/>
          </a:xfrm>
        </p:spPr>
        <p:txBody>
          <a:bodyPr/>
          <a:lstStyle/>
          <a:p>
            <a:pPr>
              <a:defRPr/>
            </a:pPr>
            <a:r>
              <a:rPr lang="en-US" altLang="ko-KR">
                <a:solidFill>
                  <a:srgbClr val="1F497D">
                    <a:lumMod val="50000"/>
                  </a:srgbClr>
                </a:solidFill>
              </a:rPr>
              <a:t> </a:t>
            </a:r>
          </a:p>
        </p:txBody>
      </p:sp>
    </p:spTree>
    <p:extLst>
      <p:ext uri="{BB962C8B-B14F-4D97-AF65-F5344CB8AC3E}">
        <p14:creationId xmlns:p14="http://schemas.microsoft.com/office/powerpoint/2010/main" val="38580605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630759C-A433-4F68-A3D7-C4D56BD45DB3}"/>
              </a:ext>
            </a:extLst>
          </p:cNvPr>
          <p:cNvSpPr>
            <a:spLocks noGrp="1"/>
          </p:cNvSpPr>
          <p:nvPr>
            <p:ph type="title"/>
          </p:nvPr>
        </p:nvSpPr>
        <p:spPr/>
        <p:txBody>
          <a:bodyPr/>
          <a:lstStyle/>
          <a:p>
            <a:r>
              <a:rPr lang="en-US" altLang="ko-KR" dirty="0"/>
              <a:t>Reference</a:t>
            </a:r>
            <a:endParaRPr lang="ko-KR" altLang="en-US" dirty="0"/>
          </a:p>
        </p:txBody>
      </p:sp>
      <p:sp>
        <p:nvSpPr>
          <p:cNvPr id="3" name="내용 개체 틀 2">
            <a:extLst>
              <a:ext uri="{FF2B5EF4-FFF2-40B4-BE49-F238E27FC236}">
                <a16:creationId xmlns:a16="http://schemas.microsoft.com/office/drawing/2014/main" id="{8B0B66C5-9AB5-4894-9CA9-86014512277C}"/>
              </a:ext>
            </a:extLst>
          </p:cNvPr>
          <p:cNvSpPr>
            <a:spLocks noGrp="1"/>
          </p:cNvSpPr>
          <p:nvPr>
            <p:ph idx="1"/>
          </p:nvPr>
        </p:nvSpPr>
        <p:spPr/>
        <p:txBody>
          <a:bodyPr/>
          <a:lstStyle/>
          <a:p>
            <a:r>
              <a:rPr lang="en-US" altLang="ko-KR" dirty="0">
                <a:hlinkClick r:id="rId2"/>
              </a:rPr>
              <a:t>https://homepage.cs.uri.edu/faculty/hamel/courses/2016/spring2016/csc445/lecture-notes/ln445-07.pdf</a:t>
            </a:r>
            <a:endParaRPr lang="en-US" altLang="ko-KR" dirty="0"/>
          </a:p>
          <a:p>
            <a:r>
              <a:rPr lang="en-US" altLang="ko-KR" dirty="0">
                <a:hlinkClick r:id="rId3"/>
              </a:rPr>
              <a:t>https://en.wikibooks.org/wiki/Regular_Expressions/POSIX-Extended_Regular_Expressions</a:t>
            </a:r>
            <a:endParaRPr lang="en-US" altLang="ko-KR" dirty="0"/>
          </a:p>
          <a:p>
            <a:r>
              <a:rPr lang="en-US" altLang="ko-KR" dirty="0">
                <a:hlinkClick r:id="rId4"/>
              </a:rPr>
              <a:t>https://missing.csail.mit.edu/2020/data-wrangling/</a:t>
            </a:r>
            <a:endParaRPr lang="en-US" altLang="ko-KR" dirty="0"/>
          </a:p>
          <a:p>
            <a:endParaRPr lang="en-US" altLang="ko-KR" dirty="0"/>
          </a:p>
          <a:p>
            <a:endParaRPr lang="ko-KR" altLang="en-US" dirty="0"/>
          </a:p>
        </p:txBody>
      </p:sp>
    </p:spTree>
    <p:extLst>
      <p:ext uri="{BB962C8B-B14F-4D97-AF65-F5344CB8AC3E}">
        <p14:creationId xmlns:p14="http://schemas.microsoft.com/office/powerpoint/2010/main" val="20466214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2">
            <a:extLst>
              <a:ext uri="{FF2B5EF4-FFF2-40B4-BE49-F238E27FC236}">
                <a16:creationId xmlns:a16="http://schemas.microsoft.com/office/drawing/2014/main" id="{E16A8BAE-365E-4D70-B7FC-5088E857668D}"/>
              </a:ext>
            </a:extLst>
          </p:cNvPr>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3713137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B59CACB-DA27-46CF-8052-17F512CC98EF}"/>
              </a:ext>
            </a:extLst>
          </p:cNvPr>
          <p:cNvSpPr>
            <a:spLocks noGrp="1"/>
          </p:cNvSpPr>
          <p:nvPr>
            <p:ph type="title"/>
          </p:nvPr>
        </p:nvSpPr>
        <p:spPr/>
        <p:txBody>
          <a:bodyPr/>
          <a:lstStyle/>
          <a:p>
            <a:r>
              <a:rPr lang="en-US" altLang="ko-KR" dirty="0"/>
              <a:t>Storage Usage Monitoring</a:t>
            </a:r>
            <a:endParaRPr lang="ko-KR" altLang="en-US" dirty="0"/>
          </a:p>
        </p:txBody>
      </p:sp>
      <p:sp>
        <p:nvSpPr>
          <p:cNvPr id="3" name="내용 개체 틀 2">
            <a:extLst>
              <a:ext uri="{FF2B5EF4-FFF2-40B4-BE49-F238E27FC236}">
                <a16:creationId xmlns:a16="http://schemas.microsoft.com/office/drawing/2014/main" id="{1CD95948-398D-43E5-B35F-ABA7E5DFC7AE}"/>
              </a:ext>
            </a:extLst>
          </p:cNvPr>
          <p:cNvSpPr>
            <a:spLocks noGrp="1"/>
          </p:cNvSpPr>
          <p:nvPr>
            <p:ph idx="1"/>
          </p:nvPr>
        </p:nvSpPr>
        <p:spPr/>
        <p:txBody>
          <a:bodyPr/>
          <a:lstStyle/>
          <a:p>
            <a:r>
              <a:rPr lang="en-US" altLang="ko-KR" dirty="0" err="1">
                <a:latin typeface="Courier New" panose="02070309020205020404" pitchFamily="49" charset="0"/>
                <a:cs typeface="Courier New" panose="02070309020205020404" pitchFamily="49" charset="0"/>
              </a:rPr>
              <a:t>blktrace</a:t>
            </a:r>
            <a:endParaRPr lang="en-US" altLang="ko-KR" dirty="0">
              <a:latin typeface="Courier New" panose="02070309020205020404" pitchFamily="49" charset="0"/>
              <a:cs typeface="Courier New" panose="02070309020205020404" pitchFamily="49" charset="0"/>
            </a:endParaRPr>
          </a:p>
          <a:p>
            <a:pPr lvl="1"/>
            <a:r>
              <a:rPr lang="en-US" altLang="ko-KR" dirty="0"/>
              <a:t>Generate traces of the i/o traffic on block devices.</a:t>
            </a:r>
          </a:p>
          <a:p>
            <a:pPr lvl="1"/>
            <a:r>
              <a:rPr lang="en-US" altLang="ko-KR" dirty="0" err="1"/>
              <a:t>blktrace</a:t>
            </a:r>
            <a:r>
              <a:rPr lang="en-US" altLang="ko-KR" dirty="0"/>
              <a:t> is a block layer IO tracing mechanism which provides detailed information about request queue operations up to user space.</a:t>
            </a:r>
          </a:p>
          <a:p>
            <a:pPr lvl="1"/>
            <a:endParaRPr lang="en-US" altLang="ko-KR" dirty="0"/>
          </a:p>
          <a:p>
            <a:pPr lvl="1"/>
            <a:r>
              <a:rPr lang="en-US" altLang="ko-KR" dirty="0"/>
              <a:t>To use this command, you need the </a:t>
            </a:r>
            <a:r>
              <a:rPr lang="en-US" altLang="ko-KR" dirty="0" err="1"/>
              <a:t>sudo</a:t>
            </a:r>
            <a:r>
              <a:rPr lang="en-US" altLang="ko-KR" dirty="0"/>
              <a:t> permission. </a:t>
            </a:r>
          </a:p>
          <a:p>
            <a:pPr lvl="1"/>
            <a:r>
              <a:rPr lang="en-US" altLang="ko-KR" dirty="0">
                <a:sym typeface="Wingdings" panose="05000000000000000000" pitchFamily="2" charset="2"/>
              </a:rPr>
              <a:t> You cannot execute this one on lab machine such as eelab5. </a:t>
            </a:r>
          </a:p>
          <a:p>
            <a:pPr lvl="1"/>
            <a:r>
              <a:rPr lang="en-US" altLang="ko-KR" dirty="0">
                <a:sym typeface="Wingdings" panose="05000000000000000000" pitchFamily="2" charset="2"/>
              </a:rPr>
              <a:t> Please, prepare local </a:t>
            </a:r>
            <a:r>
              <a:rPr lang="en-US" altLang="ko-KR" dirty="0" err="1">
                <a:sym typeface="Wingdings" panose="05000000000000000000" pitchFamily="2" charset="2"/>
              </a:rPr>
              <a:t>linux</a:t>
            </a:r>
            <a:r>
              <a:rPr lang="en-US" altLang="ko-KR" dirty="0">
                <a:sym typeface="Wingdings" panose="05000000000000000000" pitchFamily="2" charset="2"/>
              </a:rPr>
              <a:t> machine for testing.</a:t>
            </a:r>
            <a:endParaRPr lang="en-US" altLang="ko-KR" dirty="0"/>
          </a:p>
          <a:p>
            <a:pPr lvl="1"/>
            <a:endParaRPr lang="en-US" altLang="ko-KR" dirty="0"/>
          </a:p>
        </p:txBody>
      </p:sp>
    </p:spTree>
    <p:extLst>
      <p:ext uri="{BB962C8B-B14F-4D97-AF65-F5344CB8AC3E}">
        <p14:creationId xmlns:p14="http://schemas.microsoft.com/office/powerpoint/2010/main" val="16552574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63D35C4E-2FC5-481B-B54C-388EB3FEADAD}"/>
              </a:ext>
            </a:extLst>
          </p:cNvPr>
          <p:cNvSpPr>
            <a:spLocks noGrp="1"/>
          </p:cNvSpPr>
          <p:nvPr>
            <p:ph type="title"/>
          </p:nvPr>
        </p:nvSpPr>
        <p:spPr/>
        <p:txBody>
          <a:bodyPr/>
          <a:lstStyle/>
          <a:p>
            <a:r>
              <a:rPr lang="en-US" altLang="ko-KR" dirty="0" err="1"/>
              <a:t>blktrace</a:t>
            </a:r>
            <a:endParaRPr lang="ko-KR" altLang="en-US" dirty="0"/>
          </a:p>
        </p:txBody>
      </p:sp>
      <p:sp>
        <p:nvSpPr>
          <p:cNvPr id="4" name="내용 개체 틀 3">
            <a:extLst>
              <a:ext uri="{FF2B5EF4-FFF2-40B4-BE49-F238E27FC236}">
                <a16:creationId xmlns:a16="http://schemas.microsoft.com/office/drawing/2014/main" id="{AD7DA08F-6BEE-49C1-9391-2150D2552600}"/>
              </a:ext>
            </a:extLst>
          </p:cNvPr>
          <p:cNvSpPr>
            <a:spLocks noGrp="1"/>
          </p:cNvSpPr>
          <p:nvPr>
            <p:ph idx="1"/>
          </p:nvPr>
        </p:nvSpPr>
        <p:spPr/>
        <p:txBody>
          <a:bodyPr/>
          <a:lstStyle/>
          <a:p>
            <a:r>
              <a:rPr lang="en-US" altLang="ko-KR" dirty="0"/>
              <a:t>Installation</a:t>
            </a:r>
          </a:p>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apt-get install -y </a:t>
            </a:r>
            <a:r>
              <a:rPr lang="en-US" altLang="ko-KR" dirty="0" err="1">
                <a:latin typeface="Courier New" panose="02070309020205020404" pitchFamily="49" charset="0"/>
                <a:cs typeface="Courier New" panose="02070309020205020404" pitchFamily="49" charset="0"/>
              </a:rPr>
              <a:t>blktrace</a:t>
            </a:r>
            <a:endParaRPr lang="en-US" altLang="ko-KR" dirty="0">
              <a:latin typeface="Courier New" panose="02070309020205020404" pitchFamily="49" charset="0"/>
              <a:cs typeface="Courier New" panose="02070309020205020404" pitchFamily="49" charset="0"/>
            </a:endParaRPr>
          </a:p>
          <a:p>
            <a:r>
              <a:rPr lang="en-US" altLang="ko-KR" dirty="0"/>
              <a:t>Trace command</a:t>
            </a:r>
          </a:p>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blktrace</a:t>
            </a:r>
            <a:r>
              <a:rPr lang="en-US" altLang="ko-KR" dirty="0">
                <a:latin typeface="Courier New" panose="02070309020205020404" pitchFamily="49" charset="0"/>
                <a:cs typeface="Courier New" panose="02070309020205020404" pitchFamily="49" charset="0"/>
              </a:rPr>
              <a:t> -d ${device} -a ${action} -o ${</a:t>
            </a:r>
            <a:r>
              <a:rPr lang="en-US" altLang="ko-KR" dirty="0" err="1">
                <a:latin typeface="Courier New" panose="02070309020205020404" pitchFamily="49" charset="0"/>
                <a:cs typeface="Courier New" panose="02070309020205020404" pitchFamily="49" charset="0"/>
              </a:rPr>
              <a:t>basename</a:t>
            </a:r>
            <a:r>
              <a:rPr lang="en-US" altLang="ko-KR" dirty="0">
                <a:latin typeface="Courier New" panose="02070309020205020404" pitchFamily="49" charset="0"/>
                <a:cs typeface="Courier New" panose="02070309020205020404" pitchFamily="49" charset="0"/>
              </a:rPr>
              <a:t>}</a:t>
            </a:r>
          </a:p>
          <a:p>
            <a:pPr lvl="1"/>
            <a:r>
              <a:rPr lang="en-US" altLang="ko-KR" dirty="0">
                <a:latin typeface="Courier New" panose="02070309020205020404" pitchFamily="49" charset="0"/>
                <a:cs typeface="Courier New" panose="02070309020205020404" pitchFamily="49" charset="0"/>
              </a:rPr>
              <a:t>ex) $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blktrace</a:t>
            </a:r>
            <a:r>
              <a:rPr lang="en-US" altLang="ko-KR" dirty="0">
                <a:latin typeface="Courier New" panose="02070309020205020404" pitchFamily="49" charset="0"/>
                <a:cs typeface="Courier New" panose="02070309020205020404" pitchFamily="49" charset="0"/>
              </a:rPr>
              <a:t> -d /dev/</a:t>
            </a:r>
            <a:r>
              <a:rPr lang="en-US" altLang="ko-KR" dirty="0" err="1">
                <a:latin typeface="Courier New" panose="02070309020205020404" pitchFamily="49" charset="0"/>
                <a:cs typeface="Courier New" panose="02070309020205020404" pitchFamily="49" charset="0"/>
              </a:rPr>
              <a:t>sda</a:t>
            </a:r>
            <a:r>
              <a:rPr lang="en-US" altLang="ko-KR" dirty="0">
                <a:latin typeface="Courier New" panose="02070309020205020404" pitchFamily="49" charset="0"/>
                <a:cs typeface="Courier New" panose="02070309020205020404" pitchFamily="49" charset="0"/>
              </a:rPr>
              <a:t> -a issue -a complete -o result/</a:t>
            </a:r>
            <a:r>
              <a:rPr lang="en-US" altLang="ko-KR" dirty="0" err="1">
                <a:latin typeface="Courier New" panose="02070309020205020404" pitchFamily="49" charset="0"/>
                <a:cs typeface="Courier New" panose="02070309020205020404" pitchFamily="49" charset="0"/>
              </a:rPr>
              <a:t>sda</a:t>
            </a:r>
            <a:endParaRPr lang="en-US" altLang="ko-KR" dirty="0">
              <a:latin typeface="Courier New" panose="02070309020205020404" pitchFamily="49" charset="0"/>
              <a:cs typeface="Courier New" panose="02070309020205020404" pitchFamily="49" charset="0"/>
            </a:endParaRPr>
          </a:p>
          <a:p>
            <a:pPr lvl="2"/>
            <a:r>
              <a:rPr lang="en-US" altLang="ko-KR" dirty="0">
                <a:latin typeface="Helvetica" pitchFamily="2" charset="0"/>
                <a:cs typeface="Courier New" panose="02070309020205020404" pitchFamily="49" charset="0"/>
              </a:rPr>
              <a:t>Make the I/O traffic to device by using other shell windows. </a:t>
            </a:r>
          </a:p>
          <a:p>
            <a:pPr lvl="2"/>
            <a:r>
              <a:rPr lang="en-US" altLang="ko-KR" dirty="0" err="1">
                <a:latin typeface="Helvetica" pitchFamily="2" charset="0"/>
                <a:cs typeface="Courier New" panose="02070309020205020404" pitchFamily="49" charset="0"/>
              </a:rPr>
              <a:t>blktrace</a:t>
            </a:r>
            <a:r>
              <a:rPr lang="en-US" altLang="ko-KR" dirty="0">
                <a:latin typeface="Helvetica" pitchFamily="2" charset="0"/>
                <a:cs typeface="Courier New" panose="02070309020205020404" pitchFamily="49" charset="0"/>
              </a:rPr>
              <a:t> does not end!! Please type ctrl + C to quit the program.</a:t>
            </a: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1"/>
            <a:endParaRPr lang="ko-KR" altLang="en-US" dirty="0">
              <a:latin typeface="Courier New" panose="02070309020205020404" pitchFamily="49" charset="0"/>
              <a:cs typeface="Courier New" panose="02070309020205020404" pitchFamily="49" charset="0"/>
            </a:endParaRPr>
          </a:p>
        </p:txBody>
      </p:sp>
      <p:pic>
        <p:nvPicPr>
          <p:cNvPr id="8" name="그림 7">
            <a:extLst>
              <a:ext uri="{FF2B5EF4-FFF2-40B4-BE49-F238E27FC236}">
                <a16:creationId xmlns:a16="http://schemas.microsoft.com/office/drawing/2014/main" id="{2E17856D-93FE-48F8-B4A6-918027702C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652" y="4278627"/>
            <a:ext cx="7668695" cy="1590897"/>
          </a:xfrm>
          <a:prstGeom prst="rect">
            <a:avLst/>
          </a:prstGeom>
        </p:spPr>
      </p:pic>
    </p:spTree>
    <p:extLst>
      <p:ext uri="{BB962C8B-B14F-4D97-AF65-F5344CB8AC3E}">
        <p14:creationId xmlns:p14="http://schemas.microsoft.com/office/powerpoint/2010/main" val="3448644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63D35C4E-2FC5-481B-B54C-388EB3FEADAD}"/>
              </a:ext>
            </a:extLst>
          </p:cNvPr>
          <p:cNvSpPr>
            <a:spLocks noGrp="1"/>
          </p:cNvSpPr>
          <p:nvPr>
            <p:ph type="title"/>
          </p:nvPr>
        </p:nvSpPr>
        <p:spPr/>
        <p:txBody>
          <a:bodyPr/>
          <a:lstStyle/>
          <a:p>
            <a:r>
              <a:rPr lang="en-US" altLang="ko-KR" dirty="0" err="1"/>
              <a:t>blktrace</a:t>
            </a:r>
            <a:r>
              <a:rPr lang="en-US" altLang="ko-KR" dirty="0"/>
              <a:t> (cont.)</a:t>
            </a:r>
            <a:endParaRPr lang="ko-KR" altLang="en-US" dirty="0"/>
          </a:p>
        </p:txBody>
      </p:sp>
      <p:sp>
        <p:nvSpPr>
          <p:cNvPr id="4" name="내용 개체 틀 3">
            <a:extLst>
              <a:ext uri="{FF2B5EF4-FFF2-40B4-BE49-F238E27FC236}">
                <a16:creationId xmlns:a16="http://schemas.microsoft.com/office/drawing/2014/main" id="{AD7DA08F-6BEE-49C1-9391-2150D2552600}"/>
              </a:ext>
            </a:extLst>
          </p:cNvPr>
          <p:cNvSpPr>
            <a:spLocks noGrp="1"/>
          </p:cNvSpPr>
          <p:nvPr>
            <p:ph idx="1"/>
          </p:nvPr>
        </p:nvSpPr>
        <p:spPr/>
        <p:txBody>
          <a:bodyPr/>
          <a:lstStyle/>
          <a:p>
            <a:pPr lvl="1"/>
            <a:r>
              <a:rPr lang="en-US" altLang="ko-KR" dirty="0">
                <a:latin typeface="Helvetica" pitchFamily="2" charset="0"/>
                <a:cs typeface="Courier New" panose="02070309020205020404" pitchFamily="49" charset="0"/>
              </a:rPr>
              <a:t>It creates the data file named as "${</a:t>
            </a:r>
            <a:r>
              <a:rPr lang="en-US" altLang="ko-KR" dirty="0" err="1">
                <a:latin typeface="Helvetica" pitchFamily="2" charset="0"/>
                <a:cs typeface="Courier New" panose="02070309020205020404" pitchFamily="49" charset="0"/>
              </a:rPr>
              <a:t>basename</a:t>
            </a:r>
            <a:r>
              <a:rPr lang="en-US" altLang="ko-KR" dirty="0">
                <a:latin typeface="Helvetica" pitchFamily="2" charset="0"/>
                <a:cs typeface="Courier New" panose="02070309020205020404" pitchFamily="49" charset="0"/>
              </a:rPr>
              <a:t>}.</a:t>
            </a:r>
            <a:r>
              <a:rPr lang="en-US" altLang="ko-KR" dirty="0" err="1">
                <a:latin typeface="Helvetica" pitchFamily="2" charset="0"/>
                <a:cs typeface="Courier New" panose="02070309020205020404" pitchFamily="49" charset="0"/>
              </a:rPr>
              <a:t>blktrace</a:t>
            </a:r>
            <a:r>
              <a:rPr lang="en-US" altLang="ko-KR" dirty="0">
                <a:latin typeface="Helvetica" pitchFamily="2" charset="0"/>
                <a:cs typeface="Courier New" panose="02070309020205020404" pitchFamily="49" charset="0"/>
              </a:rPr>
              <a:t>.${core}" that contains the raw format of the tracing result.</a:t>
            </a:r>
          </a:p>
          <a:p>
            <a:pPr lvl="1"/>
            <a:r>
              <a:rPr lang="en-US" altLang="ko-KR" dirty="0">
                <a:latin typeface="Helvetica" pitchFamily="2" charset="0"/>
                <a:cs typeface="Courier New" panose="02070309020205020404" pitchFamily="49" charset="0"/>
              </a:rPr>
              <a:t>Files are created as many as the number of cores, and each file collects actions that occurred in the corresponding core.</a:t>
            </a:r>
          </a:p>
          <a:p>
            <a:pPr lvl="1"/>
            <a:endParaRPr lang="en-US" altLang="ko-KR" dirty="0">
              <a:latin typeface="Courier New" panose="02070309020205020404" pitchFamily="49" charset="0"/>
              <a:cs typeface="Courier New" panose="02070309020205020404" pitchFamily="49" charset="0"/>
            </a:endParaRPr>
          </a:p>
          <a:p>
            <a:pPr marL="471416" lvl="1" indent="0">
              <a:buNone/>
            </a:pPr>
            <a:endParaRPr lang="en-US" altLang="ko-KR" dirty="0">
              <a:latin typeface="Courier New" panose="02070309020205020404" pitchFamily="49" charset="0"/>
              <a:cs typeface="Courier New" panose="02070309020205020404" pitchFamily="49" charset="0"/>
            </a:endParaRPr>
          </a:p>
          <a:p>
            <a:pPr lvl="1"/>
            <a:r>
              <a:rPr lang="en-US" altLang="ko-KR" dirty="0">
                <a:latin typeface="Helvetica" pitchFamily="2" charset="0"/>
                <a:cs typeface="Courier New" panose="02070309020205020404" pitchFamily="49" charset="0"/>
              </a:rPr>
              <a:t>Until now, we cannot read the file, because it has the data in raw format !! </a:t>
            </a:r>
            <a:endParaRPr lang="ko-KR" altLang="en-US" dirty="0">
              <a:latin typeface="Helvetica" pitchFamily="2" charset="0"/>
              <a:cs typeface="Courier New" panose="02070309020205020404" pitchFamily="49" charset="0"/>
            </a:endParaRPr>
          </a:p>
        </p:txBody>
      </p:sp>
      <p:pic>
        <p:nvPicPr>
          <p:cNvPr id="8" name="그림 7">
            <a:extLst>
              <a:ext uri="{FF2B5EF4-FFF2-40B4-BE49-F238E27FC236}">
                <a16:creationId xmlns:a16="http://schemas.microsoft.com/office/drawing/2014/main" id="{E0118F24-BFF5-4367-9420-CD5C3C17703F}"/>
              </a:ext>
            </a:extLst>
          </p:cNvPr>
          <p:cNvPicPr>
            <a:picLocks noChangeAspect="1"/>
          </p:cNvPicPr>
          <p:nvPr/>
        </p:nvPicPr>
        <p:blipFill rotWithShape="1">
          <a:blip r:embed="rId2">
            <a:extLst>
              <a:ext uri="{28A0092B-C50C-407E-A947-70E740481C1C}">
                <a14:useLocalDpi xmlns:a14="http://schemas.microsoft.com/office/drawing/2010/main" val="0"/>
              </a:ext>
            </a:extLst>
          </a:blip>
          <a:srcRect r="40088" b="62872"/>
          <a:stretch/>
        </p:blipFill>
        <p:spPr>
          <a:xfrm>
            <a:off x="1931962" y="2585714"/>
            <a:ext cx="5280076" cy="423375"/>
          </a:xfrm>
          <a:prstGeom prst="rect">
            <a:avLst/>
          </a:prstGeom>
        </p:spPr>
      </p:pic>
      <p:pic>
        <p:nvPicPr>
          <p:cNvPr id="9" name="그림 8">
            <a:extLst>
              <a:ext uri="{FF2B5EF4-FFF2-40B4-BE49-F238E27FC236}">
                <a16:creationId xmlns:a16="http://schemas.microsoft.com/office/drawing/2014/main" id="{111A5C33-C3C7-4186-A004-DC6EC4AA0CCE}"/>
              </a:ext>
            </a:extLst>
          </p:cNvPr>
          <p:cNvPicPr>
            <a:picLocks noChangeAspect="1"/>
          </p:cNvPicPr>
          <p:nvPr/>
        </p:nvPicPr>
        <p:blipFill rotWithShape="1">
          <a:blip r:embed="rId2">
            <a:extLst>
              <a:ext uri="{28A0092B-C50C-407E-A947-70E740481C1C}">
                <a14:useLocalDpi xmlns:a14="http://schemas.microsoft.com/office/drawing/2010/main" val="0"/>
              </a:ext>
            </a:extLst>
          </a:blip>
          <a:srcRect t="38154"/>
          <a:stretch/>
        </p:blipFill>
        <p:spPr>
          <a:xfrm>
            <a:off x="907915" y="3764606"/>
            <a:ext cx="7328170" cy="586412"/>
          </a:xfrm>
          <a:prstGeom prst="rect">
            <a:avLst/>
          </a:prstGeom>
        </p:spPr>
      </p:pic>
    </p:spTree>
    <p:extLst>
      <p:ext uri="{BB962C8B-B14F-4D97-AF65-F5344CB8AC3E}">
        <p14:creationId xmlns:p14="http://schemas.microsoft.com/office/powerpoint/2010/main" val="236250614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63D35C4E-2FC5-481B-B54C-388EB3FEADAD}"/>
              </a:ext>
            </a:extLst>
          </p:cNvPr>
          <p:cNvSpPr>
            <a:spLocks noGrp="1"/>
          </p:cNvSpPr>
          <p:nvPr>
            <p:ph type="title"/>
          </p:nvPr>
        </p:nvSpPr>
        <p:spPr/>
        <p:txBody>
          <a:bodyPr/>
          <a:lstStyle/>
          <a:p>
            <a:r>
              <a:rPr lang="en-US" altLang="ko-KR" dirty="0" err="1"/>
              <a:t>blkparse</a:t>
            </a:r>
            <a:endParaRPr lang="ko-KR" altLang="en-US" dirty="0"/>
          </a:p>
        </p:txBody>
      </p:sp>
      <p:sp>
        <p:nvSpPr>
          <p:cNvPr id="4" name="내용 개체 틀 3">
            <a:extLst>
              <a:ext uri="{FF2B5EF4-FFF2-40B4-BE49-F238E27FC236}">
                <a16:creationId xmlns:a16="http://schemas.microsoft.com/office/drawing/2014/main" id="{AD7DA08F-6BEE-49C1-9391-2150D2552600}"/>
              </a:ext>
            </a:extLst>
          </p:cNvPr>
          <p:cNvSpPr>
            <a:spLocks noGrp="1"/>
          </p:cNvSpPr>
          <p:nvPr>
            <p:ph idx="1"/>
          </p:nvPr>
        </p:nvSpPr>
        <p:spPr/>
        <p:txBody>
          <a:bodyPr/>
          <a:lstStyle/>
          <a:p>
            <a:r>
              <a:rPr lang="en-US" altLang="ko-KR" dirty="0"/>
              <a:t>Parse command</a:t>
            </a:r>
          </a:p>
          <a:p>
            <a:pPr lvl="1"/>
            <a:r>
              <a:rPr lang="en-US" altLang="ko-KR" dirty="0">
                <a:latin typeface="Helvetica" pitchFamily="2" charset="0"/>
                <a:cs typeface="Courier New" panose="02070309020205020404" pitchFamily="49" charset="0"/>
              </a:rPr>
              <a:t>Parse the raw data to human-readable file.</a:t>
            </a:r>
          </a:p>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blkparse</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i</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basename</a:t>
            </a:r>
            <a:r>
              <a:rPr lang="en-US" altLang="ko-KR" dirty="0">
                <a:latin typeface="Courier New" panose="02070309020205020404" pitchFamily="49" charset="0"/>
                <a:cs typeface="Courier New" panose="02070309020205020404" pitchFamily="49" charset="0"/>
              </a:rPr>
              <a:t>} -o ${</a:t>
            </a:r>
            <a:r>
              <a:rPr lang="en-US" altLang="ko-KR" dirty="0" err="1">
                <a:latin typeface="Courier New" panose="02070309020205020404" pitchFamily="49" charset="0"/>
                <a:cs typeface="Courier New" panose="02070309020205020404" pitchFamily="49" charset="0"/>
              </a:rPr>
              <a:t>outputfile</a:t>
            </a:r>
            <a:r>
              <a:rPr lang="en-US" altLang="ko-KR" dirty="0">
                <a:latin typeface="Courier New" panose="02070309020205020404" pitchFamily="49" charset="0"/>
                <a:cs typeface="Courier New" panose="02070309020205020404" pitchFamily="49" charset="0"/>
              </a:rPr>
              <a:t>}</a:t>
            </a:r>
          </a:p>
          <a:p>
            <a:pPr lvl="1"/>
            <a:r>
              <a:rPr lang="en-US" altLang="ko-KR" dirty="0">
                <a:latin typeface="Courier New" panose="02070309020205020404" pitchFamily="49" charset="0"/>
                <a:cs typeface="Courier New" panose="02070309020205020404" pitchFamily="49" charset="0"/>
              </a:rPr>
              <a:t>ex) $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blkparse</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i</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blktrace</a:t>
            </a:r>
            <a:r>
              <a:rPr lang="en-US" altLang="ko-KR" dirty="0">
                <a:latin typeface="Courier New" panose="02070309020205020404" pitchFamily="49" charset="0"/>
                <a:cs typeface="Courier New" panose="02070309020205020404" pitchFamily="49" charset="0"/>
              </a:rPr>
              <a:t>/result -o res.txt</a:t>
            </a:r>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1"/>
            <a:endParaRPr lang="ko-KR" altLang="en-US" dirty="0">
              <a:latin typeface="Courier New" panose="02070309020205020404" pitchFamily="49" charset="0"/>
              <a:cs typeface="Courier New" panose="02070309020205020404" pitchFamily="49" charset="0"/>
            </a:endParaRPr>
          </a:p>
        </p:txBody>
      </p:sp>
      <p:pic>
        <p:nvPicPr>
          <p:cNvPr id="5" name="그림 4">
            <a:extLst>
              <a:ext uri="{FF2B5EF4-FFF2-40B4-BE49-F238E27FC236}">
                <a16:creationId xmlns:a16="http://schemas.microsoft.com/office/drawing/2014/main" id="{5BEF9084-C3C5-4E5D-92EF-6E53E1C65417}"/>
              </a:ext>
            </a:extLst>
          </p:cNvPr>
          <p:cNvPicPr>
            <a:picLocks noChangeAspect="1"/>
          </p:cNvPicPr>
          <p:nvPr/>
        </p:nvPicPr>
        <p:blipFill rotWithShape="1">
          <a:blip r:embed="rId2">
            <a:extLst>
              <a:ext uri="{28A0092B-C50C-407E-A947-70E740481C1C}">
                <a14:useLocalDpi xmlns:a14="http://schemas.microsoft.com/office/drawing/2010/main" val="0"/>
              </a:ext>
            </a:extLst>
          </a:blip>
          <a:srcRect b="80898"/>
          <a:stretch/>
        </p:blipFill>
        <p:spPr>
          <a:xfrm>
            <a:off x="2145930" y="2659671"/>
            <a:ext cx="4852139" cy="1465634"/>
          </a:xfrm>
          <a:prstGeom prst="rect">
            <a:avLst/>
          </a:prstGeom>
        </p:spPr>
      </p:pic>
      <p:sp>
        <p:nvSpPr>
          <p:cNvPr id="6" name="TextBox 5">
            <a:extLst>
              <a:ext uri="{FF2B5EF4-FFF2-40B4-BE49-F238E27FC236}">
                <a16:creationId xmlns:a16="http://schemas.microsoft.com/office/drawing/2014/main" id="{05088D07-8534-4C3B-97A5-ECB02FA173B6}"/>
              </a:ext>
            </a:extLst>
          </p:cNvPr>
          <p:cNvSpPr txBox="1"/>
          <p:nvPr/>
        </p:nvSpPr>
        <p:spPr>
          <a:xfrm>
            <a:off x="3946187" y="4037176"/>
            <a:ext cx="1251626" cy="307777"/>
          </a:xfrm>
          <a:prstGeom prst="rect">
            <a:avLst/>
          </a:prstGeom>
          <a:noFill/>
        </p:spPr>
        <p:txBody>
          <a:bodyPr wrap="square" rtlCol="0">
            <a:spAutoFit/>
          </a:bodyPr>
          <a:lstStyle/>
          <a:p>
            <a:pPr algn="ctr"/>
            <a:r>
              <a:rPr lang="en-US" altLang="ko-KR" sz="1400" b="1" dirty="0">
                <a:latin typeface="맑은 고딕" panose="020B0503020000020004" pitchFamily="50" charset="-127"/>
                <a:ea typeface="맑은 고딕" panose="020B0503020000020004" pitchFamily="50" charset="-127"/>
                <a:cs typeface="Helvetica" panose="020B0604020202020204" pitchFamily="34" charset="0"/>
              </a:rPr>
              <a:t>…</a:t>
            </a:r>
            <a:endParaRPr lang="ko-KR" altLang="en-US" sz="1400" b="1" dirty="0">
              <a:latin typeface="맑은 고딕" panose="020B0503020000020004" pitchFamily="50" charset="-127"/>
              <a:ea typeface="맑은 고딕" panose="020B0503020000020004" pitchFamily="50" charset="-127"/>
              <a:cs typeface="Helvetica" panose="020B0604020202020204" pitchFamily="34" charset="0"/>
            </a:endParaRPr>
          </a:p>
        </p:txBody>
      </p:sp>
    </p:spTree>
    <p:extLst>
      <p:ext uri="{BB962C8B-B14F-4D97-AF65-F5344CB8AC3E}">
        <p14:creationId xmlns:p14="http://schemas.microsoft.com/office/powerpoint/2010/main" val="94150443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63D35C4E-2FC5-481B-B54C-388EB3FEADAD}"/>
              </a:ext>
            </a:extLst>
          </p:cNvPr>
          <p:cNvSpPr>
            <a:spLocks noGrp="1"/>
          </p:cNvSpPr>
          <p:nvPr>
            <p:ph type="title"/>
          </p:nvPr>
        </p:nvSpPr>
        <p:spPr/>
        <p:txBody>
          <a:bodyPr/>
          <a:lstStyle/>
          <a:p>
            <a:r>
              <a:rPr lang="en-US" altLang="ko-KR" dirty="0" err="1"/>
              <a:t>blkparse</a:t>
            </a:r>
            <a:endParaRPr lang="ko-KR" altLang="en-US" dirty="0"/>
          </a:p>
        </p:txBody>
      </p:sp>
      <p:sp>
        <p:nvSpPr>
          <p:cNvPr id="4" name="내용 개체 틀 3">
            <a:extLst>
              <a:ext uri="{FF2B5EF4-FFF2-40B4-BE49-F238E27FC236}">
                <a16:creationId xmlns:a16="http://schemas.microsoft.com/office/drawing/2014/main" id="{AD7DA08F-6BEE-49C1-9391-2150D2552600}"/>
              </a:ext>
            </a:extLst>
          </p:cNvPr>
          <p:cNvSpPr>
            <a:spLocks noGrp="1"/>
          </p:cNvSpPr>
          <p:nvPr>
            <p:ph idx="1"/>
          </p:nvPr>
        </p:nvSpPr>
        <p:spPr/>
        <p:txBody>
          <a:bodyPr/>
          <a:lstStyle/>
          <a:p>
            <a:r>
              <a:rPr lang="en-US" altLang="ko-KR" dirty="0">
                <a:latin typeface="Helvetica" pitchFamily="2" charset="0"/>
                <a:cs typeface="Courier New" panose="02070309020205020404" pitchFamily="49" charset="0"/>
              </a:rPr>
              <a:t>Section 1 : Timeseries of block I/O traffic.</a:t>
            </a:r>
          </a:p>
          <a:p>
            <a:pPr lvl="1"/>
            <a:r>
              <a:rPr lang="en-US" altLang="ko-KR" dirty="0">
                <a:latin typeface="Helvetica" pitchFamily="2" charset="0"/>
                <a:cs typeface="Courier New" panose="02070309020205020404" pitchFamily="49" charset="0"/>
              </a:rPr>
              <a:t>Each column represents the information as follows.</a:t>
            </a:r>
          </a:p>
          <a:p>
            <a:pPr marL="471416" lvl="1" indent="0">
              <a:buNone/>
            </a:pPr>
            <a:endParaRPr lang="en-US" altLang="ko-KR" dirty="0">
              <a:latin typeface="Helvetica" pitchFamily="2" charset="0"/>
              <a:cs typeface="Courier New" panose="02070309020205020404" pitchFamily="49" charset="0"/>
            </a:endParaRPr>
          </a:p>
          <a:p>
            <a:endParaRPr lang="en-US" altLang="ko-KR" dirty="0">
              <a:latin typeface="Helvetica" pitchFamily="2" charset="0"/>
              <a:cs typeface="Courier New" panose="02070309020205020404" pitchFamily="49" charset="0"/>
            </a:endParaRPr>
          </a:p>
          <a:p>
            <a:pPr marL="0" indent="0">
              <a:buNone/>
            </a:pPr>
            <a:endParaRPr lang="en-US" altLang="ko-KR" dirty="0">
              <a:latin typeface="Helvetica" pitchFamily="2" charset="0"/>
              <a:cs typeface="Courier New" panose="02070309020205020404" pitchFamily="49" charset="0"/>
            </a:endParaRPr>
          </a:p>
          <a:p>
            <a:pPr marL="0" indent="0">
              <a:buNone/>
            </a:pPr>
            <a:endParaRPr lang="en-US" altLang="ko-KR" dirty="0">
              <a:latin typeface="Helvetica" pitchFamily="2" charset="0"/>
              <a:cs typeface="Courier New" panose="02070309020205020404" pitchFamily="49" charset="0"/>
            </a:endParaRPr>
          </a:p>
          <a:p>
            <a:pPr marL="0" indent="0">
              <a:buNone/>
            </a:pPr>
            <a:endParaRPr lang="en-US" altLang="ko-KR" dirty="0">
              <a:latin typeface="Helvetica" pitchFamily="2" charset="0"/>
              <a:cs typeface="Courier New" panose="02070309020205020404" pitchFamily="49" charset="0"/>
            </a:endParaRPr>
          </a:p>
          <a:p>
            <a:r>
              <a:rPr lang="en-US" altLang="ko-KR" dirty="0">
                <a:latin typeface="Helvetica" pitchFamily="2" charset="0"/>
                <a:cs typeface="Courier New" panose="02070309020205020404" pitchFamily="49" charset="0"/>
              </a:rPr>
              <a:t>Section 2 : Statistic of block I/O traffic for each</a:t>
            </a:r>
            <a:r>
              <a:rPr lang="ko-KR" altLang="en-US" dirty="0">
                <a:latin typeface="Helvetica" pitchFamily="2" charset="0"/>
                <a:cs typeface="Courier New" panose="02070309020205020404" pitchFamily="49" charset="0"/>
              </a:rPr>
              <a:t> </a:t>
            </a:r>
            <a:r>
              <a:rPr lang="en-US" altLang="ko-KR" dirty="0">
                <a:latin typeface="Helvetica" pitchFamily="2" charset="0"/>
                <a:cs typeface="Courier New" panose="02070309020205020404" pitchFamily="49" charset="0"/>
              </a:rPr>
              <a:t>core.</a:t>
            </a:r>
            <a:r>
              <a:rPr lang="ko-KR" altLang="en-US" dirty="0">
                <a:latin typeface="Helvetica" pitchFamily="2" charset="0"/>
                <a:cs typeface="Courier New" panose="02070309020205020404" pitchFamily="49" charset="0"/>
              </a:rPr>
              <a:t> </a:t>
            </a:r>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1"/>
            <a:endParaRPr lang="ko-KR" altLang="en-US" dirty="0">
              <a:latin typeface="Courier New" panose="02070309020205020404" pitchFamily="49" charset="0"/>
              <a:cs typeface="Courier New" panose="02070309020205020404" pitchFamily="49" charset="0"/>
            </a:endParaRPr>
          </a:p>
        </p:txBody>
      </p:sp>
      <p:pic>
        <p:nvPicPr>
          <p:cNvPr id="5" name="그림 4">
            <a:extLst>
              <a:ext uri="{FF2B5EF4-FFF2-40B4-BE49-F238E27FC236}">
                <a16:creationId xmlns:a16="http://schemas.microsoft.com/office/drawing/2014/main" id="{5BEF9084-C3C5-4E5D-92EF-6E53E1C65417}"/>
              </a:ext>
            </a:extLst>
          </p:cNvPr>
          <p:cNvPicPr>
            <a:picLocks noChangeAspect="1"/>
          </p:cNvPicPr>
          <p:nvPr/>
        </p:nvPicPr>
        <p:blipFill rotWithShape="1">
          <a:blip r:embed="rId2">
            <a:extLst>
              <a:ext uri="{28A0092B-C50C-407E-A947-70E740481C1C}">
                <a14:useLocalDpi xmlns:a14="http://schemas.microsoft.com/office/drawing/2010/main" val="0"/>
              </a:ext>
            </a:extLst>
          </a:blip>
          <a:srcRect t="10071" b="70591"/>
          <a:stretch/>
        </p:blipFill>
        <p:spPr>
          <a:xfrm>
            <a:off x="2403565" y="2531944"/>
            <a:ext cx="4336869" cy="1326204"/>
          </a:xfrm>
          <a:prstGeom prst="rect">
            <a:avLst/>
          </a:prstGeom>
        </p:spPr>
      </p:pic>
      <p:pic>
        <p:nvPicPr>
          <p:cNvPr id="7" name="그림 6">
            <a:extLst>
              <a:ext uri="{FF2B5EF4-FFF2-40B4-BE49-F238E27FC236}">
                <a16:creationId xmlns:a16="http://schemas.microsoft.com/office/drawing/2014/main" id="{7D0536E7-0229-4FE2-A0C5-5BA4009FEFEE}"/>
              </a:ext>
            </a:extLst>
          </p:cNvPr>
          <p:cNvPicPr>
            <a:picLocks noChangeAspect="1"/>
          </p:cNvPicPr>
          <p:nvPr/>
        </p:nvPicPr>
        <p:blipFill rotWithShape="1">
          <a:blip r:embed="rId2">
            <a:extLst>
              <a:ext uri="{28A0092B-C50C-407E-A947-70E740481C1C}">
                <a14:useLocalDpi xmlns:a14="http://schemas.microsoft.com/office/drawing/2010/main" val="0"/>
              </a:ext>
            </a:extLst>
          </a:blip>
          <a:srcRect t="48841" b="30631"/>
          <a:stretch/>
        </p:blipFill>
        <p:spPr>
          <a:xfrm>
            <a:off x="2403565" y="4707227"/>
            <a:ext cx="4336869" cy="1407848"/>
          </a:xfrm>
          <a:prstGeom prst="rect">
            <a:avLst/>
          </a:prstGeom>
        </p:spPr>
      </p:pic>
      <p:sp>
        <p:nvSpPr>
          <p:cNvPr id="8" name="TextBox 7">
            <a:extLst>
              <a:ext uri="{FF2B5EF4-FFF2-40B4-BE49-F238E27FC236}">
                <a16:creationId xmlns:a16="http://schemas.microsoft.com/office/drawing/2014/main" id="{F13473DB-8BC9-47CB-9302-B76AA245F052}"/>
              </a:ext>
            </a:extLst>
          </p:cNvPr>
          <p:cNvSpPr txBox="1"/>
          <p:nvPr/>
        </p:nvSpPr>
        <p:spPr>
          <a:xfrm>
            <a:off x="3934590" y="3744568"/>
            <a:ext cx="1251626" cy="307777"/>
          </a:xfrm>
          <a:prstGeom prst="rect">
            <a:avLst/>
          </a:prstGeom>
          <a:noFill/>
        </p:spPr>
        <p:txBody>
          <a:bodyPr wrap="square" rtlCol="0">
            <a:spAutoFit/>
          </a:bodyPr>
          <a:lstStyle/>
          <a:p>
            <a:pPr algn="ctr"/>
            <a:r>
              <a:rPr lang="en-US" altLang="ko-KR" sz="1400" b="1" dirty="0">
                <a:latin typeface="맑은 고딕" panose="020B0503020000020004" pitchFamily="50" charset="-127"/>
                <a:ea typeface="맑은 고딕" panose="020B0503020000020004" pitchFamily="50" charset="-127"/>
                <a:cs typeface="Helvetica" panose="020B0604020202020204" pitchFamily="34" charset="0"/>
              </a:rPr>
              <a:t>…</a:t>
            </a:r>
            <a:endParaRPr lang="ko-KR" altLang="en-US" sz="1400" b="1" dirty="0">
              <a:latin typeface="맑은 고딕" panose="020B0503020000020004" pitchFamily="50" charset="-127"/>
              <a:ea typeface="맑은 고딕" panose="020B0503020000020004" pitchFamily="50" charset="-127"/>
              <a:cs typeface="Helvetica" panose="020B0604020202020204" pitchFamily="34" charset="0"/>
            </a:endParaRPr>
          </a:p>
        </p:txBody>
      </p:sp>
      <p:sp>
        <p:nvSpPr>
          <p:cNvPr id="9" name="TextBox 8">
            <a:extLst>
              <a:ext uri="{FF2B5EF4-FFF2-40B4-BE49-F238E27FC236}">
                <a16:creationId xmlns:a16="http://schemas.microsoft.com/office/drawing/2014/main" id="{E3009F1B-D1B9-422A-B3BB-2A56EF3DA33D}"/>
              </a:ext>
            </a:extLst>
          </p:cNvPr>
          <p:cNvSpPr txBox="1"/>
          <p:nvPr/>
        </p:nvSpPr>
        <p:spPr>
          <a:xfrm>
            <a:off x="3946187" y="6003075"/>
            <a:ext cx="1251626" cy="307777"/>
          </a:xfrm>
          <a:prstGeom prst="rect">
            <a:avLst/>
          </a:prstGeom>
          <a:noFill/>
        </p:spPr>
        <p:txBody>
          <a:bodyPr wrap="square" rtlCol="0">
            <a:spAutoFit/>
          </a:bodyPr>
          <a:lstStyle/>
          <a:p>
            <a:pPr algn="ctr"/>
            <a:r>
              <a:rPr lang="en-US" altLang="ko-KR" sz="1400" b="1" dirty="0">
                <a:latin typeface="맑은 고딕" panose="020B0503020000020004" pitchFamily="50" charset="-127"/>
                <a:ea typeface="맑은 고딕" panose="020B0503020000020004" pitchFamily="50" charset="-127"/>
                <a:cs typeface="Helvetica" panose="020B0604020202020204" pitchFamily="34" charset="0"/>
              </a:rPr>
              <a:t>…</a:t>
            </a:r>
            <a:endParaRPr lang="ko-KR" altLang="en-US" sz="1400" b="1" dirty="0">
              <a:latin typeface="맑은 고딕" panose="020B0503020000020004" pitchFamily="50" charset="-127"/>
              <a:ea typeface="맑은 고딕" panose="020B0503020000020004" pitchFamily="50" charset="-127"/>
              <a:cs typeface="Helvetica" panose="020B0604020202020204" pitchFamily="34" charset="0"/>
            </a:endParaRPr>
          </a:p>
        </p:txBody>
      </p:sp>
      <p:graphicFrame>
        <p:nvGraphicFramePr>
          <p:cNvPr id="11" name="표 10">
            <a:extLst>
              <a:ext uri="{FF2B5EF4-FFF2-40B4-BE49-F238E27FC236}">
                <a16:creationId xmlns:a16="http://schemas.microsoft.com/office/drawing/2014/main" id="{D08714E3-CFCB-4D25-B18E-46BAC12184D2}"/>
              </a:ext>
            </a:extLst>
          </p:cNvPr>
          <p:cNvGraphicFramePr>
            <a:graphicFrameLocks noGrp="1"/>
          </p:cNvGraphicFramePr>
          <p:nvPr/>
        </p:nvGraphicFramePr>
        <p:xfrm>
          <a:off x="1008769" y="1750191"/>
          <a:ext cx="7739750" cy="548640"/>
        </p:xfrm>
        <a:graphic>
          <a:graphicData uri="http://schemas.openxmlformats.org/drawingml/2006/table">
            <a:tbl>
              <a:tblPr firstRow="1" bandRow="1">
                <a:tableStyleId>{5C22544A-7EE6-4342-B048-85BDC9FD1C3A}</a:tableStyleId>
              </a:tblPr>
              <a:tblGrid>
                <a:gridCol w="1086031">
                  <a:extLst>
                    <a:ext uri="{9D8B030D-6E8A-4147-A177-3AD203B41FA5}">
                      <a16:colId xmlns:a16="http://schemas.microsoft.com/office/drawing/2014/main" val="3208450217"/>
                    </a:ext>
                  </a:extLst>
                </a:gridCol>
                <a:gridCol w="648510">
                  <a:extLst>
                    <a:ext uri="{9D8B030D-6E8A-4147-A177-3AD203B41FA5}">
                      <a16:colId xmlns:a16="http://schemas.microsoft.com/office/drawing/2014/main" val="3350424162"/>
                    </a:ext>
                  </a:extLst>
                </a:gridCol>
                <a:gridCol w="817124">
                  <a:extLst>
                    <a:ext uri="{9D8B030D-6E8A-4147-A177-3AD203B41FA5}">
                      <a16:colId xmlns:a16="http://schemas.microsoft.com/office/drawing/2014/main" val="4048807305"/>
                    </a:ext>
                  </a:extLst>
                </a:gridCol>
                <a:gridCol w="633043">
                  <a:extLst>
                    <a:ext uri="{9D8B030D-6E8A-4147-A177-3AD203B41FA5}">
                      <a16:colId xmlns:a16="http://schemas.microsoft.com/office/drawing/2014/main" val="3034811929"/>
                    </a:ext>
                  </a:extLst>
                </a:gridCol>
                <a:gridCol w="858531">
                  <a:extLst>
                    <a:ext uri="{9D8B030D-6E8A-4147-A177-3AD203B41FA5}">
                      <a16:colId xmlns:a16="http://schemas.microsoft.com/office/drawing/2014/main" val="956128585"/>
                    </a:ext>
                  </a:extLst>
                </a:gridCol>
                <a:gridCol w="940341">
                  <a:extLst>
                    <a:ext uri="{9D8B030D-6E8A-4147-A177-3AD203B41FA5}">
                      <a16:colId xmlns:a16="http://schemas.microsoft.com/office/drawing/2014/main" val="2981910865"/>
                    </a:ext>
                  </a:extLst>
                </a:gridCol>
                <a:gridCol w="589659">
                  <a:extLst>
                    <a:ext uri="{9D8B030D-6E8A-4147-A177-3AD203B41FA5}">
                      <a16:colId xmlns:a16="http://schemas.microsoft.com/office/drawing/2014/main" val="3042009215"/>
                    </a:ext>
                  </a:extLst>
                </a:gridCol>
                <a:gridCol w="986222">
                  <a:extLst>
                    <a:ext uri="{9D8B030D-6E8A-4147-A177-3AD203B41FA5}">
                      <a16:colId xmlns:a16="http://schemas.microsoft.com/office/drawing/2014/main" val="450851875"/>
                    </a:ext>
                  </a:extLst>
                </a:gridCol>
                <a:gridCol w="1180289">
                  <a:extLst>
                    <a:ext uri="{9D8B030D-6E8A-4147-A177-3AD203B41FA5}">
                      <a16:colId xmlns:a16="http://schemas.microsoft.com/office/drawing/2014/main" val="3557590989"/>
                    </a:ext>
                  </a:extLst>
                </a:gridCol>
              </a:tblGrid>
              <a:tr h="443134">
                <a:tc>
                  <a:txBody>
                    <a:bodyPr/>
                    <a:lstStyle/>
                    <a:p>
                      <a:pPr latinLnBrk="1"/>
                      <a:r>
                        <a:rPr lang="en-US" altLang="ko-KR" sz="1000" b="0" dirty="0">
                          <a:solidFill>
                            <a:schemeClr val="tx1"/>
                          </a:solidFill>
                          <a:latin typeface="Helvetica" pitchFamily="2" charset="0"/>
                        </a:rPr>
                        <a:t>Device </a:t>
                      </a:r>
                    </a:p>
                    <a:p>
                      <a:pPr latinLnBrk="1"/>
                      <a:r>
                        <a:rPr lang="en-US" altLang="ko-KR" sz="1000" b="0" dirty="0">
                          <a:solidFill>
                            <a:schemeClr val="tx1"/>
                          </a:solidFill>
                          <a:latin typeface="Helvetica" pitchFamily="2" charset="0"/>
                        </a:rPr>
                        <a:t>major, minor number</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CPU ID</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Sequence number</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Time stamp</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Process ID</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Action D:dispatch / C:complete /</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IO type</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Starting block + offset </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atinLnBrk="1"/>
                      <a:r>
                        <a:rPr lang="en-US" altLang="ko-KR" sz="1000" b="0" dirty="0">
                          <a:solidFill>
                            <a:schemeClr val="tx1"/>
                          </a:solidFill>
                          <a:latin typeface="Helvetica" pitchFamily="2" charset="0"/>
                        </a:rPr>
                        <a:t>[name of thread]</a:t>
                      </a:r>
                      <a:endParaRPr lang="ko-KR" altLang="en-US" sz="1000" b="0" dirty="0">
                        <a:solidFill>
                          <a:schemeClr val="tx1"/>
                        </a:solidFill>
                        <a:latin typeface="Helvetica" pitchFamily="2"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9873826"/>
                  </a:ext>
                </a:extLst>
              </a:tr>
            </a:tbl>
          </a:graphicData>
        </a:graphic>
      </p:graphicFrame>
    </p:spTree>
    <p:extLst>
      <p:ext uri="{BB962C8B-B14F-4D97-AF65-F5344CB8AC3E}">
        <p14:creationId xmlns:p14="http://schemas.microsoft.com/office/powerpoint/2010/main" val="14259421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제목 2">
            <a:extLst>
              <a:ext uri="{FF2B5EF4-FFF2-40B4-BE49-F238E27FC236}">
                <a16:creationId xmlns:a16="http://schemas.microsoft.com/office/drawing/2014/main" id="{63D35C4E-2FC5-481B-B54C-388EB3FEADAD}"/>
              </a:ext>
            </a:extLst>
          </p:cNvPr>
          <p:cNvSpPr>
            <a:spLocks noGrp="1"/>
          </p:cNvSpPr>
          <p:nvPr>
            <p:ph type="title"/>
          </p:nvPr>
        </p:nvSpPr>
        <p:spPr/>
        <p:txBody>
          <a:bodyPr/>
          <a:lstStyle/>
          <a:p>
            <a:r>
              <a:rPr lang="en-US" altLang="ko-KR" dirty="0" err="1"/>
              <a:t>blkparse</a:t>
            </a:r>
            <a:endParaRPr lang="ko-KR" altLang="en-US" dirty="0"/>
          </a:p>
        </p:txBody>
      </p:sp>
      <p:sp>
        <p:nvSpPr>
          <p:cNvPr id="4" name="내용 개체 틀 3">
            <a:extLst>
              <a:ext uri="{FF2B5EF4-FFF2-40B4-BE49-F238E27FC236}">
                <a16:creationId xmlns:a16="http://schemas.microsoft.com/office/drawing/2014/main" id="{AD7DA08F-6BEE-49C1-9391-2150D2552600}"/>
              </a:ext>
            </a:extLst>
          </p:cNvPr>
          <p:cNvSpPr>
            <a:spLocks noGrp="1"/>
          </p:cNvSpPr>
          <p:nvPr>
            <p:ph idx="1"/>
          </p:nvPr>
        </p:nvSpPr>
        <p:spPr/>
        <p:txBody>
          <a:bodyPr/>
          <a:lstStyle/>
          <a:p>
            <a:r>
              <a:rPr lang="en-US" altLang="ko-KR" dirty="0">
                <a:latin typeface="Helvetica" pitchFamily="2" charset="0"/>
                <a:cs typeface="Courier New" panose="02070309020205020404" pitchFamily="49" charset="0"/>
              </a:rPr>
              <a:t>On-time parsing</a:t>
            </a:r>
          </a:p>
          <a:p>
            <a:pPr lvl="1"/>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blktrace</a:t>
            </a:r>
            <a:r>
              <a:rPr lang="en-US" altLang="ko-KR" dirty="0">
                <a:latin typeface="Courier New" panose="02070309020205020404" pitchFamily="49" charset="0"/>
                <a:cs typeface="Courier New" panose="02070309020205020404" pitchFamily="49" charset="0"/>
              </a:rPr>
              <a:t> -d ${</a:t>
            </a:r>
            <a:r>
              <a:rPr lang="en-US" altLang="ko-KR" dirty="0" err="1">
                <a:latin typeface="Courier New" panose="02070309020205020404" pitchFamily="49" charset="0"/>
                <a:cs typeface="Courier New" panose="02070309020205020404" pitchFamily="49" charset="0"/>
              </a:rPr>
              <a:t>deive</a:t>
            </a:r>
            <a:r>
              <a:rPr lang="en-US" altLang="ko-KR" dirty="0">
                <a:latin typeface="Courier New" panose="02070309020205020404" pitchFamily="49" charset="0"/>
                <a:cs typeface="Courier New" panose="02070309020205020404" pitchFamily="49" charset="0"/>
              </a:rPr>
              <a:t>} -a ${</a:t>
            </a:r>
            <a:r>
              <a:rPr lang="en-US" altLang="ko-KR" dirty="0" err="1">
                <a:latin typeface="Courier New" panose="02070309020205020404" pitchFamily="49" charset="0"/>
                <a:cs typeface="Courier New" panose="02070309020205020404" pitchFamily="49" charset="0"/>
              </a:rPr>
              <a:t>actione</a:t>
            </a:r>
            <a:r>
              <a:rPr lang="en-US" altLang="ko-KR" dirty="0">
                <a:latin typeface="Courier New" panose="02070309020205020404" pitchFamily="49" charset="0"/>
                <a:cs typeface="Courier New" panose="02070309020205020404" pitchFamily="49" charset="0"/>
              </a:rPr>
              <a:t>} -o - | </a:t>
            </a:r>
            <a:r>
              <a:rPr lang="en-US" altLang="ko-KR" dirty="0" err="1">
                <a:latin typeface="Courier New" panose="02070309020205020404" pitchFamily="49" charset="0"/>
                <a:cs typeface="Courier New" panose="02070309020205020404" pitchFamily="49" charset="0"/>
              </a:rPr>
              <a:t>sudo</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blkparse</a:t>
            </a:r>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i</a:t>
            </a:r>
            <a:r>
              <a:rPr lang="en-US" altLang="ko-KR" dirty="0">
                <a:latin typeface="Courier New" panose="02070309020205020404" pitchFamily="49" charset="0"/>
                <a:cs typeface="Courier New" panose="02070309020205020404" pitchFamily="49" charset="0"/>
              </a:rPr>
              <a:t> -</a:t>
            </a:r>
          </a:p>
          <a:p>
            <a:pPr lvl="1"/>
            <a:r>
              <a:rPr lang="en-US" altLang="ko-KR" dirty="0">
                <a:latin typeface="Helvetica" pitchFamily="2" charset="0"/>
                <a:cs typeface="Courier New" panose="02070309020205020404" pitchFamily="49" charset="0"/>
              </a:rPr>
              <a:t>If you put the argument "-" to </a:t>
            </a:r>
            <a:r>
              <a:rPr lang="en-US" altLang="ko-KR" dirty="0" err="1">
                <a:latin typeface="Helvetica" pitchFamily="2" charset="0"/>
                <a:cs typeface="Courier New" panose="02070309020205020404" pitchFamily="49" charset="0"/>
              </a:rPr>
              <a:t>basename</a:t>
            </a:r>
            <a:r>
              <a:rPr lang="en-US" altLang="ko-KR" dirty="0">
                <a:latin typeface="Helvetica" pitchFamily="2" charset="0"/>
                <a:cs typeface="Courier New" panose="02070309020205020404" pitchFamily="49" charset="0"/>
              </a:rPr>
              <a:t>, it print out result to </a:t>
            </a:r>
            <a:r>
              <a:rPr lang="en-US" altLang="ko-KR" dirty="0" err="1">
                <a:latin typeface="Helvetica" pitchFamily="2" charset="0"/>
                <a:cs typeface="Courier New" panose="02070309020205020404" pitchFamily="49" charset="0"/>
              </a:rPr>
              <a:t>stdout</a:t>
            </a:r>
            <a:r>
              <a:rPr lang="en-US" altLang="ko-KR" dirty="0">
                <a:latin typeface="Helvetica" pitchFamily="2" charset="0"/>
                <a:cs typeface="Courier New" panose="02070309020205020404" pitchFamily="49" charset="0"/>
              </a:rPr>
              <a:t>. </a:t>
            </a:r>
          </a:p>
          <a:p>
            <a:pPr lvl="1"/>
            <a:r>
              <a:rPr lang="en-US" altLang="ko-KR" dirty="0">
                <a:latin typeface="Helvetica" pitchFamily="2" charset="0"/>
                <a:cs typeface="Courier New" panose="02070309020205020404" pitchFamily="49" charset="0"/>
              </a:rPr>
              <a:t>By using pipe, redirect the output of </a:t>
            </a:r>
            <a:r>
              <a:rPr lang="en-US" altLang="ko-KR" dirty="0" err="1">
                <a:latin typeface="Helvetica" pitchFamily="2" charset="0"/>
                <a:cs typeface="Courier New" panose="02070309020205020404" pitchFamily="49" charset="0"/>
              </a:rPr>
              <a:t>blktrace</a:t>
            </a:r>
            <a:r>
              <a:rPr lang="en-US" altLang="ko-KR" dirty="0">
                <a:latin typeface="Helvetica" pitchFamily="2" charset="0"/>
                <a:cs typeface="Courier New" panose="02070309020205020404" pitchFamily="49" charset="0"/>
              </a:rPr>
              <a:t> to </a:t>
            </a:r>
            <a:r>
              <a:rPr lang="en-US" altLang="ko-KR" dirty="0" err="1">
                <a:latin typeface="Helvetica" pitchFamily="2" charset="0"/>
                <a:cs typeface="Courier New" panose="02070309020205020404" pitchFamily="49" charset="0"/>
              </a:rPr>
              <a:t>blkparse</a:t>
            </a:r>
            <a:r>
              <a:rPr lang="en-US" altLang="ko-KR" dirty="0">
                <a:latin typeface="Helvetica" pitchFamily="2" charset="0"/>
                <a:cs typeface="Courier New" panose="02070309020205020404" pitchFamily="49" charset="0"/>
              </a:rPr>
              <a:t> command.</a:t>
            </a:r>
          </a:p>
          <a:p>
            <a:pPr lvl="2"/>
            <a:endParaRPr lang="en-US" altLang="ko-KR" dirty="0">
              <a:latin typeface="Helvetica" pitchFamily="2" charset="0"/>
              <a:cs typeface="Courier New" panose="02070309020205020404" pitchFamily="49" charset="0"/>
            </a:endParaRPr>
          </a:p>
          <a:p>
            <a:pPr lvl="2"/>
            <a:endParaRPr lang="en-US" altLang="ko-KR" dirty="0">
              <a:latin typeface="Helvetica" pitchFamily="2" charset="0"/>
              <a:cs typeface="Courier New" panose="02070309020205020404" pitchFamily="49" charset="0"/>
            </a:endParaRPr>
          </a:p>
          <a:p>
            <a:pPr lvl="1"/>
            <a:endParaRPr lang="ko-KR" altLang="en-US" dirty="0">
              <a:latin typeface="Courier New" panose="02070309020205020404" pitchFamily="49" charset="0"/>
              <a:cs typeface="Courier New" panose="02070309020205020404" pitchFamily="49" charset="0"/>
            </a:endParaRPr>
          </a:p>
        </p:txBody>
      </p:sp>
      <p:sp>
        <p:nvSpPr>
          <p:cNvPr id="9" name="TextBox 8">
            <a:extLst>
              <a:ext uri="{FF2B5EF4-FFF2-40B4-BE49-F238E27FC236}">
                <a16:creationId xmlns:a16="http://schemas.microsoft.com/office/drawing/2014/main" id="{E3009F1B-D1B9-422A-B3BB-2A56EF3DA33D}"/>
              </a:ext>
            </a:extLst>
          </p:cNvPr>
          <p:cNvSpPr txBox="1"/>
          <p:nvPr/>
        </p:nvSpPr>
        <p:spPr>
          <a:xfrm>
            <a:off x="3946187" y="4801641"/>
            <a:ext cx="1251626" cy="307777"/>
          </a:xfrm>
          <a:prstGeom prst="rect">
            <a:avLst/>
          </a:prstGeom>
          <a:noFill/>
        </p:spPr>
        <p:txBody>
          <a:bodyPr wrap="square" rtlCol="0">
            <a:spAutoFit/>
          </a:bodyPr>
          <a:lstStyle/>
          <a:p>
            <a:pPr algn="ctr"/>
            <a:r>
              <a:rPr lang="en-US" altLang="ko-KR" sz="1400" b="1" dirty="0">
                <a:latin typeface="맑은 고딕" panose="020B0503020000020004" pitchFamily="50" charset="-127"/>
                <a:ea typeface="맑은 고딕" panose="020B0503020000020004" pitchFamily="50" charset="-127"/>
                <a:cs typeface="Helvetica" panose="020B0604020202020204" pitchFamily="34" charset="0"/>
              </a:rPr>
              <a:t>…</a:t>
            </a:r>
            <a:endParaRPr lang="ko-KR" altLang="en-US" sz="1400" b="1" dirty="0">
              <a:latin typeface="맑은 고딕" panose="020B0503020000020004" pitchFamily="50" charset="-127"/>
              <a:ea typeface="맑은 고딕" panose="020B0503020000020004" pitchFamily="50" charset="-127"/>
              <a:cs typeface="Helvetica" panose="020B0604020202020204" pitchFamily="34" charset="0"/>
            </a:endParaRPr>
          </a:p>
        </p:txBody>
      </p:sp>
      <p:pic>
        <p:nvPicPr>
          <p:cNvPr id="6" name="그림 5">
            <a:extLst>
              <a:ext uri="{FF2B5EF4-FFF2-40B4-BE49-F238E27FC236}">
                <a16:creationId xmlns:a16="http://schemas.microsoft.com/office/drawing/2014/main" id="{FB2D46F8-9F13-4892-950D-4A6BF236C432}"/>
              </a:ext>
            </a:extLst>
          </p:cNvPr>
          <p:cNvPicPr>
            <a:picLocks noChangeAspect="1"/>
          </p:cNvPicPr>
          <p:nvPr/>
        </p:nvPicPr>
        <p:blipFill rotWithShape="1">
          <a:blip r:embed="rId2">
            <a:extLst>
              <a:ext uri="{28A0092B-C50C-407E-A947-70E740481C1C}">
                <a14:useLocalDpi xmlns:a14="http://schemas.microsoft.com/office/drawing/2010/main" val="0"/>
              </a:ext>
            </a:extLst>
          </a:blip>
          <a:srcRect b="57736"/>
          <a:stretch/>
        </p:blipFill>
        <p:spPr>
          <a:xfrm>
            <a:off x="1171610" y="2985368"/>
            <a:ext cx="7459116" cy="1904402"/>
          </a:xfrm>
          <a:prstGeom prst="rect">
            <a:avLst/>
          </a:prstGeom>
        </p:spPr>
      </p:pic>
    </p:spTree>
    <p:extLst>
      <p:ext uri="{BB962C8B-B14F-4D97-AF65-F5344CB8AC3E}">
        <p14:creationId xmlns:p14="http://schemas.microsoft.com/office/powerpoint/2010/main" val="1995722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A69B498-9C65-4AFA-93DF-CCF14A070812}"/>
              </a:ext>
            </a:extLst>
          </p:cNvPr>
          <p:cNvSpPr>
            <a:spLocks noGrp="1"/>
          </p:cNvSpPr>
          <p:nvPr>
            <p:ph type="title"/>
          </p:nvPr>
        </p:nvSpPr>
        <p:spPr/>
        <p:txBody>
          <a:bodyPr/>
          <a:lstStyle/>
          <a:p>
            <a:r>
              <a:rPr lang="en-US" altLang="ko-KR" dirty="0"/>
              <a:t>System Monitoring Tools</a:t>
            </a:r>
            <a:endParaRPr lang="ko-KR" altLang="en-US" dirty="0"/>
          </a:p>
        </p:txBody>
      </p:sp>
      <p:sp>
        <p:nvSpPr>
          <p:cNvPr id="3" name="내용 개체 틀 2">
            <a:extLst>
              <a:ext uri="{FF2B5EF4-FFF2-40B4-BE49-F238E27FC236}">
                <a16:creationId xmlns:a16="http://schemas.microsoft.com/office/drawing/2014/main" id="{DC6FEB40-CAD1-4D1F-A61F-BBF88FD00FDD}"/>
              </a:ext>
            </a:extLst>
          </p:cNvPr>
          <p:cNvSpPr>
            <a:spLocks noGrp="1"/>
          </p:cNvSpPr>
          <p:nvPr>
            <p:ph idx="1"/>
          </p:nvPr>
        </p:nvSpPr>
        <p:spPr/>
        <p:txBody>
          <a:bodyPr/>
          <a:lstStyle/>
          <a:p>
            <a:r>
              <a:rPr lang="en-US" altLang="ko-KR" dirty="0"/>
              <a:t>A system monitoring tool is the program used to monitor system resources and performance in a computer system.</a:t>
            </a:r>
          </a:p>
          <a:p>
            <a:endParaRPr lang="en-US" altLang="ko-KR" dirty="0"/>
          </a:p>
          <a:p>
            <a:r>
              <a:rPr lang="en-US" altLang="ko-KR" dirty="0"/>
              <a:t>If the program is in trouble, the information from these tools will be helpful to find out problem. </a:t>
            </a:r>
          </a:p>
          <a:p>
            <a:r>
              <a:rPr lang="en-US" altLang="ko-KR" dirty="0"/>
              <a:t>Excessive resource use of some program can be identified in real time. </a:t>
            </a:r>
          </a:p>
          <a:p>
            <a:endParaRPr lang="en-US" altLang="ko-KR" dirty="0"/>
          </a:p>
          <a:p>
            <a:r>
              <a:rPr lang="en-US" altLang="ko-KR" dirty="0"/>
              <a:t>These features are used not only in server administration, but also in program debugging.</a:t>
            </a:r>
            <a:endParaRPr lang="ko-KR" altLang="en-US" dirty="0"/>
          </a:p>
        </p:txBody>
      </p:sp>
    </p:spTree>
    <p:extLst>
      <p:ext uri="{BB962C8B-B14F-4D97-AF65-F5344CB8AC3E}">
        <p14:creationId xmlns:p14="http://schemas.microsoft.com/office/powerpoint/2010/main" val="3528080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D096D31-3DE1-4411-9FA3-8BD1CADF5E0B}"/>
              </a:ext>
            </a:extLst>
          </p:cNvPr>
          <p:cNvSpPr>
            <a:spLocks noGrp="1"/>
          </p:cNvSpPr>
          <p:nvPr>
            <p:ph type="title"/>
          </p:nvPr>
        </p:nvSpPr>
        <p:spPr/>
        <p:txBody>
          <a:bodyPr/>
          <a:lstStyle/>
          <a:p>
            <a:r>
              <a:rPr lang="en-US" altLang="ko-KR" dirty="0"/>
              <a:t>Binary Utilities</a:t>
            </a:r>
            <a:endParaRPr lang="ko-KR" altLang="en-US" dirty="0"/>
          </a:p>
        </p:txBody>
      </p:sp>
      <p:sp>
        <p:nvSpPr>
          <p:cNvPr id="3" name="내용 개체 틀 2">
            <a:extLst>
              <a:ext uri="{FF2B5EF4-FFF2-40B4-BE49-F238E27FC236}">
                <a16:creationId xmlns:a16="http://schemas.microsoft.com/office/drawing/2014/main" id="{884B41F8-7C6B-4680-A4F5-6B2FB178EC5E}"/>
              </a:ext>
            </a:extLst>
          </p:cNvPr>
          <p:cNvSpPr>
            <a:spLocks noGrp="1"/>
          </p:cNvSpPr>
          <p:nvPr>
            <p:ph idx="1"/>
          </p:nvPr>
        </p:nvSpPr>
        <p:spPr/>
        <p:txBody>
          <a:bodyPr/>
          <a:lstStyle/>
          <a:p>
            <a:r>
              <a:rPr lang="en-US" altLang="ko-KR" dirty="0" err="1">
                <a:latin typeface="Courier New" panose="02070309020205020404" pitchFamily="49" charset="0"/>
                <a:cs typeface="Courier New" panose="02070309020205020404" pitchFamily="49" charset="0"/>
              </a:rPr>
              <a:t>objdump</a:t>
            </a:r>
            <a:r>
              <a:rPr lang="en-US" altLang="ko-KR" dirty="0">
                <a:latin typeface="Courier New" panose="02070309020205020404" pitchFamily="49" charset="0"/>
                <a:cs typeface="Courier New" panose="02070309020205020404" pitchFamily="49" charset="0"/>
              </a:rPr>
              <a:t> </a:t>
            </a:r>
          </a:p>
          <a:p>
            <a:pPr lvl="1"/>
            <a:r>
              <a:rPr lang="en-US" altLang="ko-KR" b="1" dirty="0"/>
              <a:t>Command-line program </a:t>
            </a:r>
            <a:r>
              <a:rPr lang="en-US" altLang="ko-KR" dirty="0"/>
              <a:t>for displaying various information about </a:t>
            </a:r>
            <a:r>
              <a:rPr lang="en-US" altLang="ko-KR" b="1" dirty="0"/>
              <a:t>object file</a:t>
            </a:r>
            <a:r>
              <a:rPr lang="en-US" altLang="ko-KR" dirty="0"/>
              <a:t>.</a:t>
            </a:r>
          </a:p>
          <a:p>
            <a:pPr lvl="1"/>
            <a:r>
              <a:rPr lang="en-US" altLang="ko-KR" dirty="0"/>
              <a:t>The </a:t>
            </a:r>
            <a:r>
              <a:rPr lang="en-US" altLang="ko-KR" b="1" dirty="0"/>
              <a:t>option</a:t>
            </a:r>
            <a:r>
              <a:rPr lang="en-US" altLang="ko-KR" dirty="0"/>
              <a:t> control what particular information to display. </a:t>
            </a:r>
          </a:p>
          <a:p>
            <a:pPr lvl="1"/>
            <a:r>
              <a:rPr lang="en-US" altLang="ko-KR" dirty="0"/>
              <a:t>There are many options, but we introduce only three options.</a:t>
            </a:r>
          </a:p>
          <a:p>
            <a:pPr lvl="2"/>
            <a:r>
              <a:rPr lang="en-US" altLang="ko-KR" dirty="0"/>
              <a:t>-d</a:t>
            </a:r>
            <a:r>
              <a:rPr lang="ko-KR" altLang="en-US" dirty="0"/>
              <a:t> </a:t>
            </a:r>
            <a:r>
              <a:rPr lang="en-US" altLang="ko-KR" dirty="0"/>
              <a:t>: disassemble the object file.</a:t>
            </a:r>
            <a:r>
              <a:rPr lang="ko-KR" altLang="en-US" dirty="0"/>
              <a:t> </a:t>
            </a:r>
            <a:endParaRPr lang="en-US" altLang="ko-KR" dirty="0"/>
          </a:p>
          <a:p>
            <a:pPr lvl="2"/>
            <a:r>
              <a:rPr lang="en-US" altLang="ko-KR" dirty="0"/>
              <a:t>-s : Display the full contents of any section requested.</a:t>
            </a:r>
          </a:p>
          <a:p>
            <a:pPr lvl="2"/>
            <a:r>
              <a:rPr lang="en-US" altLang="ko-KR" dirty="0"/>
              <a:t>-x : Display all available header information.</a:t>
            </a:r>
          </a:p>
          <a:p>
            <a:pPr lvl="2"/>
            <a:r>
              <a:rPr lang="en-US" altLang="ko-KR" dirty="0"/>
              <a:t>The other options, please refer to follow link. </a:t>
            </a:r>
          </a:p>
          <a:p>
            <a:pPr lvl="3"/>
            <a:r>
              <a:rPr lang="en-US" altLang="ko-KR" dirty="0">
                <a:hlinkClick r:id="rId3"/>
              </a:rPr>
              <a:t>https://man7.org/linux/man-pages/man1/objdump.1.html</a:t>
            </a:r>
            <a:r>
              <a:rPr lang="en-US" altLang="ko-KR" dirty="0"/>
              <a:t> </a:t>
            </a:r>
          </a:p>
          <a:p>
            <a:endParaRPr lang="ko-KR" altLang="en-US" dirty="0"/>
          </a:p>
        </p:txBody>
      </p:sp>
      <p:pic>
        <p:nvPicPr>
          <p:cNvPr id="5" name="그림 4">
            <a:extLst>
              <a:ext uri="{FF2B5EF4-FFF2-40B4-BE49-F238E27FC236}">
                <a16:creationId xmlns:a16="http://schemas.microsoft.com/office/drawing/2014/main" id="{303A6879-038C-478D-9B4B-BF9A4280CD54}"/>
              </a:ext>
            </a:extLst>
          </p:cNvPr>
          <p:cNvPicPr>
            <a:picLocks noChangeAspect="1"/>
          </p:cNvPicPr>
          <p:nvPr/>
        </p:nvPicPr>
        <p:blipFill rotWithShape="1">
          <a:blip r:embed="rId4">
            <a:extLst>
              <a:ext uri="{28A0092B-C50C-407E-A947-70E740481C1C}">
                <a14:useLocalDpi xmlns:a14="http://schemas.microsoft.com/office/drawing/2010/main" val="0"/>
              </a:ext>
            </a:extLst>
          </a:blip>
          <a:srcRect b="51548"/>
          <a:stretch/>
        </p:blipFill>
        <p:spPr>
          <a:xfrm>
            <a:off x="2198110" y="4638776"/>
            <a:ext cx="3554179" cy="1661505"/>
          </a:xfrm>
          <a:prstGeom prst="rect">
            <a:avLst/>
          </a:prstGeom>
        </p:spPr>
      </p:pic>
    </p:spTree>
    <p:extLst>
      <p:ext uri="{BB962C8B-B14F-4D97-AF65-F5344CB8AC3E}">
        <p14:creationId xmlns:p14="http://schemas.microsoft.com/office/powerpoint/2010/main" val="32103477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1030CAD-F55A-4D79-993F-205E2ED9ECC9}"/>
              </a:ext>
            </a:extLst>
          </p:cNvPr>
          <p:cNvSpPr>
            <a:spLocks noGrp="1"/>
          </p:cNvSpPr>
          <p:nvPr>
            <p:ph type="title"/>
          </p:nvPr>
        </p:nvSpPr>
        <p:spPr/>
        <p:txBody>
          <a:bodyPr/>
          <a:lstStyle/>
          <a:p>
            <a:r>
              <a:rPr lang="en-US" altLang="ko-KR" dirty="0" err="1"/>
              <a:t>objdump</a:t>
            </a:r>
            <a:endParaRPr lang="ko-KR" altLang="en-US" dirty="0"/>
          </a:p>
        </p:txBody>
      </p:sp>
      <p:sp>
        <p:nvSpPr>
          <p:cNvPr id="3" name="내용 개체 틀 2">
            <a:extLst>
              <a:ext uri="{FF2B5EF4-FFF2-40B4-BE49-F238E27FC236}">
                <a16:creationId xmlns:a16="http://schemas.microsoft.com/office/drawing/2014/main" id="{091E3D74-67B8-46F5-A69A-05B48BDBB74A}"/>
              </a:ext>
            </a:extLst>
          </p:cNvPr>
          <p:cNvSpPr>
            <a:spLocks noGrp="1"/>
          </p:cNvSpPr>
          <p:nvPr>
            <p:ph idx="1"/>
          </p:nvPr>
        </p:nvSpPr>
        <p:spPr/>
        <p:txBody>
          <a:bodyPr/>
          <a:lstStyle/>
          <a:p>
            <a:r>
              <a:rPr lang="en-US" altLang="ko-KR" dirty="0"/>
              <a:t>Prepare test code and create object file.</a:t>
            </a:r>
          </a:p>
          <a:p>
            <a:r>
              <a:rPr lang="en-US" altLang="ko-KR" dirty="0">
                <a:latin typeface="Courier New" panose="02070309020205020404" pitchFamily="49" charset="0"/>
                <a:cs typeface="Courier New" panose="02070309020205020404" pitchFamily="49" charset="0"/>
              </a:rPr>
              <a:t>$ vim </a:t>
            </a:r>
            <a:r>
              <a:rPr lang="en-US" altLang="ko-KR" dirty="0" err="1">
                <a:latin typeface="Courier New" panose="02070309020205020404" pitchFamily="49" charset="0"/>
                <a:cs typeface="Courier New" panose="02070309020205020404" pitchFamily="49" charset="0"/>
              </a:rPr>
              <a:t>test.c</a:t>
            </a:r>
            <a:endParaRPr lang="en-US" altLang="ko-KR" dirty="0">
              <a:latin typeface="Courier New" panose="02070309020205020404" pitchFamily="49" charset="0"/>
              <a:cs typeface="Courier New" panose="02070309020205020404" pitchFamily="49" charset="0"/>
            </a:endParaRPr>
          </a:p>
          <a:p>
            <a:pPr marL="0" indent="0">
              <a:buNone/>
            </a:pPr>
            <a:r>
              <a:rPr lang="en-US" altLang="ko-KR" dirty="0"/>
              <a:t>	</a:t>
            </a:r>
          </a:p>
          <a:p>
            <a:pPr marL="0" indent="0">
              <a:buNone/>
            </a:pPr>
            <a:endParaRPr lang="en-US" altLang="ko-KR" dirty="0"/>
          </a:p>
          <a:p>
            <a:pPr marL="0" indent="0">
              <a:buNone/>
            </a:pPr>
            <a:endParaRPr lang="en-US" altLang="ko-KR" dirty="0"/>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r>
              <a:rPr lang="en-US" altLang="ko-KR" dirty="0">
                <a:latin typeface="Courier New" panose="02070309020205020404" pitchFamily="49" charset="0"/>
                <a:cs typeface="Courier New" panose="02070309020205020404" pitchFamily="49" charset="0"/>
              </a:rPr>
              <a:t>$ gcc209 -c </a:t>
            </a:r>
            <a:r>
              <a:rPr lang="en-US" altLang="ko-KR" dirty="0" err="1">
                <a:latin typeface="Courier New" panose="02070309020205020404" pitchFamily="49" charset="0"/>
                <a:cs typeface="Courier New" panose="02070309020205020404" pitchFamily="49" charset="0"/>
              </a:rPr>
              <a:t>test.c</a:t>
            </a:r>
            <a:r>
              <a:rPr lang="en-US" altLang="ko-KR" dirty="0">
                <a:latin typeface="Courier New" panose="02070309020205020404" pitchFamily="49" charset="0"/>
                <a:cs typeface="Courier New" panose="02070309020205020404" pitchFamily="49" charset="0"/>
              </a:rPr>
              <a:t> -o </a:t>
            </a:r>
            <a:r>
              <a:rPr lang="en-US" altLang="ko-KR" dirty="0" err="1">
                <a:latin typeface="Courier New" panose="02070309020205020404" pitchFamily="49" charset="0"/>
                <a:cs typeface="Courier New" panose="02070309020205020404" pitchFamily="49" charset="0"/>
              </a:rPr>
              <a:t>test.o</a:t>
            </a:r>
            <a:endParaRPr lang="en-US" altLang="ko-KR" dirty="0">
              <a:latin typeface="Courier New" panose="02070309020205020404" pitchFamily="49" charset="0"/>
              <a:cs typeface="Courier New" panose="02070309020205020404" pitchFamily="49" charset="0"/>
            </a:endParaRPr>
          </a:p>
          <a:p>
            <a:r>
              <a:rPr lang="en-US" altLang="ko-KR" dirty="0">
                <a:latin typeface="Courier New" panose="02070309020205020404" pitchFamily="49" charset="0"/>
                <a:cs typeface="Courier New" panose="02070309020205020404" pitchFamily="49" charset="0"/>
              </a:rPr>
              <a:t>$ gcc209 </a:t>
            </a:r>
            <a:r>
              <a:rPr lang="en-US" altLang="ko-KR" dirty="0" err="1">
                <a:latin typeface="Courier New" panose="02070309020205020404" pitchFamily="49" charset="0"/>
                <a:cs typeface="Courier New" panose="02070309020205020404" pitchFamily="49" charset="0"/>
              </a:rPr>
              <a:t>test.o</a:t>
            </a:r>
            <a:r>
              <a:rPr lang="en-US" altLang="ko-KR" dirty="0">
                <a:latin typeface="Courier New" panose="02070309020205020404" pitchFamily="49" charset="0"/>
                <a:cs typeface="Courier New" panose="02070309020205020404" pitchFamily="49" charset="0"/>
              </a:rPr>
              <a:t> -o test  </a:t>
            </a:r>
            <a:endParaRPr lang="ko-KR" altLang="en-US" dirty="0">
              <a:latin typeface="Courier New" panose="02070309020205020404" pitchFamily="49" charset="0"/>
              <a:cs typeface="Courier New" panose="02070309020205020404" pitchFamily="49" charset="0"/>
            </a:endParaRPr>
          </a:p>
        </p:txBody>
      </p:sp>
      <p:sp>
        <p:nvSpPr>
          <p:cNvPr id="4" name="직사각형 3">
            <a:extLst>
              <a:ext uri="{FF2B5EF4-FFF2-40B4-BE49-F238E27FC236}">
                <a16:creationId xmlns:a16="http://schemas.microsoft.com/office/drawing/2014/main" id="{6D225DED-F73C-4222-B43F-90D9CA77DE62}"/>
              </a:ext>
            </a:extLst>
          </p:cNvPr>
          <p:cNvSpPr/>
          <p:nvPr/>
        </p:nvSpPr>
        <p:spPr>
          <a:xfrm>
            <a:off x="590754" y="1842762"/>
            <a:ext cx="4123919" cy="2975671"/>
          </a:xfrm>
          <a:prstGeom prst="rect">
            <a:avLst/>
          </a:prstGeom>
          <a:solidFill>
            <a:srgbClr val="FFFF99"/>
          </a:solidFill>
          <a:ln w="190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ko-KR" sz="1100" dirty="0">
                <a:latin typeface="Courier New" panose="02070309020205020404" pitchFamily="49" charset="0"/>
                <a:ea typeface="Tahoma" panose="020B0604030504040204" pitchFamily="34" charset="0"/>
                <a:cs typeface="Courier New" panose="02070309020205020404" pitchFamily="49" charset="0"/>
              </a:rPr>
              <a:t>#include &lt;</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stdio.h</a:t>
            </a:r>
            <a:r>
              <a:rPr lang="en-US" altLang="ko-KR" sz="1100" dirty="0">
                <a:latin typeface="Courier New" panose="02070309020205020404" pitchFamily="49" charset="0"/>
                <a:ea typeface="Tahoma" panose="020B0604030504040204" pitchFamily="34" charset="0"/>
                <a:cs typeface="Courier New" panose="02070309020205020404" pitchFamily="49" charset="0"/>
              </a:rPr>
              <a:t>&gt;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const char *result = "Result:";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add (int a, int b)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a + 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main (void)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int a, b,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scanf</a:t>
            </a:r>
            <a:r>
              <a:rPr lang="en-US" altLang="ko-KR" sz="1100" dirty="0">
                <a:latin typeface="Courier New" panose="02070309020205020404" pitchFamily="49" charset="0"/>
                <a:ea typeface="Tahoma" panose="020B0604030504040204" pitchFamily="34" charset="0"/>
                <a:cs typeface="Courier New" panose="02070309020205020404" pitchFamily="49" charset="0"/>
              </a:rPr>
              <a:t>("%d %d", &amp;a, &amp;b);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sum = add(</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a,b</a:t>
            </a:r>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printf</a:t>
            </a:r>
            <a:r>
              <a:rPr lang="en-US" altLang="ko-KR" sz="1100" dirty="0">
                <a:latin typeface="Courier New" panose="02070309020205020404" pitchFamily="49" charset="0"/>
                <a:ea typeface="Tahoma" panose="020B0604030504040204" pitchFamily="34" charset="0"/>
                <a:cs typeface="Courier New" panose="02070309020205020404" pitchFamily="49" charset="0"/>
              </a:rPr>
              <a:t>("%s %d\n", result,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0;</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p:txBody>
      </p:sp>
    </p:spTree>
    <p:extLst>
      <p:ext uri="{BB962C8B-B14F-4D97-AF65-F5344CB8AC3E}">
        <p14:creationId xmlns:p14="http://schemas.microsoft.com/office/powerpoint/2010/main" val="3436039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1030CAD-F55A-4D79-993F-205E2ED9ECC9}"/>
              </a:ext>
            </a:extLst>
          </p:cNvPr>
          <p:cNvSpPr>
            <a:spLocks noGrp="1"/>
          </p:cNvSpPr>
          <p:nvPr>
            <p:ph type="title"/>
          </p:nvPr>
        </p:nvSpPr>
        <p:spPr/>
        <p:txBody>
          <a:bodyPr/>
          <a:lstStyle/>
          <a:p>
            <a:r>
              <a:rPr lang="en-US" altLang="ko-KR" dirty="0" err="1"/>
              <a:t>objdump</a:t>
            </a:r>
            <a:r>
              <a:rPr lang="en-US" altLang="ko-KR" dirty="0"/>
              <a:t> [disassemble]</a:t>
            </a:r>
            <a:endParaRPr lang="ko-KR" altLang="en-US" dirty="0"/>
          </a:p>
        </p:txBody>
      </p:sp>
      <p:sp>
        <p:nvSpPr>
          <p:cNvPr id="3" name="내용 개체 틀 2">
            <a:extLst>
              <a:ext uri="{FF2B5EF4-FFF2-40B4-BE49-F238E27FC236}">
                <a16:creationId xmlns:a16="http://schemas.microsoft.com/office/drawing/2014/main" id="{091E3D74-67B8-46F5-A69A-05B48BDBB74A}"/>
              </a:ext>
            </a:extLst>
          </p:cNvPr>
          <p:cNvSpPr>
            <a:spLocks noGrp="1"/>
          </p:cNvSpPr>
          <p:nvPr>
            <p:ph idx="1"/>
          </p:nvPr>
        </p:nvSpPr>
        <p:spPr/>
        <p:txBody>
          <a:bodyPr/>
          <a:lstStyle/>
          <a:p>
            <a:r>
              <a:rPr lang="en-US" altLang="ko-KR" dirty="0"/>
              <a:t>Disassemble the object file.</a:t>
            </a:r>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objdump</a:t>
            </a:r>
            <a:r>
              <a:rPr lang="en-US" altLang="ko-KR" dirty="0">
                <a:latin typeface="Courier New" panose="02070309020205020404" pitchFamily="49" charset="0"/>
                <a:cs typeface="Courier New" panose="02070309020205020404" pitchFamily="49" charset="0"/>
              </a:rPr>
              <a:t> -d </a:t>
            </a:r>
            <a:r>
              <a:rPr lang="en-US" altLang="ko-KR" dirty="0" err="1">
                <a:latin typeface="Courier New" panose="02070309020205020404" pitchFamily="49" charset="0"/>
                <a:cs typeface="Courier New" panose="02070309020205020404" pitchFamily="49" charset="0"/>
              </a:rPr>
              <a:t>test.o</a:t>
            </a:r>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r>
              <a:rPr lang="en-US" altLang="ko-KR" dirty="0">
                <a:latin typeface="Helvetica" pitchFamily="2" charset="0"/>
                <a:cs typeface="Courier New" panose="02070309020205020404" pitchFamily="49" charset="0"/>
              </a:rPr>
              <a:t>Function name?</a:t>
            </a:r>
          </a:p>
          <a:p>
            <a:pPr lvl="1"/>
            <a:r>
              <a:rPr lang="en-US" altLang="ko-KR" dirty="0">
                <a:latin typeface="Helvetica" pitchFamily="2" charset="0"/>
                <a:cs typeface="Courier New" panose="02070309020205020404" pitchFamily="49" charset="0"/>
              </a:rPr>
              <a:t>After link, the function name should be displayed. </a:t>
            </a:r>
          </a:p>
        </p:txBody>
      </p:sp>
      <p:sp>
        <p:nvSpPr>
          <p:cNvPr id="8" name="직사각형 7">
            <a:extLst>
              <a:ext uri="{FF2B5EF4-FFF2-40B4-BE49-F238E27FC236}">
                <a16:creationId xmlns:a16="http://schemas.microsoft.com/office/drawing/2014/main" id="{1EA007D5-124D-4034-90B7-9F7D50DC1635}"/>
              </a:ext>
            </a:extLst>
          </p:cNvPr>
          <p:cNvSpPr/>
          <p:nvPr/>
        </p:nvSpPr>
        <p:spPr>
          <a:xfrm>
            <a:off x="590754" y="1842762"/>
            <a:ext cx="4123919" cy="2975671"/>
          </a:xfrm>
          <a:prstGeom prst="rect">
            <a:avLst/>
          </a:prstGeom>
          <a:solidFill>
            <a:srgbClr val="FFFF99"/>
          </a:solidFill>
          <a:ln w="190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ko-KR" sz="1100" dirty="0">
                <a:latin typeface="Courier New" panose="02070309020205020404" pitchFamily="49" charset="0"/>
                <a:ea typeface="Tahoma" panose="020B0604030504040204" pitchFamily="34" charset="0"/>
                <a:cs typeface="Courier New" panose="02070309020205020404" pitchFamily="49" charset="0"/>
              </a:rPr>
              <a:t>#include &lt;</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stdio.h</a:t>
            </a:r>
            <a:r>
              <a:rPr lang="en-US" altLang="ko-KR" sz="1100" dirty="0">
                <a:latin typeface="Courier New" panose="02070309020205020404" pitchFamily="49" charset="0"/>
                <a:ea typeface="Tahoma" panose="020B0604030504040204" pitchFamily="34" charset="0"/>
                <a:cs typeface="Courier New" panose="02070309020205020404" pitchFamily="49" charset="0"/>
              </a:rPr>
              <a:t>&gt;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const char *result = "Result:";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add (int a, int b)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a + 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main (void)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int a, b,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scanf</a:t>
            </a:r>
            <a:r>
              <a:rPr lang="en-US" altLang="ko-KR" sz="1100" dirty="0">
                <a:latin typeface="Courier New" panose="02070309020205020404" pitchFamily="49" charset="0"/>
                <a:ea typeface="Tahoma" panose="020B0604030504040204" pitchFamily="34" charset="0"/>
                <a:cs typeface="Courier New" panose="02070309020205020404" pitchFamily="49" charset="0"/>
              </a:rPr>
              <a:t>("%d %d", &amp;a, &amp;b);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sum = add(</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a,b</a:t>
            </a:r>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printf</a:t>
            </a:r>
            <a:r>
              <a:rPr lang="en-US" altLang="ko-KR" sz="1100" dirty="0">
                <a:latin typeface="Courier New" panose="02070309020205020404" pitchFamily="49" charset="0"/>
                <a:ea typeface="Tahoma" panose="020B0604030504040204" pitchFamily="34" charset="0"/>
                <a:cs typeface="Courier New" panose="02070309020205020404" pitchFamily="49" charset="0"/>
              </a:rPr>
              <a:t>("%s %d\n", result,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0;</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p:txBody>
      </p:sp>
      <p:pic>
        <p:nvPicPr>
          <p:cNvPr id="7" name="그림 6">
            <a:extLst>
              <a:ext uri="{FF2B5EF4-FFF2-40B4-BE49-F238E27FC236}">
                <a16:creationId xmlns:a16="http://schemas.microsoft.com/office/drawing/2014/main" id="{AFA9A266-E355-4245-862F-0F129E69C0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0403" y="1089747"/>
            <a:ext cx="4295909" cy="4750341"/>
          </a:xfrm>
          <a:prstGeom prst="rect">
            <a:avLst/>
          </a:prstGeom>
        </p:spPr>
      </p:pic>
      <p:sp>
        <p:nvSpPr>
          <p:cNvPr id="9" name="직사각형 8">
            <a:extLst>
              <a:ext uri="{FF2B5EF4-FFF2-40B4-BE49-F238E27FC236}">
                <a16:creationId xmlns:a16="http://schemas.microsoft.com/office/drawing/2014/main" id="{01B62698-7733-440E-9B40-513FBA31DFFA}"/>
              </a:ext>
            </a:extLst>
          </p:cNvPr>
          <p:cNvSpPr/>
          <p:nvPr/>
        </p:nvSpPr>
        <p:spPr bwMode="auto">
          <a:xfrm>
            <a:off x="4560403" y="1705583"/>
            <a:ext cx="4188061" cy="985736"/>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0" name="오른쪽 중괄호 9">
            <a:extLst>
              <a:ext uri="{FF2B5EF4-FFF2-40B4-BE49-F238E27FC236}">
                <a16:creationId xmlns:a16="http://schemas.microsoft.com/office/drawing/2014/main" id="{7DE74AD4-A9C0-429B-BE9C-CB9CFAE2526B}"/>
              </a:ext>
            </a:extLst>
          </p:cNvPr>
          <p:cNvSpPr/>
          <p:nvPr/>
        </p:nvSpPr>
        <p:spPr>
          <a:xfrm>
            <a:off x="2788595" y="2522706"/>
            <a:ext cx="304800" cy="629056"/>
          </a:xfrm>
          <a:prstGeom prst="rightBrace">
            <a:avLst/>
          </a:prstGeom>
          <a:noFill/>
          <a:ln w="12700" cap="flat" cmpd="sng" algn="ctr">
            <a:solidFill>
              <a:sysClr val="windowText" lastClr="000000"/>
            </a:solidFill>
            <a:prstDash val="solid"/>
            <a:miter lim="800000"/>
            <a:tailEnd type="none"/>
          </a:ln>
          <a:effectLst/>
        </p:spPr>
        <p:txBody>
          <a:bodyPr rtlCol="0" anchor="ctr"/>
          <a:lstStyle/>
          <a:p>
            <a:pPr algn="ctr"/>
            <a:endParaRPr lang="ko-KR" altLang="en-US"/>
          </a:p>
        </p:txBody>
      </p:sp>
      <p:cxnSp>
        <p:nvCxnSpPr>
          <p:cNvPr id="12" name="직선 화살표 연결선 11">
            <a:extLst>
              <a:ext uri="{FF2B5EF4-FFF2-40B4-BE49-F238E27FC236}">
                <a16:creationId xmlns:a16="http://schemas.microsoft.com/office/drawing/2014/main" id="{29851909-D61F-46D2-8AE9-03743E29ACE1}"/>
              </a:ext>
            </a:extLst>
          </p:cNvPr>
          <p:cNvCxnSpPr>
            <a:stCxn id="10" idx="1"/>
            <a:endCxn id="9" idx="1"/>
          </p:cNvCxnSpPr>
          <p:nvPr/>
        </p:nvCxnSpPr>
        <p:spPr>
          <a:xfrm flipV="1">
            <a:off x="3093395" y="2198451"/>
            <a:ext cx="1467008" cy="638783"/>
          </a:xfrm>
          <a:prstGeom prst="straightConnector1">
            <a:avLst/>
          </a:prstGeom>
          <a:noFill/>
          <a:ln w="12700" cap="flat" cmpd="sng" algn="ctr">
            <a:solidFill>
              <a:sysClr val="windowText" lastClr="000000"/>
            </a:solidFill>
            <a:prstDash val="solid"/>
            <a:miter lim="800000"/>
            <a:tailEnd type="triangle"/>
          </a:ln>
          <a:effectLst/>
        </p:spPr>
      </p:cxnSp>
      <p:sp>
        <p:nvSpPr>
          <p:cNvPr id="13" name="직사각형 12">
            <a:extLst>
              <a:ext uri="{FF2B5EF4-FFF2-40B4-BE49-F238E27FC236}">
                <a16:creationId xmlns:a16="http://schemas.microsoft.com/office/drawing/2014/main" id="{C0B9B993-ACDD-4A01-A228-05B69CBA5452}"/>
              </a:ext>
            </a:extLst>
          </p:cNvPr>
          <p:cNvSpPr/>
          <p:nvPr/>
        </p:nvSpPr>
        <p:spPr bwMode="auto">
          <a:xfrm>
            <a:off x="4572000" y="3910519"/>
            <a:ext cx="4188061" cy="110247"/>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5" name="직사각형 14">
            <a:extLst>
              <a:ext uri="{FF2B5EF4-FFF2-40B4-BE49-F238E27FC236}">
                <a16:creationId xmlns:a16="http://schemas.microsoft.com/office/drawing/2014/main" id="{2860F269-2E98-40E6-AD0B-A26F6183194F}"/>
              </a:ext>
            </a:extLst>
          </p:cNvPr>
          <p:cNvSpPr/>
          <p:nvPr/>
        </p:nvSpPr>
        <p:spPr bwMode="auto">
          <a:xfrm>
            <a:off x="4578669" y="4364476"/>
            <a:ext cx="4188061" cy="110247"/>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6" name="직사각형 15">
            <a:extLst>
              <a:ext uri="{FF2B5EF4-FFF2-40B4-BE49-F238E27FC236}">
                <a16:creationId xmlns:a16="http://schemas.microsoft.com/office/drawing/2014/main" id="{44856DB9-60C7-4D77-855E-A7214F83499B}"/>
              </a:ext>
            </a:extLst>
          </p:cNvPr>
          <p:cNvSpPr/>
          <p:nvPr/>
        </p:nvSpPr>
        <p:spPr bwMode="auto">
          <a:xfrm>
            <a:off x="4578669" y="5003510"/>
            <a:ext cx="4188061" cy="110247"/>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4"/>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cxnSp>
        <p:nvCxnSpPr>
          <p:cNvPr id="19" name="직선 화살표 연결선 18">
            <a:extLst>
              <a:ext uri="{FF2B5EF4-FFF2-40B4-BE49-F238E27FC236}">
                <a16:creationId xmlns:a16="http://schemas.microsoft.com/office/drawing/2014/main" id="{850BAE09-771E-49FF-B8C4-F954D82FD2FE}"/>
              </a:ext>
            </a:extLst>
          </p:cNvPr>
          <p:cNvCxnSpPr>
            <a:cxnSpLocks/>
          </p:cNvCxnSpPr>
          <p:nvPr/>
        </p:nvCxnSpPr>
        <p:spPr>
          <a:xfrm>
            <a:off x="3521413" y="3835690"/>
            <a:ext cx="1057256" cy="129952"/>
          </a:xfrm>
          <a:prstGeom prst="bentConnector3">
            <a:avLst>
              <a:gd name="adj1" fmla="val 80056"/>
            </a:avLst>
          </a:prstGeom>
          <a:noFill/>
          <a:ln w="12700" cap="flat" cmpd="sng" algn="ctr">
            <a:solidFill>
              <a:sysClr val="windowText" lastClr="000000"/>
            </a:solidFill>
            <a:prstDash val="solid"/>
            <a:miter lim="800000"/>
            <a:tailEnd type="triangle"/>
          </a:ln>
          <a:effectLst/>
        </p:spPr>
      </p:cxnSp>
      <p:cxnSp>
        <p:nvCxnSpPr>
          <p:cNvPr id="22" name="직선 화살표 연결선 21">
            <a:extLst>
              <a:ext uri="{FF2B5EF4-FFF2-40B4-BE49-F238E27FC236}">
                <a16:creationId xmlns:a16="http://schemas.microsoft.com/office/drawing/2014/main" id="{42CD979E-90A9-4CB8-9A65-0854E3D9A3C8}"/>
              </a:ext>
            </a:extLst>
          </p:cNvPr>
          <p:cNvCxnSpPr>
            <a:cxnSpLocks/>
            <a:endCxn id="15" idx="1"/>
          </p:cNvCxnSpPr>
          <p:nvPr/>
        </p:nvCxnSpPr>
        <p:spPr>
          <a:xfrm>
            <a:off x="2940995" y="4003392"/>
            <a:ext cx="1637674" cy="416208"/>
          </a:xfrm>
          <a:prstGeom prst="bentConnector3">
            <a:avLst>
              <a:gd name="adj1" fmla="val 84848"/>
            </a:avLst>
          </a:prstGeom>
          <a:noFill/>
          <a:ln w="12700" cap="flat" cmpd="sng" algn="ctr">
            <a:solidFill>
              <a:sysClr val="windowText" lastClr="000000"/>
            </a:solidFill>
            <a:prstDash val="solid"/>
            <a:miter lim="800000"/>
            <a:tailEnd type="triangle"/>
          </a:ln>
          <a:effectLst/>
        </p:spPr>
      </p:cxnSp>
      <p:cxnSp>
        <p:nvCxnSpPr>
          <p:cNvPr id="25" name="직선 화살표 연결선 24">
            <a:extLst>
              <a:ext uri="{FF2B5EF4-FFF2-40B4-BE49-F238E27FC236}">
                <a16:creationId xmlns:a16="http://schemas.microsoft.com/office/drawing/2014/main" id="{F569CF98-F4AA-46D2-9713-A88B4E306993}"/>
              </a:ext>
            </a:extLst>
          </p:cNvPr>
          <p:cNvCxnSpPr>
            <a:cxnSpLocks/>
            <a:endCxn id="16" idx="1"/>
          </p:cNvCxnSpPr>
          <p:nvPr/>
        </p:nvCxnSpPr>
        <p:spPr>
          <a:xfrm>
            <a:off x="2558969" y="4260966"/>
            <a:ext cx="2019700" cy="797668"/>
          </a:xfrm>
          <a:prstGeom prst="bentConnector3">
            <a:avLst>
              <a:gd name="adj1" fmla="val -412"/>
            </a:avLst>
          </a:prstGeom>
          <a:noFill/>
          <a:ln w="12700" cap="flat" cmpd="sng" algn="ctr">
            <a:solidFill>
              <a:sysClr val="windowText" lastClr="000000"/>
            </a:solidFill>
            <a:prstDash val="solid"/>
            <a:miter lim="800000"/>
            <a:tailEnd type="triangle"/>
          </a:ln>
          <a:effectLst/>
        </p:spPr>
      </p:cxnSp>
      <p:sp>
        <p:nvSpPr>
          <p:cNvPr id="34" name="직사각형 33">
            <a:extLst>
              <a:ext uri="{FF2B5EF4-FFF2-40B4-BE49-F238E27FC236}">
                <a16:creationId xmlns:a16="http://schemas.microsoft.com/office/drawing/2014/main" id="{478A7701-35AF-4071-9636-A8347DA606BF}"/>
              </a:ext>
            </a:extLst>
          </p:cNvPr>
          <p:cNvSpPr/>
          <p:nvPr/>
        </p:nvSpPr>
        <p:spPr>
          <a:xfrm>
            <a:off x="6159165" y="5977600"/>
            <a:ext cx="2390398" cy="369332"/>
          </a:xfrm>
          <a:prstGeom prst="rect">
            <a:avLst/>
          </a:prstGeom>
          <a:ln>
            <a:solidFill>
              <a:schemeClr val="tx1"/>
            </a:solidFill>
          </a:ln>
        </p:spPr>
        <p:txBody>
          <a:bodyPr wrap="none">
            <a:spAutoFit/>
          </a:bodyPr>
          <a:lstStyle/>
          <a:p>
            <a:r>
              <a:rPr lang="en-US" altLang="ko-KR" dirty="0">
                <a:latin typeface="Courier New" panose="02070309020205020404" pitchFamily="49" charset="0"/>
                <a:cs typeface="Courier New" panose="02070309020205020404" pitchFamily="49" charset="0"/>
              </a:rPr>
              <a:t>$ object -d test</a:t>
            </a:r>
          </a:p>
        </p:txBody>
      </p:sp>
    </p:spTree>
    <p:extLst>
      <p:ext uri="{BB962C8B-B14F-4D97-AF65-F5344CB8AC3E}">
        <p14:creationId xmlns:p14="http://schemas.microsoft.com/office/powerpoint/2010/main" val="1928427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1030CAD-F55A-4D79-993F-205E2ED9ECC9}"/>
              </a:ext>
            </a:extLst>
          </p:cNvPr>
          <p:cNvSpPr>
            <a:spLocks noGrp="1"/>
          </p:cNvSpPr>
          <p:nvPr>
            <p:ph type="title"/>
          </p:nvPr>
        </p:nvSpPr>
        <p:spPr/>
        <p:txBody>
          <a:bodyPr/>
          <a:lstStyle/>
          <a:p>
            <a:r>
              <a:rPr lang="en-US" altLang="ko-KR" dirty="0" err="1"/>
              <a:t>objdump</a:t>
            </a:r>
            <a:r>
              <a:rPr lang="en-US" altLang="ko-KR" dirty="0"/>
              <a:t> [all sections]</a:t>
            </a:r>
            <a:endParaRPr lang="ko-KR" altLang="en-US" dirty="0"/>
          </a:p>
        </p:txBody>
      </p:sp>
      <p:sp>
        <p:nvSpPr>
          <p:cNvPr id="3" name="내용 개체 틀 2">
            <a:extLst>
              <a:ext uri="{FF2B5EF4-FFF2-40B4-BE49-F238E27FC236}">
                <a16:creationId xmlns:a16="http://schemas.microsoft.com/office/drawing/2014/main" id="{091E3D74-67B8-46F5-A69A-05B48BDBB74A}"/>
              </a:ext>
            </a:extLst>
          </p:cNvPr>
          <p:cNvSpPr>
            <a:spLocks noGrp="1"/>
          </p:cNvSpPr>
          <p:nvPr>
            <p:ph idx="1"/>
          </p:nvPr>
        </p:nvSpPr>
        <p:spPr/>
        <p:txBody>
          <a:bodyPr/>
          <a:lstStyle/>
          <a:p>
            <a:r>
              <a:rPr lang="en-US" altLang="ko-KR" dirty="0"/>
              <a:t>Display the full contents of any section requested.</a:t>
            </a:r>
          </a:p>
          <a:p>
            <a:r>
              <a:rPr lang="en-US" altLang="ko-KR" dirty="0">
                <a:latin typeface="Courier New" panose="02070309020205020404" pitchFamily="49" charset="0"/>
                <a:cs typeface="Courier New" panose="02070309020205020404" pitchFamily="49" charset="0"/>
              </a:rPr>
              <a:t>$ </a:t>
            </a:r>
            <a:r>
              <a:rPr lang="en-US" altLang="ko-KR" dirty="0" err="1">
                <a:latin typeface="Courier New" panose="02070309020205020404" pitchFamily="49" charset="0"/>
                <a:cs typeface="Courier New" panose="02070309020205020404" pitchFamily="49" charset="0"/>
              </a:rPr>
              <a:t>objdump</a:t>
            </a:r>
            <a:r>
              <a:rPr lang="en-US" altLang="ko-KR" dirty="0">
                <a:latin typeface="Courier New" panose="02070309020205020404" pitchFamily="49" charset="0"/>
                <a:cs typeface="Courier New" panose="02070309020205020404" pitchFamily="49" charset="0"/>
              </a:rPr>
              <a:t> -s </a:t>
            </a:r>
            <a:r>
              <a:rPr lang="en-US" altLang="ko-KR" dirty="0" err="1">
                <a:latin typeface="Courier New" panose="02070309020205020404" pitchFamily="49" charset="0"/>
                <a:cs typeface="Courier New" panose="02070309020205020404" pitchFamily="49" charset="0"/>
              </a:rPr>
              <a:t>test.o</a:t>
            </a:r>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endParaRPr lang="en-US" altLang="ko-KR" dirty="0">
              <a:latin typeface="Courier New" panose="02070309020205020404" pitchFamily="49" charset="0"/>
              <a:cs typeface="Courier New" panose="02070309020205020404" pitchFamily="49" charset="0"/>
            </a:endParaRPr>
          </a:p>
          <a:p>
            <a:r>
              <a:rPr lang="en-US" altLang="ko-KR" dirty="0">
                <a:latin typeface="Helvetica" pitchFamily="2" charset="0"/>
                <a:cs typeface="Courier New" panose="02070309020205020404" pitchFamily="49" charset="0"/>
              </a:rPr>
              <a:t>In read-only data (</a:t>
            </a:r>
            <a:r>
              <a:rPr lang="en-US" altLang="ko-KR" dirty="0" err="1">
                <a:latin typeface="Helvetica" pitchFamily="2" charset="0"/>
                <a:cs typeface="Courier New" panose="02070309020205020404" pitchFamily="49" charset="0"/>
              </a:rPr>
              <a:t>rodata</a:t>
            </a:r>
            <a:r>
              <a:rPr lang="en-US" altLang="ko-KR" dirty="0">
                <a:latin typeface="Helvetica" pitchFamily="2" charset="0"/>
                <a:cs typeface="Courier New" panose="02070309020205020404" pitchFamily="49" charset="0"/>
              </a:rPr>
              <a:t>) section, there are three strings.</a:t>
            </a:r>
          </a:p>
          <a:p>
            <a:pPr lvl="1"/>
            <a:r>
              <a:rPr lang="en-US" altLang="ko-KR" dirty="0">
                <a:latin typeface="Helvetica" pitchFamily="2" charset="0"/>
                <a:cs typeface="Courier New" panose="02070309020205020404" pitchFamily="49" charset="0"/>
              </a:rPr>
              <a:t>"Result:" , "%d %d", "%s %d\n" </a:t>
            </a:r>
          </a:p>
        </p:txBody>
      </p:sp>
      <p:sp>
        <p:nvSpPr>
          <p:cNvPr id="8" name="직사각형 7">
            <a:extLst>
              <a:ext uri="{FF2B5EF4-FFF2-40B4-BE49-F238E27FC236}">
                <a16:creationId xmlns:a16="http://schemas.microsoft.com/office/drawing/2014/main" id="{1EA007D5-124D-4034-90B7-9F7D50DC1635}"/>
              </a:ext>
            </a:extLst>
          </p:cNvPr>
          <p:cNvSpPr/>
          <p:nvPr/>
        </p:nvSpPr>
        <p:spPr>
          <a:xfrm>
            <a:off x="590754" y="1842762"/>
            <a:ext cx="4123919" cy="2975671"/>
          </a:xfrm>
          <a:prstGeom prst="rect">
            <a:avLst/>
          </a:prstGeom>
          <a:solidFill>
            <a:srgbClr val="FFFF99"/>
          </a:solidFill>
          <a:ln w="19050">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r>
              <a:rPr lang="en-US" altLang="ko-KR" sz="1100" dirty="0">
                <a:latin typeface="Courier New" panose="02070309020205020404" pitchFamily="49" charset="0"/>
                <a:ea typeface="Tahoma" panose="020B0604030504040204" pitchFamily="34" charset="0"/>
                <a:cs typeface="Courier New" panose="02070309020205020404" pitchFamily="49" charset="0"/>
              </a:rPr>
              <a:t>#include &lt;</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stdio.h</a:t>
            </a:r>
            <a:r>
              <a:rPr lang="en-US" altLang="ko-KR" sz="1100" dirty="0">
                <a:latin typeface="Courier New" panose="02070309020205020404" pitchFamily="49" charset="0"/>
                <a:ea typeface="Tahoma" panose="020B0604030504040204" pitchFamily="34" charset="0"/>
                <a:cs typeface="Courier New" panose="02070309020205020404" pitchFamily="49" charset="0"/>
              </a:rPr>
              <a:t>&gt;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const char *result = "Result:";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add (int a, int b)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a + 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int main (void) {</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int a, b,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scanf</a:t>
            </a:r>
            <a:r>
              <a:rPr lang="en-US" altLang="ko-KR" sz="1100" dirty="0">
                <a:latin typeface="Courier New" panose="02070309020205020404" pitchFamily="49" charset="0"/>
                <a:ea typeface="Tahoma" panose="020B0604030504040204" pitchFamily="34" charset="0"/>
                <a:cs typeface="Courier New" panose="02070309020205020404" pitchFamily="49" charset="0"/>
              </a:rPr>
              <a:t>("%d %d", &amp;a, &amp;b);</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sum = add(</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a,b</a:t>
            </a:r>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	</a:t>
            </a:r>
            <a:r>
              <a:rPr lang="en-US" altLang="ko-KR" sz="1100" dirty="0" err="1">
                <a:latin typeface="Courier New" panose="02070309020205020404" pitchFamily="49" charset="0"/>
                <a:ea typeface="Tahoma" panose="020B0604030504040204" pitchFamily="34" charset="0"/>
                <a:cs typeface="Courier New" panose="02070309020205020404" pitchFamily="49" charset="0"/>
              </a:rPr>
              <a:t>printf</a:t>
            </a:r>
            <a:r>
              <a:rPr lang="en-US" altLang="ko-KR" sz="1100" dirty="0">
                <a:latin typeface="Courier New" panose="02070309020205020404" pitchFamily="49" charset="0"/>
                <a:ea typeface="Tahoma" panose="020B0604030504040204" pitchFamily="34" charset="0"/>
                <a:cs typeface="Courier New" panose="02070309020205020404" pitchFamily="49" charset="0"/>
              </a:rPr>
              <a:t>("%s %d\n", result, sum);</a:t>
            </a:r>
          </a:p>
          <a:p>
            <a:endParaRPr lang="en-US" altLang="ko-KR" sz="1100" dirty="0">
              <a:latin typeface="Courier New" panose="02070309020205020404" pitchFamily="49" charset="0"/>
              <a:ea typeface="Tahoma" panose="020B0604030504040204" pitchFamily="34" charset="0"/>
              <a:cs typeface="Courier New" panose="02070309020205020404" pitchFamily="49" charset="0"/>
            </a:endParaRPr>
          </a:p>
          <a:p>
            <a:r>
              <a:rPr lang="en-US" altLang="ko-KR" sz="1100" dirty="0">
                <a:latin typeface="Courier New" panose="02070309020205020404" pitchFamily="49" charset="0"/>
                <a:ea typeface="Tahoma" panose="020B0604030504040204" pitchFamily="34" charset="0"/>
                <a:cs typeface="Courier New" panose="02070309020205020404" pitchFamily="49" charset="0"/>
              </a:rPr>
              <a:t>	return 0;</a:t>
            </a:r>
          </a:p>
          <a:p>
            <a:r>
              <a:rPr lang="en-US" altLang="ko-KR" sz="1100" dirty="0">
                <a:latin typeface="Courier New" panose="02070309020205020404" pitchFamily="49" charset="0"/>
                <a:ea typeface="Tahoma" panose="020B0604030504040204" pitchFamily="34" charset="0"/>
                <a:cs typeface="Courier New" panose="02070309020205020404" pitchFamily="49" charset="0"/>
              </a:rPr>
              <a:t>}</a:t>
            </a:r>
          </a:p>
        </p:txBody>
      </p:sp>
      <p:pic>
        <p:nvPicPr>
          <p:cNvPr id="5" name="그림 4">
            <a:extLst>
              <a:ext uri="{FF2B5EF4-FFF2-40B4-BE49-F238E27FC236}">
                <a16:creationId xmlns:a16="http://schemas.microsoft.com/office/drawing/2014/main" id="{29DDF286-89CA-4E55-BC12-B53819C753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7891" y="1246910"/>
            <a:ext cx="3549617" cy="3542517"/>
          </a:xfrm>
          <a:prstGeom prst="rect">
            <a:avLst/>
          </a:prstGeom>
        </p:spPr>
      </p:pic>
      <p:sp>
        <p:nvSpPr>
          <p:cNvPr id="6" name="TextBox 5">
            <a:extLst>
              <a:ext uri="{FF2B5EF4-FFF2-40B4-BE49-F238E27FC236}">
                <a16:creationId xmlns:a16="http://schemas.microsoft.com/office/drawing/2014/main" id="{45DD5CAD-9C4F-4EAE-A2D7-D3FDEB15C6DE}"/>
              </a:ext>
            </a:extLst>
          </p:cNvPr>
          <p:cNvSpPr txBox="1"/>
          <p:nvPr/>
        </p:nvSpPr>
        <p:spPr>
          <a:xfrm>
            <a:off x="6046886" y="4744941"/>
            <a:ext cx="1251626" cy="307777"/>
          </a:xfrm>
          <a:prstGeom prst="rect">
            <a:avLst/>
          </a:prstGeom>
          <a:noFill/>
        </p:spPr>
        <p:txBody>
          <a:bodyPr wrap="square" rtlCol="0">
            <a:spAutoFit/>
          </a:bodyPr>
          <a:lstStyle/>
          <a:p>
            <a:pPr algn="ctr"/>
            <a:r>
              <a:rPr lang="en-US" altLang="ko-KR" sz="1400" b="1" dirty="0">
                <a:latin typeface="맑은 고딕" panose="020B0503020000020004" pitchFamily="50" charset="-127"/>
                <a:ea typeface="맑은 고딕" panose="020B0503020000020004" pitchFamily="50" charset="-127"/>
                <a:cs typeface="Helvetica" panose="020B0604020202020204" pitchFamily="34" charset="0"/>
              </a:rPr>
              <a:t>…</a:t>
            </a:r>
            <a:endParaRPr lang="ko-KR" altLang="en-US" sz="1400" b="1" dirty="0">
              <a:latin typeface="맑은 고딕" panose="020B0503020000020004" pitchFamily="50" charset="-127"/>
              <a:ea typeface="맑은 고딕" panose="020B0503020000020004" pitchFamily="50" charset="-127"/>
              <a:cs typeface="Helvetica" panose="020B0604020202020204" pitchFamily="34" charset="0"/>
            </a:endParaRPr>
          </a:p>
        </p:txBody>
      </p:sp>
      <p:sp>
        <p:nvSpPr>
          <p:cNvPr id="9" name="직사각형 8">
            <a:extLst>
              <a:ext uri="{FF2B5EF4-FFF2-40B4-BE49-F238E27FC236}">
                <a16:creationId xmlns:a16="http://schemas.microsoft.com/office/drawing/2014/main" id="{26BDD93D-5FDE-4253-B2EF-E3765D4E85CE}"/>
              </a:ext>
            </a:extLst>
          </p:cNvPr>
          <p:cNvSpPr/>
          <p:nvPr/>
        </p:nvSpPr>
        <p:spPr bwMode="auto">
          <a:xfrm>
            <a:off x="4909891" y="3350052"/>
            <a:ext cx="3404015" cy="363166"/>
          </a:xfrm>
          <a:prstGeom prst="rect">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0" name="TextBox 9">
            <a:extLst>
              <a:ext uri="{FF2B5EF4-FFF2-40B4-BE49-F238E27FC236}">
                <a16:creationId xmlns:a16="http://schemas.microsoft.com/office/drawing/2014/main" id="{7CE887D4-9137-481A-8B6F-8238F4C9869F}"/>
              </a:ext>
            </a:extLst>
          </p:cNvPr>
          <p:cNvSpPr txBox="1"/>
          <p:nvPr/>
        </p:nvSpPr>
        <p:spPr>
          <a:xfrm>
            <a:off x="3570086" y="5888452"/>
            <a:ext cx="4953600" cy="430887"/>
          </a:xfrm>
          <a:prstGeom prst="rect">
            <a:avLst/>
          </a:prstGeom>
          <a:noFill/>
        </p:spPr>
        <p:txBody>
          <a:bodyPr wrap="none" rtlCol="0">
            <a:spAutoFit/>
          </a:bodyPr>
          <a:lstStyle/>
          <a:p>
            <a:r>
              <a:rPr lang="en-US" altLang="ko-KR" sz="1100" dirty="0">
                <a:latin typeface="Helvetica" pitchFamily="2" charset="0"/>
                <a:ea typeface="맑은 고딕" panose="020B0503020000020004" pitchFamily="50" charset="-127"/>
                <a:cs typeface="Helvetica" panose="020B0604020202020204" pitchFamily="34" charset="0"/>
              </a:rPr>
              <a:t>It does not display character '\n’, </a:t>
            </a:r>
          </a:p>
          <a:p>
            <a:r>
              <a:rPr lang="en-US" altLang="ko-KR" sz="1100" dirty="0">
                <a:latin typeface="Helvetica" pitchFamily="2" charset="0"/>
                <a:ea typeface="맑은 고딕" panose="020B0503020000020004" pitchFamily="50" charset="-127"/>
                <a:cs typeface="Helvetica" panose="020B0604020202020204" pitchFamily="34" charset="0"/>
              </a:rPr>
              <a:t>but there are hex type value, 0x0a which represent the new line in ascii code.</a:t>
            </a:r>
            <a:endParaRPr lang="ko-KR" altLang="en-US" sz="1100" dirty="0">
              <a:latin typeface="Helvetica" pitchFamily="2" charset="0"/>
              <a:ea typeface="맑은 고딕" panose="020B0503020000020004" pitchFamily="50" charset="-127"/>
              <a:cs typeface="Helvetica" panose="020B0604020202020204" pitchFamily="34" charset="0"/>
            </a:endParaRPr>
          </a:p>
        </p:txBody>
      </p:sp>
      <p:sp>
        <p:nvSpPr>
          <p:cNvPr id="11" name="타원 10">
            <a:extLst>
              <a:ext uri="{FF2B5EF4-FFF2-40B4-BE49-F238E27FC236}">
                <a16:creationId xmlns:a16="http://schemas.microsoft.com/office/drawing/2014/main" id="{D2F10020-1DB3-4D8A-9FE3-3C8ACC8E7416}"/>
              </a:ext>
            </a:extLst>
          </p:cNvPr>
          <p:cNvSpPr/>
          <p:nvPr/>
        </p:nvSpPr>
        <p:spPr bwMode="auto">
          <a:xfrm>
            <a:off x="2328153" y="2153055"/>
            <a:ext cx="1076528" cy="350196"/>
          </a:xfrm>
          <a:prstGeom prst="ellipse">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2" name="타원 11">
            <a:extLst>
              <a:ext uri="{FF2B5EF4-FFF2-40B4-BE49-F238E27FC236}">
                <a16:creationId xmlns:a16="http://schemas.microsoft.com/office/drawing/2014/main" id="{8A5F0A2B-BA5D-48DE-8212-5CC7ACF2754A}"/>
              </a:ext>
            </a:extLst>
          </p:cNvPr>
          <p:cNvSpPr/>
          <p:nvPr/>
        </p:nvSpPr>
        <p:spPr bwMode="auto">
          <a:xfrm>
            <a:off x="1838528" y="3641387"/>
            <a:ext cx="1076528" cy="350196"/>
          </a:xfrm>
          <a:prstGeom prst="ellipse">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
        <p:nvSpPr>
          <p:cNvPr id="13" name="타원 12">
            <a:extLst>
              <a:ext uri="{FF2B5EF4-FFF2-40B4-BE49-F238E27FC236}">
                <a16:creationId xmlns:a16="http://schemas.microsoft.com/office/drawing/2014/main" id="{658AEFA1-528F-4A31-870C-71D5C9D7BB23}"/>
              </a:ext>
            </a:extLst>
          </p:cNvPr>
          <p:cNvSpPr/>
          <p:nvPr/>
        </p:nvSpPr>
        <p:spPr bwMode="auto">
          <a:xfrm>
            <a:off x="2023354" y="4001298"/>
            <a:ext cx="1076528" cy="350196"/>
          </a:xfrm>
          <a:prstGeom prst="ellipse">
            <a:avLst/>
          </a:prstGeom>
          <a:noFill/>
          <a:ln w="127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r:embed="rId3"/>
              </a:buBlip>
              <a:tabLst/>
            </a:pPr>
            <a:endParaRPr kumimoji="0" lang="ko-KR" altLang="en-US" sz="1600" b="0" i="0" u="none" strike="noStrike" cap="none" normalizeH="0" baseline="0">
              <a:ln>
                <a:noFill/>
              </a:ln>
              <a:solidFill>
                <a:srgbClr val="000099"/>
              </a:solidFill>
              <a:effectLst/>
              <a:latin typeface="-소망M" pitchFamily="18" charset="-127"/>
              <a:ea typeface="-소망M" pitchFamily="18" charset="-127"/>
            </a:endParaRPr>
          </a:p>
        </p:txBody>
      </p:sp>
    </p:spTree>
    <p:extLst>
      <p:ext uri="{BB962C8B-B14F-4D97-AF65-F5344CB8AC3E}">
        <p14:creationId xmlns:p14="http://schemas.microsoft.com/office/powerpoint/2010/main" val="20893664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3_비즈니스">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사용자 지정 2">
      <a:majorFont>
        <a:latin typeface="HY중고딕"/>
        <a:ea typeface="HY중고딕"/>
        <a:cs typeface=""/>
      </a:majorFont>
      <a:minorFont>
        <a:latin typeface="HY중고딕"/>
        <a:ea typeface="HY중고딕"/>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lumMod val="50000"/>
            <a:lumOff val="50000"/>
          </a:schemeClr>
        </a:solidFill>
        <a:ln w="12700" cap="flat" cmpd="sng" algn="ctr">
          <a:noFill/>
          <a:prstDash val="solid"/>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342900" marR="0" indent="-342900" algn="l" defTabSz="914400" rtl="0" eaLnBrk="1" fontAlgn="base" latinLnBrk="1" hangingPunct="1">
          <a:lnSpc>
            <a:spcPct val="100000"/>
          </a:lnSpc>
          <a:spcBef>
            <a:spcPct val="20000"/>
          </a:spcBef>
          <a:spcAft>
            <a:spcPct val="0"/>
          </a:spcAft>
          <a:buClr>
            <a:schemeClr val="hlink"/>
          </a:buClr>
          <a:buSzPct val="155000"/>
          <a:buFont typeface="Wingdings" pitchFamily="2" charset="2"/>
          <a:buBlip>
            <a:blip xmlns:r="http://schemas.openxmlformats.org/officeDocument/2006/relationships" r:embed="rId1"/>
          </a:buBlip>
          <a:tabLst/>
          <a:defRPr kumimoji="0" sz="1600" b="0" i="0" u="none" strike="noStrike" cap="none" normalizeH="0" baseline="0" smtClean="0">
            <a:ln>
              <a:noFill/>
            </a:ln>
            <a:solidFill>
              <a:srgbClr val="000099"/>
            </a:solidFill>
            <a:effectLst/>
            <a:latin typeface="-소망M" pitchFamily="18" charset="-127"/>
            <a:ea typeface="-소망M" pitchFamily="18" charset="-127"/>
          </a:defRPr>
        </a:defPPr>
      </a:lstStyle>
    </a:spDef>
    <a:lnDef>
      <a:spPr>
        <a:noFill/>
        <a:ln w="12700" cap="flat" cmpd="sng" algn="ctr">
          <a:solidFill>
            <a:sysClr val="windowText" lastClr="000000"/>
          </a:solidFill>
          <a:prstDash val="solid"/>
          <a:miter lim="800000"/>
          <a:tailEnd type="none"/>
        </a:ln>
        <a:effectLst/>
      </a:spPr>
      <a:bodyPr/>
      <a:lstStyle/>
    </a:lnDef>
    <a:txDef>
      <a:spPr>
        <a:noFill/>
      </a:spPr>
      <a:bodyPr wrap="square" rtlCol="0">
        <a:spAutoFit/>
      </a:bodyPr>
      <a:lstStyle>
        <a:defPPr algn="ctr">
          <a:defRPr sz="1400" b="1" smtClean="0">
            <a:latin typeface="맑은 고딕" panose="020B0503020000020004" pitchFamily="50" charset="-127"/>
            <a:ea typeface="맑은 고딕" panose="020B0503020000020004" pitchFamily="50" charset="-127"/>
            <a:cs typeface="Helvetica" panose="020B0604020202020204" pitchFamily="34" charset="0"/>
          </a:defRPr>
        </a:defPPr>
      </a:lstStyle>
    </a:txDef>
  </a:objectDefaults>
  <a:extraClrSchemeLst>
    <a:extraClrScheme>
      <a:clrScheme name="1_비즈니스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1_비즈니스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1_비즈니스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1_비즈니스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1_비즈니스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비즈니스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1_비즈니스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1_비즈니스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1_비즈니스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week01-lecture-1-intro" id="{FE89C21B-E5E4-9B4B-AAC5-EE675D661463}" vid="{191A97BA-F757-2840-BE35-CBD689F95C70}"/>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3213</TotalTime>
  <Words>3930</Words>
  <Application>Microsoft Office PowerPoint</Application>
  <PresentationFormat>화면 슬라이드 쇼(4:3)</PresentationFormat>
  <Paragraphs>577</Paragraphs>
  <Slides>47</Slides>
  <Notes>21</Notes>
  <HiddenSlides>6</HiddenSlides>
  <MMClips>0</MMClips>
  <ScaleCrop>false</ScaleCrop>
  <HeadingPairs>
    <vt:vector size="6" baseType="variant">
      <vt:variant>
        <vt:lpstr>사용한 글꼴</vt:lpstr>
      </vt:variant>
      <vt:variant>
        <vt:i4>13</vt:i4>
      </vt:variant>
      <vt:variant>
        <vt:lpstr>테마</vt:lpstr>
      </vt:variant>
      <vt:variant>
        <vt:i4>1</vt:i4>
      </vt:variant>
      <vt:variant>
        <vt:lpstr>슬라이드 제목</vt:lpstr>
      </vt:variant>
      <vt:variant>
        <vt:i4>47</vt:i4>
      </vt:variant>
    </vt:vector>
  </HeadingPairs>
  <TitlesOfParts>
    <vt:vector size="61" baseType="lpstr">
      <vt:lpstr>Helvetica Neue</vt:lpstr>
      <vt:lpstr>Helvetica Neue Medium</vt:lpstr>
      <vt:lpstr>HY중고딕</vt:lpstr>
      <vt:lpstr>굴림</vt:lpstr>
      <vt:lpstr>맑은 고딕</vt:lpstr>
      <vt:lpstr>-소망M</vt:lpstr>
      <vt:lpstr>Arial</vt:lpstr>
      <vt:lpstr>Calibri</vt:lpstr>
      <vt:lpstr>Century Gothic</vt:lpstr>
      <vt:lpstr>Courier New</vt:lpstr>
      <vt:lpstr>Helvetica</vt:lpstr>
      <vt:lpstr>Tahoma</vt:lpstr>
      <vt:lpstr>Wingdings</vt:lpstr>
      <vt:lpstr>3_비즈니스</vt:lpstr>
      <vt:lpstr>PowerPoint 프레젠테이션</vt:lpstr>
      <vt:lpstr>Lecture #12:  System Performance Monitoring &amp; Regular Expression</vt:lpstr>
      <vt:lpstr>PowerPoint 프레젠테이션</vt:lpstr>
      <vt:lpstr>Content</vt:lpstr>
      <vt:lpstr>System Monitoring Tools</vt:lpstr>
      <vt:lpstr>Binary Utilities</vt:lpstr>
      <vt:lpstr>objdump</vt:lpstr>
      <vt:lpstr>objdump [disassemble]</vt:lpstr>
      <vt:lpstr>objdump [all sections]</vt:lpstr>
      <vt:lpstr>objdump [all headers]</vt:lpstr>
      <vt:lpstr>Execution Debugging</vt:lpstr>
      <vt:lpstr>strace [Executable]</vt:lpstr>
      <vt:lpstr>strace [Executable]</vt:lpstr>
      <vt:lpstr>strace [Executable]</vt:lpstr>
      <vt:lpstr>strace [Process]</vt:lpstr>
      <vt:lpstr>System Usage Monitoring</vt:lpstr>
      <vt:lpstr>vmstat </vt:lpstr>
      <vt:lpstr>vmstat </vt:lpstr>
      <vt:lpstr>vmstat </vt:lpstr>
      <vt:lpstr>vmstat (cont.)</vt:lpstr>
      <vt:lpstr>System Usage Monitoring</vt:lpstr>
      <vt:lpstr>iostat </vt:lpstr>
      <vt:lpstr>iostat </vt:lpstr>
      <vt:lpstr>Reference </vt:lpstr>
      <vt:lpstr>PowerPoint 프레젠테이션</vt:lpstr>
      <vt:lpstr>Regular expression</vt:lpstr>
      <vt:lpstr>Relationship between the formal languages</vt:lpstr>
      <vt:lpstr>Informal definition of regular expressions</vt:lpstr>
      <vt:lpstr>Three operations in regular expressions</vt:lpstr>
      <vt:lpstr>Examples</vt:lpstr>
      <vt:lpstr>Regular expression in formal language is powerful but</vt:lpstr>
      <vt:lpstr>POSIX Extended Regular Expression (ERE)</vt:lpstr>
      <vt:lpstr>Metacharacters in ERE</vt:lpstr>
      <vt:lpstr>Metacharacters in ERE</vt:lpstr>
      <vt:lpstr>Metacharacters in ERE</vt:lpstr>
      <vt:lpstr>Examples</vt:lpstr>
      <vt:lpstr>Perl Compatible Regular Expressions (PCRE)</vt:lpstr>
      <vt:lpstr>Character class</vt:lpstr>
      <vt:lpstr>Assignment for lecture 12</vt:lpstr>
      <vt:lpstr>Reference</vt:lpstr>
      <vt:lpstr>PowerPoint 프레젠테이션</vt:lpstr>
      <vt:lpstr>Storage Usage Monitoring</vt:lpstr>
      <vt:lpstr>blktrace</vt:lpstr>
      <vt:lpstr>blktrace (cont.)</vt:lpstr>
      <vt:lpstr>blkparse</vt:lpstr>
      <vt:lpstr>blkparse</vt:lpstr>
      <vt:lpstr>blkparse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 allocate stack. (Cont.)</dc:title>
  <dc:creator>dohyun</dc:creator>
  <cp:lastModifiedBy>dongsuh</cp:lastModifiedBy>
  <cp:revision>667</cp:revision>
  <dcterms:created xsi:type="dcterms:W3CDTF">2020-10-07T00:48:37Z</dcterms:created>
  <dcterms:modified xsi:type="dcterms:W3CDTF">2022-05-16T05:41:22Z</dcterms:modified>
</cp:coreProperties>
</file>