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4"/>
    <p:sldMasterId id="2147483674" r:id="rId5"/>
  </p:sldMasterIdLst>
  <p:notesMasterIdLst>
    <p:notesMasterId r:id="rId36"/>
  </p:notesMasterIdLst>
  <p:sldIdLst>
    <p:sldId id="316" r:id="rId6"/>
    <p:sldId id="256" r:id="rId7"/>
    <p:sldId id="326" r:id="rId8"/>
    <p:sldId id="417" r:id="rId9"/>
    <p:sldId id="373" r:id="rId10"/>
    <p:sldId id="395" r:id="rId11"/>
    <p:sldId id="398" r:id="rId12"/>
    <p:sldId id="399" r:id="rId13"/>
    <p:sldId id="400" r:id="rId14"/>
    <p:sldId id="418" r:id="rId15"/>
    <p:sldId id="420" r:id="rId16"/>
    <p:sldId id="401" r:id="rId17"/>
    <p:sldId id="402" r:id="rId18"/>
    <p:sldId id="403" r:id="rId19"/>
    <p:sldId id="405" r:id="rId20"/>
    <p:sldId id="404" r:id="rId21"/>
    <p:sldId id="407" r:id="rId22"/>
    <p:sldId id="421" r:id="rId23"/>
    <p:sldId id="406" r:id="rId24"/>
    <p:sldId id="408" r:id="rId25"/>
    <p:sldId id="409" r:id="rId26"/>
    <p:sldId id="410" r:id="rId27"/>
    <p:sldId id="411" r:id="rId28"/>
    <p:sldId id="412" r:id="rId29"/>
    <p:sldId id="413" r:id="rId30"/>
    <p:sldId id="414" r:id="rId31"/>
    <p:sldId id="415" r:id="rId32"/>
    <p:sldId id="416" r:id="rId33"/>
    <p:sldId id="422" r:id="rId34"/>
    <p:sldId id="1584" r:id="rId35"/>
  </p:sldIdLst>
  <p:sldSz cx="9144000" cy="6858000" type="screen4x3"/>
  <p:notesSz cx="9144000" cy="6858000"/>
  <p:defaultTextStyle>
    <a:defPPr marL="0" marR="0" indent="0" algn="l" defTabSz="642749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66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41064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86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160688" algn="ctr" defTabSz="41064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86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321374" algn="ctr" defTabSz="41064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86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482062" algn="ctr" defTabSz="41064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86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642749" algn="ctr" defTabSz="41064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86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803436" algn="ctr" defTabSz="41064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86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964124" algn="ctr" defTabSz="41064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86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124811" algn="ctr" defTabSz="41064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86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285497" algn="ctr" defTabSz="41064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86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>
        <p15:guide id="1" orient="horz" pos="867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37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0000FF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07" autoAdjust="0"/>
    <p:restoredTop sz="94940" autoAdjust="0"/>
  </p:normalViewPr>
  <p:slideViewPr>
    <p:cSldViewPr snapToGrid="0" snapToObjects="1">
      <p:cViewPr varScale="1">
        <p:scale>
          <a:sx n="177" d="100"/>
          <a:sy n="177" d="100"/>
        </p:scale>
        <p:origin x="1392" y="84"/>
      </p:cViewPr>
      <p:guideLst>
        <p:guide orient="horz" pos="867"/>
        <p:guide pos="2880"/>
        <p:guide orient="horz" pos="374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theme" Target="theme/theme1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2" name="Shape 132"/>
          <p:cNvSpPr>
            <a:spLocks noGrp="1"/>
          </p:cNvSpPr>
          <p:nvPr>
            <p:ph type="body" sz="quarter" idx="1"/>
          </p:nvPr>
        </p:nvSpPr>
        <p:spPr>
          <a:xfrm>
            <a:off x="1219200" y="3257550"/>
            <a:ext cx="6705600" cy="30861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321374" latinLnBrk="0">
      <a:lnSpc>
        <a:spcPct val="117999"/>
      </a:lnSpc>
      <a:defRPr sz="1546">
        <a:latin typeface="Helvetica Neue"/>
        <a:ea typeface="Helvetica Neue"/>
        <a:cs typeface="Helvetica Neue"/>
        <a:sym typeface="Helvetica Neue"/>
      </a:defRPr>
    </a:lvl1pPr>
    <a:lvl2pPr indent="160688" defTabSz="321374" latinLnBrk="0">
      <a:lnSpc>
        <a:spcPct val="117999"/>
      </a:lnSpc>
      <a:defRPr sz="1546">
        <a:latin typeface="Helvetica Neue"/>
        <a:ea typeface="Helvetica Neue"/>
        <a:cs typeface="Helvetica Neue"/>
        <a:sym typeface="Helvetica Neue"/>
      </a:defRPr>
    </a:lvl2pPr>
    <a:lvl3pPr indent="321374" defTabSz="321374" latinLnBrk="0">
      <a:lnSpc>
        <a:spcPct val="117999"/>
      </a:lnSpc>
      <a:defRPr sz="1546">
        <a:latin typeface="Helvetica Neue"/>
        <a:ea typeface="Helvetica Neue"/>
        <a:cs typeface="Helvetica Neue"/>
        <a:sym typeface="Helvetica Neue"/>
      </a:defRPr>
    </a:lvl3pPr>
    <a:lvl4pPr indent="482062" defTabSz="321374" latinLnBrk="0">
      <a:lnSpc>
        <a:spcPct val="117999"/>
      </a:lnSpc>
      <a:defRPr sz="1546">
        <a:latin typeface="Helvetica Neue"/>
        <a:ea typeface="Helvetica Neue"/>
        <a:cs typeface="Helvetica Neue"/>
        <a:sym typeface="Helvetica Neue"/>
      </a:defRPr>
    </a:lvl4pPr>
    <a:lvl5pPr indent="642749" defTabSz="321374" latinLnBrk="0">
      <a:lnSpc>
        <a:spcPct val="117999"/>
      </a:lnSpc>
      <a:defRPr sz="1546">
        <a:latin typeface="Helvetica Neue"/>
        <a:ea typeface="Helvetica Neue"/>
        <a:cs typeface="Helvetica Neue"/>
        <a:sym typeface="Helvetica Neue"/>
      </a:defRPr>
    </a:lvl5pPr>
    <a:lvl6pPr indent="803436" defTabSz="321374" latinLnBrk="0">
      <a:lnSpc>
        <a:spcPct val="117999"/>
      </a:lnSpc>
      <a:defRPr sz="1546">
        <a:latin typeface="Helvetica Neue"/>
        <a:ea typeface="Helvetica Neue"/>
        <a:cs typeface="Helvetica Neue"/>
        <a:sym typeface="Helvetica Neue"/>
      </a:defRPr>
    </a:lvl6pPr>
    <a:lvl7pPr indent="964124" defTabSz="321374" latinLnBrk="0">
      <a:lnSpc>
        <a:spcPct val="117999"/>
      </a:lnSpc>
      <a:defRPr sz="1546">
        <a:latin typeface="Helvetica Neue"/>
        <a:ea typeface="Helvetica Neue"/>
        <a:cs typeface="Helvetica Neue"/>
        <a:sym typeface="Helvetica Neue"/>
      </a:defRPr>
    </a:lvl7pPr>
    <a:lvl8pPr indent="1124811" defTabSz="321374" latinLnBrk="0">
      <a:lnSpc>
        <a:spcPct val="117999"/>
      </a:lnSpc>
      <a:defRPr sz="1546">
        <a:latin typeface="Helvetica Neue"/>
        <a:ea typeface="Helvetica Neue"/>
        <a:cs typeface="Helvetica Neue"/>
        <a:sym typeface="Helvetica Neue"/>
      </a:defRPr>
    </a:lvl8pPr>
    <a:lvl9pPr indent="1285497" defTabSz="321374" latinLnBrk="0">
      <a:lnSpc>
        <a:spcPct val="117999"/>
      </a:lnSpc>
      <a:defRPr sz="1546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908722"/>
            <a:ext cx="8235190" cy="5340991"/>
          </a:xfrm>
        </p:spPr>
        <p:txBody>
          <a:bodyPr/>
          <a:lstStyle>
            <a:lvl1pPr>
              <a:lnSpc>
                <a:spcPct val="150000"/>
              </a:lnSpc>
              <a:defRPr sz="1801">
                <a:solidFill>
                  <a:schemeClr val="tx1"/>
                </a:solidFill>
              </a:defRPr>
            </a:lvl1pPr>
            <a:lvl2pPr>
              <a:lnSpc>
                <a:spcPct val="150000"/>
              </a:lnSpc>
              <a:defRPr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50000"/>
              </a:lnSpc>
              <a:defRPr>
                <a:solidFill>
                  <a:schemeClr val="tx1"/>
                </a:solidFill>
              </a:defRPr>
            </a:lvl3pPr>
            <a:lvl4pPr>
              <a:lnSpc>
                <a:spcPct val="150000"/>
              </a:lnSpc>
              <a:defRPr>
                <a:solidFill>
                  <a:schemeClr val="tx1"/>
                </a:solidFill>
              </a:defRPr>
            </a:lvl4pPr>
            <a:lvl5pPr>
              <a:lnSpc>
                <a:spcPct val="150000"/>
              </a:lnSpc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ko-KR" altLang="en-US" dirty="0"/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19660ABE-831A-4FA2-811F-EFB8E8BAB5F0}"/>
              </a:ext>
            </a:extLst>
          </p:cNvPr>
          <p:cNvGrpSpPr/>
          <p:nvPr userDrawn="1"/>
        </p:nvGrpSpPr>
        <p:grpSpPr>
          <a:xfrm>
            <a:off x="-7859" y="715475"/>
            <a:ext cx="9159543" cy="68907"/>
            <a:chOff x="-7859" y="715474"/>
            <a:chExt cx="9159543" cy="68907"/>
          </a:xfrm>
        </p:grpSpPr>
        <p:sp>
          <p:nvSpPr>
            <p:cNvPr id="7" name="자유형 17">
              <a:extLst>
                <a:ext uri="{FF2B5EF4-FFF2-40B4-BE49-F238E27FC236}">
                  <a16:creationId xmlns:a16="http://schemas.microsoft.com/office/drawing/2014/main" id="{B96502C3-86B1-4416-8453-7252B4BC1434}"/>
                </a:ext>
              </a:extLst>
            </p:cNvPr>
            <p:cNvSpPr/>
            <p:nvPr/>
          </p:nvSpPr>
          <p:spPr>
            <a:xfrm>
              <a:off x="-7859" y="715712"/>
              <a:ext cx="371870" cy="6589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6736 w 541442"/>
                <a:gd name="connsiteY0" fmla="*/ 0 h 47598"/>
                <a:gd name="connsiteX1" fmla="*/ 541442 w 541442"/>
                <a:gd name="connsiteY1" fmla="*/ 0 h 47598"/>
                <a:gd name="connsiteX2" fmla="*/ 479151 w 541442"/>
                <a:gd name="connsiteY2" fmla="*/ 47428 h 47598"/>
                <a:gd name="connsiteX3" fmla="*/ 0 w 541442"/>
                <a:gd name="connsiteY3" fmla="*/ 47598 h 47598"/>
                <a:gd name="connsiteX4" fmla="*/ 6736 w 541442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79151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98604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584" h="47598">
                  <a:moveTo>
                    <a:pt x="6736" y="0"/>
                  </a:moveTo>
                  <a:lnTo>
                    <a:pt x="607584" y="0"/>
                  </a:lnTo>
                  <a:lnTo>
                    <a:pt x="498604" y="47428"/>
                  </a:lnTo>
                  <a:lnTo>
                    <a:pt x="0" y="47598"/>
                  </a:lnTo>
                  <a:lnTo>
                    <a:pt x="673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8" name="자유형 18">
              <a:extLst>
                <a:ext uri="{FF2B5EF4-FFF2-40B4-BE49-F238E27FC236}">
                  <a16:creationId xmlns:a16="http://schemas.microsoft.com/office/drawing/2014/main" id="{F83235DF-CB4E-4330-8D43-6A09AF9B0CA6}"/>
                </a:ext>
              </a:extLst>
            </p:cNvPr>
            <p:cNvSpPr/>
            <p:nvPr/>
          </p:nvSpPr>
          <p:spPr>
            <a:xfrm>
              <a:off x="323529" y="715474"/>
              <a:ext cx="8828155" cy="68813"/>
            </a:xfrm>
            <a:custGeom>
              <a:avLst/>
              <a:gdLst>
                <a:gd name="connsiteX0" fmla="*/ 62868 w 8607454"/>
                <a:gd name="connsiteY0" fmla="*/ 0 h 68813"/>
                <a:gd name="connsiteX1" fmla="*/ 8607454 w 8607454"/>
                <a:gd name="connsiteY1" fmla="*/ 0 h 68813"/>
                <a:gd name="connsiteX2" fmla="*/ 8607454 w 8607454"/>
                <a:gd name="connsiteY2" fmla="*/ 68813 h 68813"/>
                <a:gd name="connsiteX3" fmla="*/ 0 w 8607454"/>
                <a:gd name="connsiteY3" fmla="*/ 68813 h 68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07454" h="68813">
                  <a:moveTo>
                    <a:pt x="62868" y="0"/>
                  </a:moveTo>
                  <a:lnTo>
                    <a:pt x="8607454" y="0"/>
                  </a:lnTo>
                  <a:lnTo>
                    <a:pt x="8607454" y="68813"/>
                  </a:lnTo>
                  <a:lnTo>
                    <a:pt x="0" y="68813"/>
                  </a:lnTo>
                  <a:close/>
                </a:path>
              </a:pathLst>
            </a:custGeom>
            <a:solidFill>
              <a:srgbClr val="0048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9" name="자유형 19">
              <a:extLst>
                <a:ext uri="{FF2B5EF4-FFF2-40B4-BE49-F238E27FC236}">
                  <a16:creationId xmlns:a16="http://schemas.microsoft.com/office/drawing/2014/main" id="{768261DD-A248-415B-8DC3-99E76B437A67}"/>
                </a:ext>
              </a:extLst>
            </p:cNvPr>
            <p:cNvSpPr/>
            <p:nvPr/>
          </p:nvSpPr>
          <p:spPr>
            <a:xfrm flipH="1" flipV="1">
              <a:off x="8527245" y="716038"/>
              <a:ext cx="623888" cy="6834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7397 h 47428"/>
                <a:gd name="connsiteX4" fmla="*/ 0 w 534706"/>
                <a:gd name="connsiteY4" fmla="*/ 0 h 47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4706" h="47428">
                  <a:moveTo>
                    <a:pt x="0" y="0"/>
                  </a:moveTo>
                  <a:lnTo>
                    <a:pt x="534706" y="0"/>
                  </a:lnTo>
                  <a:lnTo>
                    <a:pt x="472415" y="47428"/>
                  </a:lnTo>
                  <a:lnTo>
                    <a:pt x="0" y="473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5635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제목 텍스트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/>
          </a:p>
        </p:txBody>
      </p:sp>
      <p:sp>
        <p:nvSpPr>
          <p:cNvPr id="49" name="슬라이드 번호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55788593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제목 및 부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제목 텍스트"/>
          <p:cNvSpPr txBox="1">
            <a:spLocks noGrp="1"/>
          </p:cNvSpPr>
          <p:nvPr>
            <p:ph type="title"/>
          </p:nvPr>
        </p:nvSpPr>
        <p:spPr>
          <a:xfrm>
            <a:off x="892974" y="1151930"/>
            <a:ext cx="7358063" cy="2321719"/>
          </a:xfrm>
          <a:prstGeom prst="rect">
            <a:avLst/>
          </a:prstGeom>
        </p:spPr>
        <p:txBody>
          <a:bodyPr anchor="b"/>
          <a:lstStyle>
            <a:lvl1pPr>
              <a:defRPr sz="3516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rPr lang="ko-KR" altLang="en-US"/>
              <a:t>마스터 제목 스타일 편집</a:t>
            </a:r>
            <a:endParaRPr/>
          </a:p>
        </p:txBody>
      </p:sp>
      <p:sp>
        <p:nvSpPr>
          <p:cNvPr id="167" name="본문 첫 번째 줄…"/>
          <p:cNvSpPr txBox="1">
            <a:spLocks noGrp="1"/>
          </p:cNvSpPr>
          <p:nvPr>
            <p:ph type="body" sz="quarter" idx="1"/>
          </p:nvPr>
        </p:nvSpPr>
        <p:spPr>
          <a:xfrm>
            <a:off x="892974" y="3545086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076109884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Click to edit Master title style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794423"/>
            <a:ext cx="8235190" cy="5340991"/>
          </a:xfrm>
        </p:spPr>
        <p:txBody>
          <a:bodyPr/>
          <a:lstStyle>
            <a:lvl1pPr>
              <a:lnSpc>
                <a:spcPct val="150000"/>
              </a:lnSpc>
              <a:defRPr sz="1801">
                <a:solidFill>
                  <a:schemeClr val="tx1"/>
                </a:solidFill>
              </a:defRPr>
            </a:lvl1pPr>
            <a:lvl2pPr>
              <a:lnSpc>
                <a:spcPct val="150000"/>
              </a:lnSpc>
              <a:defRPr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50000"/>
              </a:lnSpc>
              <a:defRPr>
                <a:solidFill>
                  <a:schemeClr val="tx1"/>
                </a:solidFill>
              </a:defRPr>
            </a:lvl3pPr>
            <a:lvl4pPr>
              <a:lnSpc>
                <a:spcPct val="150000"/>
              </a:lnSpc>
              <a:defRPr>
                <a:solidFill>
                  <a:schemeClr val="tx1"/>
                </a:solidFill>
              </a:defRPr>
            </a:lvl4pPr>
            <a:lvl5pPr>
              <a:lnSpc>
                <a:spcPct val="150000"/>
              </a:lnSpc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altLang="ko-KR"/>
              <a:t>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 dirty="0"/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19660ABE-831A-4FA2-811F-EFB8E8BAB5F0}"/>
              </a:ext>
            </a:extLst>
          </p:cNvPr>
          <p:cNvGrpSpPr/>
          <p:nvPr userDrawn="1"/>
        </p:nvGrpSpPr>
        <p:grpSpPr>
          <a:xfrm>
            <a:off x="-7859" y="715475"/>
            <a:ext cx="9159543" cy="68907"/>
            <a:chOff x="-7859" y="715474"/>
            <a:chExt cx="9159543" cy="68907"/>
          </a:xfrm>
        </p:grpSpPr>
        <p:sp>
          <p:nvSpPr>
            <p:cNvPr id="7" name="자유형 17">
              <a:extLst>
                <a:ext uri="{FF2B5EF4-FFF2-40B4-BE49-F238E27FC236}">
                  <a16:creationId xmlns:a16="http://schemas.microsoft.com/office/drawing/2014/main" id="{B96502C3-86B1-4416-8453-7252B4BC1434}"/>
                </a:ext>
              </a:extLst>
            </p:cNvPr>
            <p:cNvSpPr/>
            <p:nvPr/>
          </p:nvSpPr>
          <p:spPr>
            <a:xfrm>
              <a:off x="-7859" y="715712"/>
              <a:ext cx="371870" cy="6589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6736 w 541442"/>
                <a:gd name="connsiteY0" fmla="*/ 0 h 47598"/>
                <a:gd name="connsiteX1" fmla="*/ 541442 w 541442"/>
                <a:gd name="connsiteY1" fmla="*/ 0 h 47598"/>
                <a:gd name="connsiteX2" fmla="*/ 479151 w 541442"/>
                <a:gd name="connsiteY2" fmla="*/ 47428 h 47598"/>
                <a:gd name="connsiteX3" fmla="*/ 0 w 541442"/>
                <a:gd name="connsiteY3" fmla="*/ 47598 h 47598"/>
                <a:gd name="connsiteX4" fmla="*/ 6736 w 541442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79151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98604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584" h="47598">
                  <a:moveTo>
                    <a:pt x="6736" y="0"/>
                  </a:moveTo>
                  <a:lnTo>
                    <a:pt x="607584" y="0"/>
                  </a:lnTo>
                  <a:lnTo>
                    <a:pt x="498604" y="47428"/>
                  </a:lnTo>
                  <a:lnTo>
                    <a:pt x="0" y="47598"/>
                  </a:lnTo>
                  <a:lnTo>
                    <a:pt x="673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8" name="자유형 18">
              <a:extLst>
                <a:ext uri="{FF2B5EF4-FFF2-40B4-BE49-F238E27FC236}">
                  <a16:creationId xmlns:a16="http://schemas.microsoft.com/office/drawing/2014/main" id="{F83235DF-CB4E-4330-8D43-6A09AF9B0CA6}"/>
                </a:ext>
              </a:extLst>
            </p:cNvPr>
            <p:cNvSpPr/>
            <p:nvPr/>
          </p:nvSpPr>
          <p:spPr>
            <a:xfrm>
              <a:off x="323529" y="715474"/>
              <a:ext cx="8828155" cy="68813"/>
            </a:xfrm>
            <a:custGeom>
              <a:avLst/>
              <a:gdLst>
                <a:gd name="connsiteX0" fmla="*/ 62868 w 8607454"/>
                <a:gd name="connsiteY0" fmla="*/ 0 h 68813"/>
                <a:gd name="connsiteX1" fmla="*/ 8607454 w 8607454"/>
                <a:gd name="connsiteY1" fmla="*/ 0 h 68813"/>
                <a:gd name="connsiteX2" fmla="*/ 8607454 w 8607454"/>
                <a:gd name="connsiteY2" fmla="*/ 68813 h 68813"/>
                <a:gd name="connsiteX3" fmla="*/ 0 w 8607454"/>
                <a:gd name="connsiteY3" fmla="*/ 68813 h 68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07454" h="68813">
                  <a:moveTo>
                    <a:pt x="62868" y="0"/>
                  </a:moveTo>
                  <a:lnTo>
                    <a:pt x="8607454" y="0"/>
                  </a:lnTo>
                  <a:lnTo>
                    <a:pt x="8607454" y="68813"/>
                  </a:lnTo>
                  <a:lnTo>
                    <a:pt x="0" y="68813"/>
                  </a:lnTo>
                  <a:close/>
                </a:path>
              </a:pathLst>
            </a:custGeom>
            <a:solidFill>
              <a:srgbClr val="0048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9" name="자유형 19">
              <a:extLst>
                <a:ext uri="{FF2B5EF4-FFF2-40B4-BE49-F238E27FC236}">
                  <a16:creationId xmlns:a16="http://schemas.microsoft.com/office/drawing/2014/main" id="{768261DD-A248-415B-8DC3-99E76B437A67}"/>
                </a:ext>
              </a:extLst>
            </p:cNvPr>
            <p:cNvSpPr/>
            <p:nvPr/>
          </p:nvSpPr>
          <p:spPr>
            <a:xfrm flipH="1" flipV="1">
              <a:off x="8527245" y="716038"/>
              <a:ext cx="623888" cy="6834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7397 h 47428"/>
                <a:gd name="connsiteX4" fmla="*/ 0 w 534706"/>
                <a:gd name="connsiteY4" fmla="*/ 0 h 47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4706" h="47428">
                  <a:moveTo>
                    <a:pt x="0" y="0"/>
                  </a:moveTo>
                  <a:lnTo>
                    <a:pt x="534706" y="0"/>
                  </a:lnTo>
                  <a:lnTo>
                    <a:pt x="472415" y="47428"/>
                  </a:lnTo>
                  <a:lnTo>
                    <a:pt x="0" y="473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87874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>
            <a:extLst>
              <a:ext uri="{FF2B5EF4-FFF2-40B4-BE49-F238E27FC236}">
                <a16:creationId xmlns:a16="http://schemas.microsoft.com/office/drawing/2014/main" id="{606D11F7-D8C9-4459-B906-BD7BD4419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5118" y="165060"/>
            <a:ext cx="7366528" cy="539750"/>
          </a:xfrm>
        </p:spPr>
        <p:txBody>
          <a:bodyPr/>
          <a:lstStyle>
            <a:lvl1pPr>
              <a:defRPr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altLang="ko-KR"/>
              <a:t>Click to edit Master title style</a:t>
            </a:r>
            <a:endParaRPr lang="ko-KR" altLang="en-US" dirty="0"/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19660ABE-831A-4FA2-811F-EFB8E8BAB5F0}"/>
              </a:ext>
            </a:extLst>
          </p:cNvPr>
          <p:cNvGrpSpPr/>
          <p:nvPr userDrawn="1"/>
        </p:nvGrpSpPr>
        <p:grpSpPr>
          <a:xfrm>
            <a:off x="-7859" y="715475"/>
            <a:ext cx="9159543" cy="68907"/>
            <a:chOff x="-7859" y="715474"/>
            <a:chExt cx="9159543" cy="68907"/>
          </a:xfrm>
        </p:grpSpPr>
        <p:sp>
          <p:nvSpPr>
            <p:cNvPr id="15" name="자유형 17">
              <a:extLst>
                <a:ext uri="{FF2B5EF4-FFF2-40B4-BE49-F238E27FC236}">
                  <a16:creationId xmlns:a16="http://schemas.microsoft.com/office/drawing/2014/main" id="{B96502C3-86B1-4416-8453-7252B4BC1434}"/>
                </a:ext>
              </a:extLst>
            </p:cNvPr>
            <p:cNvSpPr/>
            <p:nvPr/>
          </p:nvSpPr>
          <p:spPr>
            <a:xfrm>
              <a:off x="-7859" y="715712"/>
              <a:ext cx="371870" cy="6589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6736 w 541442"/>
                <a:gd name="connsiteY0" fmla="*/ 0 h 47598"/>
                <a:gd name="connsiteX1" fmla="*/ 541442 w 541442"/>
                <a:gd name="connsiteY1" fmla="*/ 0 h 47598"/>
                <a:gd name="connsiteX2" fmla="*/ 479151 w 541442"/>
                <a:gd name="connsiteY2" fmla="*/ 47428 h 47598"/>
                <a:gd name="connsiteX3" fmla="*/ 0 w 541442"/>
                <a:gd name="connsiteY3" fmla="*/ 47598 h 47598"/>
                <a:gd name="connsiteX4" fmla="*/ 6736 w 541442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79151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98604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584" h="47598">
                  <a:moveTo>
                    <a:pt x="6736" y="0"/>
                  </a:moveTo>
                  <a:lnTo>
                    <a:pt x="607584" y="0"/>
                  </a:lnTo>
                  <a:lnTo>
                    <a:pt x="498604" y="47428"/>
                  </a:lnTo>
                  <a:lnTo>
                    <a:pt x="0" y="47598"/>
                  </a:lnTo>
                  <a:lnTo>
                    <a:pt x="673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16" name="자유형 18">
              <a:extLst>
                <a:ext uri="{FF2B5EF4-FFF2-40B4-BE49-F238E27FC236}">
                  <a16:creationId xmlns:a16="http://schemas.microsoft.com/office/drawing/2014/main" id="{F83235DF-CB4E-4330-8D43-6A09AF9B0CA6}"/>
                </a:ext>
              </a:extLst>
            </p:cNvPr>
            <p:cNvSpPr/>
            <p:nvPr/>
          </p:nvSpPr>
          <p:spPr>
            <a:xfrm>
              <a:off x="323529" y="715474"/>
              <a:ext cx="8828155" cy="68813"/>
            </a:xfrm>
            <a:custGeom>
              <a:avLst/>
              <a:gdLst>
                <a:gd name="connsiteX0" fmla="*/ 62868 w 8607454"/>
                <a:gd name="connsiteY0" fmla="*/ 0 h 68813"/>
                <a:gd name="connsiteX1" fmla="*/ 8607454 w 8607454"/>
                <a:gd name="connsiteY1" fmla="*/ 0 h 68813"/>
                <a:gd name="connsiteX2" fmla="*/ 8607454 w 8607454"/>
                <a:gd name="connsiteY2" fmla="*/ 68813 h 68813"/>
                <a:gd name="connsiteX3" fmla="*/ 0 w 8607454"/>
                <a:gd name="connsiteY3" fmla="*/ 68813 h 68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07454" h="68813">
                  <a:moveTo>
                    <a:pt x="62868" y="0"/>
                  </a:moveTo>
                  <a:lnTo>
                    <a:pt x="8607454" y="0"/>
                  </a:lnTo>
                  <a:lnTo>
                    <a:pt x="8607454" y="68813"/>
                  </a:lnTo>
                  <a:lnTo>
                    <a:pt x="0" y="68813"/>
                  </a:lnTo>
                  <a:close/>
                </a:path>
              </a:pathLst>
            </a:custGeom>
            <a:solidFill>
              <a:srgbClr val="0048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17" name="자유형 19">
              <a:extLst>
                <a:ext uri="{FF2B5EF4-FFF2-40B4-BE49-F238E27FC236}">
                  <a16:creationId xmlns:a16="http://schemas.microsoft.com/office/drawing/2014/main" id="{768261DD-A248-415B-8DC3-99E76B437A67}"/>
                </a:ext>
              </a:extLst>
            </p:cNvPr>
            <p:cNvSpPr/>
            <p:nvPr/>
          </p:nvSpPr>
          <p:spPr>
            <a:xfrm flipH="1" flipV="1">
              <a:off x="8527245" y="716038"/>
              <a:ext cx="623888" cy="6834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7397 h 47428"/>
                <a:gd name="connsiteX4" fmla="*/ 0 w 534706"/>
                <a:gd name="connsiteY4" fmla="*/ 0 h 47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4706" h="47428">
                  <a:moveTo>
                    <a:pt x="0" y="0"/>
                  </a:moveTo>
                  <a:lnTo>
                    <a:pt x="534706" y="0"/>
                  </a:lnTo>
                  <a:lnTo>
                    <a:pt x="472415" y="47428"/>
                  </a:lnTo>
                  <a:lnTo>
                    <a:pt x="0" y="473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81961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 bwMode="auto">
          <a:xfrm>
            <a:off x="0" y="0"/>
            <a:ext cx="9144000" cy="9144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846" marR="0" indent="-342846" algn="l" defTabSz="91426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279125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1E0A63C-D26E-477C-9351-45B7195FF070}"/>
              </a:ext>
            </a:extLst>
          </p:cNvPr>
          <p:cNvSpPr/>
          <p:nvPr userDrawn="1"/>
        </p:nvSpPr>
        <p:spPr>
          <a:xfrm>
            <a:off x="0" y="2881054"/>
            <a:ext cx="9144000" cy="1044116"/>
          </a:xfrm>
          <a:prstGeom prst="rect">
            <a:avLst/>
          </a:prstGeom>
          <a:solidFill>
            <a:srgbClr val="00427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1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Y중고딕" panose="02030600000101010101" pitchFamily="18" charset="-127"/>
              <a:ea typeface="HY중고딕" panose="02030600000101010101" pitchFamily="18" charset="-127"/>
              <a:cs typeface="+mn-cs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2973791"/>
            <a:ext cx="7772401" cy="861120"/>
          </a:xfrm>
        </p:spPr>
        <p:txBody>
          <a:bodyPr anchor="ctr"/>
          <a:lstStyle>
            <a:lvl1pPr algn="ctr">
              <a:defRPr sz="3600" b="1" cap="none" baseline="0">
                <a:solidFill>
                  <a:schemeClr val="bg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r>
              <a:rPr lang="en-US" altLang="ko-KR"/>
              <a:t>Click to edit Master title style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52661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>
            <a:extLst>
              <a:ext uri="{FF2B5EF4-FFF2-40B4-BE49-F238E27FC236}">
                <a16:creationId xmlns:a16="http://schemas.microsoft.com/office/drawing/2014/main" id="{CAF9B578-4C8D-4D38-A2CB-B78F9F3A54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10"/>
          <a:stretch/>
        </p:blipFill>
        <p:spPr>
          <a:xfrm>
            <a:off x="0" y="6518"/>
            <a:ext cx="9144000" cy="6158791"/>
          </a:xfrm>
          <a:prstGeom prst="rect">
            <a:avLst/>
          </a:prstGeom>
        </p:spPr>
      </p:pic>
      <p:sp>
        <p:nvSpPr>
          <p:cNvPr id="4823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35101" y="1676490"/>
            <a:ext cx="6337300" cy="553998"/>
          </a:xfrm>
          <a:noFill/>
        </p:spPr>
        <p:txBody>
          <a:bodyPr wrap="square" rtlCol="0" anchor="ctr">
            <a:spAutoFit/>
          </a:bodyPr>
          <a:lstStyle>
            <a:lvl1pPr>
              <a:defRPr lang="ko-KR" altLang="en-US" sz="3600" kern="1200" dirty="0">
                <a:ln>
                  <a:solidFill>
                    <a:schemeClr val="accent6">
                      <a:alpha val="1000"/>
                    </a:schemeClr>
                  </a:solidFill>
                </a:ln>
                <a:solidFill>
                  <a:srgbClr val="004982"/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pPr marL="0" lvl="0" algn="ctr" defTabSz="914260">
              <a:lnSpc>
                <a:spcPts val="3600"/>
              </a:lnSpc>
            </a:pPr>
            <a:r>
              <a:rPr lang="en-US" altLang="ko-KR"/>
              <a:t>Click to edit Master title style</a:t>
            </a:r>
            <a:endParaRPr lang="ko-KR" altLang="en-US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AC3B432C-678F-AD47-A9F3-8CB739DDFED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51250" y="4371618"/>
            <a:ext cx="18415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619050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499" y="902846"/>
            <a:ext cx="8235190" cy="5340991"/>
          </a:xfrm>
        </p:spPr>
        <p:txBody>
          <a:bodyPr tIns="180000"/>
          <a:lstStyle>
            <a:lvl1pPr marL="469828" indent="-469828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907912" indent="-436496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2pPr>
            <a:lvl3pPr marL="1304725" indent="-395228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3pPr>
            <a:lvl4pPr marL="1693602" indent="-387291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4pPr>
            <a:lvl5pPr marL="2093592" indent="-398402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5pPr>
          </a:lstStyle>
          <a:p>
            <a:pPr lvl="0"/>
            <a:r>
              <a:rPr lang="en-US" altLang="ko-KR"/>
              <a:t>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en-US" dirty="0"/>
          </a:p>
        </p:txBody>
      </p:sp>
      <p:sp>
        <p:nvSpPr>
          <p:cNvPr id="7" name="제목 1"/>
          <p:cNvSpPr>
            <a:spLocks noGrp="1"/>
          </p:cNvSpPr>
          <p:nvPr>
            <p:ph type="title"/>
          </p:nvPr>
        </p:nvSpPr>
        <p:spPr>
          <a:xfrm>
            <a:off x="445118" y="165060"/>
            <a:ext cx="7366528" cy="539750"/>
          </a:xfrm>
        </p:spPr>
        <p:txBody>
          <a:bodyPr/>
          <a:lstStyle/>
          <a:p>
            <a:r>
              <a:rPr lang="en-US" altLang="ko-KR"/>
              <a:t>Click to edit Master title style</a:t>
            </a:r>
            <a:endParaRPr lang="ko-KR" altLang="en-US" dirty="0"/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5A2744CF-E5DC-445A-A05C-6D7572EDDDA9}"/>
              </a:ext>
            </a:extLst>
          </p:cNvPr>
          <p:cNvGrpSpPr/>
          <p:nvPr userDrawn="1"/>
        </p:nvGrpSpPr>
        <p:grpSpPr>
          <a:xfrm>
            <a:off x="-7859" y="715475"/>
            <a:ext cx="9159543" cy="68907"/>
            <a:chOff x="-7859" y="715474"/>
            <a:chExt cx="9159543" cy="68907"/>
          </a:xfrm>
        </p:grpSpPr>
        <p:sp>
          <p:nvSpPr>
            <p:cNvPr id="8" name="자유형 17">
              <a:extLst>
                <a:ext uri="{FF2B5EF4-FFF2-40B4-BE49-F238E27FC236}">
                  <a16:creationId xmlns:a16="http://schemas.microsoft.com/office/drawing/2014/main" id="{13111155-068E-4D1E-8588-8BD42ACC6DC9}"/>
                </a:ext>
              </a:extLst>
            </p:cNvPr>
            <p:cNvSpPr/>
            <p:nvPr/>
          </p:nvSpPr>
          <p:spPr>
            <a:xfrm>
              <a:off x="-7859" y="715712"/>
              <a:ext cx="371870" cy="6589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6736 w 541442"/>
                <a:gd name="connsiteY0" fmla="*/ 0 h 47598"/>
                <a:gd name="connsiteX1" fmla="*/ 541442 w 541442"/>
                <a:gd name="connsiteY1" fmla="*/ 0 h 47598"/>
                <a:gd name="connsiteX2" fmla="*/ 479151 w 541442"/>
                <a:gd name="connsiteY2" fmla="*/ 47428 h 47598"/>
                <a:gd name="connsiteX3" fmla="*/ 0 w 541442"/>
                <a:gd name="connsiteY3" fmla="*/ 47598 h 47598"/>
                <a:gd name="connsiteX4" fmla="*/ 6736 w 541442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79151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98604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584" h="47598">
                  <a:moveTo>
                    <a:pt x="6736" y="0"/>
                  </a:moveTo>
                  <a:lnTo>
                    <a:pt x="607584" y="0"/>
                  </a:lnTo>
                  <a:lnTo>
                    <a:pt x="498604" y="47428"/>
                  </a:lnTo>
                  <a:lnTo>
                    <a:pt x="0" y="47598"/>
                  </a:lnTo>
                  <a:lnTo>
                    <a:pt x="673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9" name="자유형 18">
              <a:extLst>
                <a:ext uri="{FF2B5EF4-FFF2-40B4-BE49-F238E27FC236}">
                  <a16:creationId xmlns:a16="http://schemas.microsoft.com/office/drawing/2014/main" id="{FCBE76D0-44FD-4F4E-9811-6C4715AB07F6}"/>
                </a:ext>
              </a:extLst>
            </p:cNvPr>
            <p:cNvSpPr/>
            <p:nvPr/>
          </p:nvSpPr>
          <p:spPr>
            <a:xfrm>
              <a:off x="323529" y="715474"/>
              <a:ext cx="8828155" cy="68813"/>
            </a:xfrm>
            <a:custGeom>
              <a:avLst/>
              <a:gdLst>
                <a:gd name="connsiteX0" fmla="*/ 62868 w 8607454"/>
                <a:gd name="connsiteY0" fmla="*/ 0 h 68813"/>
                <a:gd name="connsiteX1" fmla="*/ 8607454 w 8607454"/>
                <a:gd name="connsiteY1" fmla="*/ 0 h 68813"/>
                <a:gd name="connsiteX2" fmla="*/ 8607454 w 8607454"/>
                <a:gd name="connsiteY2" fmla="*/ 68813 h 68813"/>
                <a:gd name="connsiteX3" fmla="*/ 0 w 8607454"/>
                <a:gd name="connsiteY3" fmla="*/ 68813 h 68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07454" h="68813">
                  <a:moveTo>
                    <a:pt x="62868" y="0"/>
                  </a:moveTo>
                  <a:lnTo>
                    <a:pt x="8607454" y="0"/>
                  </a:lnTo>
                  <a:lnTo>
                    <a:pt x="8607454" y="68813"/>
                  </a:lnTo>
                  <a:lnTo>
                    <a:pt x="0" y="68813"/>
                  </a:lnTo>
                  <a:close/>
                </a:path>
              </a:pathLst>
            </a:custGeom>
            <a:solidFill>
              <a:srgbClr val="0048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10" name="자유형 19">
              <a:extLst>
                <a:ext uri="{FF2B5EF4-FFF2-40B4-BE49-F238E27FC236}">
                  <a16:creationId xmlns:a16="http://schemas.microsoft.com/office/drawing/2014/main" id="{ED0166E4-6E5B-46C9-BB8B-E7761F4BE1F4}"/>
                </a:ext>
              </a:extLst>
            </p:cNvPr>
            <p:cNvSpPr/>
            <p:nvPr/>
          </p:nvSpPr>
          <p:spPr>
            <a:xfrm flipH="1" flipV="1">
              <a:off x="8527245" y="716038"/>
              <a:ext cx="623888" cy="6834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7397 h 47428"/>
                <a:gd name="connsiteX4" fmla="*/ 0 w 534706"/>
                <a:gd name="connsiteY4" fmla="*/ 0 h 47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4706" h="47428">
                  <a:moveTo>
                    <a:pt x="0" y="0"/>
                  </a:moveTo>
                  <a:lnTo>
                    <a:pt x="534706" y="0"/>
                  </a:lnTo>
                  <a:lnTo>
                    <a:pt x="472415" y="47428"/>
                  </a:lnTo>
                  <a:lnTo>
                    <a:pt x="0" y="473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043180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 userDrawn="1"/>
        </p:nvCxnSpPr>
        <p:spPr>
          <a:xfrm>
            <a:off x="214313" y="4429125"/>
            <a:ext cx="8786812" cy="0"/>
          </a:xfrm>
          <a:prstGeom prst="line">
            <a:avLst/>
          </a:prstGeom>
          <a:ln w="381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91995" y="2906719"/>
            <a:ext cx="8072494" cy="1500187"/>
          </a:xfrm>
        </p:spPr>
        <p:txBody>
          <a:bodyPr anchor="b"/>
          <a:lstStyle>
            <a:lvl1pPr marL="0" indent="0" algn="r">
              <a:buNone/>
              <a:defRPr sz="3200" b="1">
                <a:solidFill>
                  <a:schemeClr val="tx2">
                    <a:lumMod val="50000"/>
                  </a:schemeClr>
                </a:solidFill>
              </a:defRPr>
            </a:lvl1pPr>
            <a:lvl2pPr marL="457130" indent="0">
              <a:buNone/>
              <a:defRPr sz="1801"/>
            </a:lvl2pPr>
            <a:lvl3pPr marL="914260" indent="0">
              <a:buNone/>
              <a:defRPr sz="1600"/>
            </a:lvl3pPr>
            <a:lvl4pPr marL="1371390" indent="0">
              <a:buNone/>
              <a:defRPr sz="1399"/>
            </a:lvl4pPr>
            <a:lvl5pPr marL="1828518" indent="0">
              <a:buNone/>
              <a:defRPr sz="1399"/>
            </a:lvl5pPr>
            <a:lvl6pPr marL="2285649" indent="0">
              <a:buNone/>
              <a:defRPr sz="1399"/>
            </a:lvl6pPr>
            <a:lvl7pPr marL="2742778" indent="0">
              <a:buNone/>
              <a:defRPr sz="1399"/>
            </a:lvl7pPr>
            <a:lvl8pPr marL="3199908" indent="0">
              <a:buNone/>
              <a:defRPr sz="1399"/>
            </a:lvl8pPr>
            <a:lvl9pPr marL="3657039" indent="0">
              <a:buNone/>
              <a:defRPr sz="1399"/>
            </a:lvl9pPr>
          </a:lstStyle>
          <a:p>
            <a:pPr lvl="0"/>
            <a:r>
              <a:rPr lang="en-US" altLang="ko-KR" dirty="0"/>
              <a:t>Edit Master text styles</a:t>
            </a:r>
          </a:p>
        </p:txBody>
      </p:sp>
      <p:sp>
        <p:nvSpPr>
          <p:cNvPr id="1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964934" y="6592715"/>
            <a:ext cx="1071563" cy="220663"/>
          </a:xfrm>
        </p:spPr>
        <p:txBody>
          <a:bodyPr/>
          <a:lstStyle>
            <a:lvl1pPr>
              <a:defRPr b="1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r>
              <a:rPr lang="en-US" altLang="ko-KR">
                <a:solidFill>
                  <a:srgbClr val="1F497D">
                    <a:lumMod val="50000"/>
                  </a:srgb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50056115"/>
      </p:ext>
    </p:extLst>
  </p:cSld>
  <p:clrMapOvr>
    <a:masterClrMapping/>
  </p:clrMapOvr>
  <p:transition>
    <p:zo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제목 텍스트"/>
          <p:cNvSpPr txBox="1">
            <a:spLocks noGrp="1"/>
          </p:cNvSpPr>
          <p:nvPr>
            <p:ph type="title"/>
          </p:nvPr>
        </p:nvSpPr>
        <p:spPr>
          <a:xfrm>
            <a:off x="892974" y="1151930"/>
            <a:ext cx="7358063" cy="2321719"/>
          </a:xfrm>
          <a:prstGeom prst="rect">
            <a:avLst/>
          </a:prstGeom>
        </p:spPr>
        <p:txBody>
          <a:bodyPr anchor="b"/>
          <a:lstStyle/>
          <a:p>
            <a:r>
              <a:rPr lang="en-US" altLang="ko-KR"/>
              <a:t>Click to edit Master title style</a:t>
            </a:r>
            <a:endParaRPr/>
          </a:p>
        </p:txBody>
      </p:sp>
      <p:sp>
        <p:nvSpPr>
          <p:cNvPr id="12" name="본문 첫 번째 줄…"/>
          <p:cNvSpPr txBox="1">
            <a:spLocks noGrp="1"/>
          </p:cNvSpPr>
          <p:nvPr>
            <p:ph type="body" sz="quarter" idx="1"/>
          </p:nvPr>
        </p:nvSpPr>
        <p:spPr>
          <a:xfrm>
            <a:off x="892974" y="3545086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 lvl="0"/>
            <a:r>
              <a:rPr lang="en-US" altLang="ko-KR"/>
              <a:t>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/>
          </a:p>
        </p:txBody>
      </p:sp>
      <p:sp>
        <p:nvSpPr>
          <p:cNvPr id="13" name="슬라이드 번호"/>
          <p:cNvSpPr txBox="1">
            <a:spLocks noGrp="1"/>
          </p:cNvSpPr>
          <p:nvPr>
            <p:ph type="sldNum" sz="quarter" idx="2"/>
          </p:nvPr>
        </p:nvSpPr>
        <p:spPr>
          <a:xfrm>
            <a:off x="428605" y="6393660"/>
            <a:ext cx="239288" cy="24110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54845457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" y="6518"/>
            <a:ext cx="9144000" cy="6851487"/>
          </a:xfrm>
          <a:prstGeom prst="rect">
            <a:avLst/>
          </a:prstGeom>
        </p:spPr>
      </p:pic>
      <p:grpSp>
        <p:nvGrpSpPr>
          <p:cNvPr id="3" name="그룹 2"/>
          <p:cNvGrpSpPr/>
          <p:nvPr userDrawn="1"/>
        </p:nvGrpSpPr>
        <p:grpSpPr>
          <a:xfrm>
            <a:off x="964" y="6280578"/>
            <a:ext cx="9144000" cy="314957"/>
            <a:chOff x="964" y="6280572"/>
            <a:chExt cx="9144000" cy="314957"/>
          </a:xfrm>
        </p:grpSpPr>
        <p:sp>
          <p:nvSpPr>
            <p:cNvPr id="2" name="직사각형 1"/>
            <p:cNvSpPr/>
            <p:nvPr userDrawn="1"/>
          </p:nvSpPr>
          <p:spPr>
            <a:xfrm>
              <a:off x="237067" y="6341533"/>
              <a:ext cx="8678333" cy="1693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399" dirty="0">
                <a:ea typeface="HY중고딕" panose="02030600000101010101" pitchFamily="18" charset="-127"/>
              </a:endParaRPr>
            </a:p>
          </p:txBody>
        </p:sp>
        <p:pic>
          <p:nvPicPr>
            <p:cNvPr id="13" name="그림 3" descr="line_blue.png"/>
            <p:cNvPicPr>
              <a:picLocks noChangeAspect="1"/>
            </p:cNvPicPr>
            <p:nvPr userDrawn="1"/>
          </p:nvPicPr>
          <p:blipFill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964" y="6280572"/>
              <a:ext cx="9144000" cy="149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그림 13"/>
            <p:cNvPicPr>
              <a:picLocks noChangeAspect="1"/>
            </p:cNvPicPr>
            <p:nvPr userDrawn="1"/>
          </p:nvPicPr>
          <p:blipFill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25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437361" y="6366929"/>
              <a:ext cx="1447800" cy="228600"/>
            </a:xfrm>
            <a:prstGeom prst="rect">
              <a:avLst/>
            </a:prstGeom>
          </p:spPr>
        </p:pic>
      </p:grpSp>
      <p:sp>
        <p:nvSpPr>
          <p:cNvPr id="4" name="직사각형 3"/>
          <p:cNvSpPr/>
          <p:nvPr userDrawn="1"/>
        </p:nvSpPr>
        <p:spPr>
          <a:xfrm>
            <a:off x="6731001" y="237070"/>
            <a:ext cx="2184400" cy="7450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399" dirty="0">
              <a:ea typeface="HY중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552557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제목 텍스트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ko-KR"/>
              <a:t>Click to edit Master title style</a:t>
            </a:r>
            <a:endParaRPr/>
          </a:p>
        </p:txBody>
      </p:sp>
      <p:sp>
        <p:nvSpPr>
          <p:cNvPr id="49" name="슬라이드 번호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27039371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제목 및 부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제목 텍스트"/>
          <p:cNvSpPr txBox="1">
            <a:spLocks noGrp="1"/>
          </p:cNvSpPr>
          <p:nvPr>
            <p:ph type="title"/>
          </p:nvPr>
        </p:nvSpPr>
        <p:spPr>
          <a:xfrm>
            <a:off x="892974" y="1151930"/>
            <a:ext cx="7358063" cy="2321719"/>
          </a:xfrm>
          <a:prstGeom prst="rect">
            <a:avLst/>
          </a:prstGeom>
        </p:spPr>
        <p:txBody>
          <a:bodyPr anchor="b"/>
          <a:lstStyle>
            <a:lvl1pPr>
              <a:defRPr sz="3516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rPr lang="en-US" altLang="ko-KR"/>
              <a:t>Click to edit Master title style</a:t>
            </a:r>
            <a:endParaRPr/>
          </a:p>
        </p:txBody>
      </p:sp>
      <p:sp>
        <p:nvSpPr>
          <p:cNvPr id="167" name="본문 첫 번째 줄…"/>
          <p:cNvSpPr txBox="1">
            <a:spLocks noGrp="1"/>
          </p:cNvSpPr>
          <p:nvPr>
            <p:ph type="body" sz="quarter" idx="1"/>
          </p:nvPr>
        </p:nvSpPr>
        <p:spPr>
          <a:xfrm>
            <a:off x="892974" y="3545086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 lvl="0"/>
            <a:r>
              <a:rPr lang="en-US" altLang="ko-KR"/>
              <a:t>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75061872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>
            <a:extLst>
              <a:ext uri="{FF2B5EF4-FFF2-40B4-BE49-F238E27FC236}">
                <a16:creationId xmlns:a16="http://schemas.microsoft.com/office/drawing/2014/main" id="{606D11F7-D8C9-4459-B906-BD7BD4419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5118" y="165060"/>
            <a:ext cx="7366528" cy="539750"/>
          </a:xfrm>
        </p:spPr>
        <p:txBody>
          <a:bodyPr/>
          <a:lstStyle>
            <a:lvl1pPr>
              <a:defRPr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ko-KR" altLang="en-US"/>
              <a:t>마스터 제목 스타일 편집</a:t>
            </a:r>
            <a:endParaRPr lang="ko-KR" altLang="en-US" dirty="0"/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19660ABE-831A-4FA2-811F-EFB8E8BAB5F0}"/>
              </a:ext>
            </a:extLst>
          </p:cNvPr>
          <p:cNvGrpSpPr/>
          <p:nvPr userDrawn="1"/>
        </p:nvGrpSpPr>
        <p:grpSpPr>
          <a:xfrm>
            <a:off x="-7859" y="715475"/>
            <a:ext cx="9159543" cy="68907"/>
            <a:chOff x="-7859" y="715474"/>
            <a:chExt cx="9159543" cy="68907"/>
          </a:xfrm>
        </p:grpSpPr>
        <p:sp>
          <p:nvSpPr>
            <p:cNvPr id="15" name="자유형 17">
              <a:extLst>
                <a:ext uri="{FF2B5EF4-FFF2-40B4-BE49-F238E27FC236}">
                  <a16:creationId xmlns:a16="http://schemas.microsoft.com/office/drawing/2014/main" id="{B96502C3-86B1-4416-8453-7252B4BC1434}"/>
                </a:ext>
              </a:extLst>
            </p:cNvPr>
            <p:cNvSpPr/>
            <p:nvPr/>
          </p:nvSpPr>
          <p:spPr>
            <a:xfrm>
              <a:off x="-7859" y="715712"/>
              <a:ext cx="371870" cy="6589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6736 w 541442"/>
                <a:gd name="connsiteY0" fmla="*/ 0 h 47598"/>
                <a:gd name="connsiteX1" fmla="*/ 541442 w 541442"/>
                <a:gd name="connsiteY1" fmla="*/ 0 h 47598"/>
                <a:gd name="connsiteX2" fmla="*/ 479151 w 541442"/>
                <a:gd name="connsiteY2" fmla="*/ 47428 h 47598"/>
                <a:gd name="connsiteX3" fmla="*/ 0 w 541442"/>
                <a:gd name="connsiteY3" fmla="*/ 47598 h 47598"/>
                <a:gd name="connsiteX4" fmla="*/ 6736 w 541442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79151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98604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584" h="47598">
                  <a:moveTo>
                    <a:pt x="6736" y="0"/>
                  </a:moveTo>
                  <a:lnTo>
                    <a:pt x="607584" y="0"/>
                  </a:lnTo>
                  <a:lnTo>
                    <a:pt x="498604" y="47428"/>
                  </a:lnTo>
                  <a:lnTo>
                    <a:pt x="0" y="47598"/>
                  </a:lnTo>
                  <a:lnTo>
                    <a:pt x="673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16" name="자유형 18">
              <a:extLst>
                <a:ext uri="{FF2B5EF4-FFF2-40B4-BE49-F238E27FC236}">
                  <a16:creationId xmlns:a16="http://schemas.microsoft.com/office/drawing/2014/main" id="{F83235DF-CB4E-4330-8D43-6A09AF9B0CA6}"/>
                </a:ext>
              </a:extLst>
            </p:cNvPr>
            <p:cNvSpPr/>
            <p:nvPr/>
          </p:nvSpPr>
          <p:spPr>
            <a:xfrm>
              <a:off x="323529" y="715474"/>
              <a:ext cx="8828155" cy="68813"/>
            </a:xfrm>
            <a:custGeom>
              <a:avLst/>
              <a:gdLst>
                <a:gd name="connsiteX0" fmla="*/ 62868 w 8607454"/>
                <a:gd name="connsiteY0" fmla="*/ 0 h 68813"/>
                <a:gd name="connsiteX1" fmla="*/ 8607454 w 8607454"/>
                <a:gd name="connsiteY1" fmla="*/ 0 h 68813"/>
                <a:gd name="connsiteX2" fmla="*/ 8607454 w 8607454"/>
                <a:gd name="connsiteY2" fmla="*/ 68813 h 68813"/>
                <a:gd name="connsiteX3" fmla="*/ 0 w 8607454"/>
                <a:gd name="connsiteY3" fmla="*/ 68813 h 68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07454" h="68813">
                  <a:moveTo>
                    <a:pt x="62868" y="0"/>
                  </a:moveTo>
                  <a:lnTo>
                    <a:pt x="8607454" y="0"/>
                  </a:lnTo>
                  <a:lnTo>
                    <a:pt x="8607454" y="68813"/>
                  </a:lnTo>
                  <a:lnTo>
                    <a:pt x="0" y="68813"/>
                  </a:lnTo>
                  <a:close/>
                </a:path>
              </a:pathLst>
            </a:custGeom>
            <a:solidFill>
              <a:srgbClr val="0048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17" name="자유형 19">
              <a:extLst>
                <a:ext uri="{FF2B5EF4-FFF2-40B4-BE49-F238E27FC236}">
                  <a16:creationId xmlns:a16="http://schemas.microsoft.com/office/drawing/2014/main" id="{768261DD-A248-415B-8DC3-99E76B437A67}"/>
                </a:ext>
              </a:extLst>
            </p:cNvPr>
            <p:cNvSpPr/>
            <p:nvPr/>
          </p:nvSpPr>
          <p:spPr>
            <a:xfrm flipH="1" flipV="1">
              <a:off x="8527245" y="716038"/>
              <a:ext cx="623888" cy="6834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7397 h 47428"/>
                <a:gd name="connsiteX4" fmla="*/ 0 w 534706"/>
                <a:gd name="connsiteY4" fmla="*/ 0 h 47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4706" h="47428">
                  <a:moveTo>
                    <a:pt x="0" y="0"/>
                  </a:moveTo>
                  <a:lnTo>
                    <a:pt x="534706" y="0"/>
                  </a:lnTo>
                  <a:lnTo>
                    <a:pt x="472415" y="47428"/>
                  </a:lnTo>
                  <a:lnTo>
                    <a:pt x="0" y="473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312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 bwMode="auto">
          <a:xfrm>
            <a:off x="0" y="0"/>
            <a:ext cx="9144000" cy="9144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846" marR="0" indent="-342846" algn="l" defTabSz="91426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0524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1E0A63C-D26E-477C-9351-45B7195FF070}"/>
              </a:ext>
            </a:extLst>
          </p:cNvPr>
          <p:cNvSpPr/>
          <p:nvPr userDrawn="1"/>
        </p:nvSpPr>
        <p:spPr>
          <a:xfrm>
            <a:off x="0" y="2881054"/>
            <a:ext cx="9144000" cy="1044116"/>
          </a:xfrm>
          <a:prstGeom prst="rect">
            <a:avLst/>
          </a:prstGeom>
          <a:solidFill>
            <a:srgbClr val="00427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1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Y중고딕" panose="02030600000101010101" pitchFamily="18" charset="-127"/>
              <a:ea typeface="HY중고딕" panose="02030600000101010101" pitchFamily="18" charset="-127"/>
              <a:cs typeface="+mn-cs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2973791"/>
            <a:ext cx="7772401" cy="861120"/>
          </a:xfrm>
        </p:spPr>
        <p:txBody>
          <a:bodyPr anchor="ctr"/>
          <a:lstStyle>
            <a:lvl1pPr algn="ctr">
              <a:defRPr sz="3600" b="1" cap="none" baseline="0">
                <a:solidFill>
                  <a:schemeClr val="bg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127418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>
            <a:extLst>
              <a:ext uri="{FF2B5EF4-FFF2-40B4-BE49-F238E27FC236}">
                <a16:creationId xmlns:a16="http://schemas.microsoft.com/office/drawing/2014/main" id="{CAF9B578-4C8D-4D38-A2CB-B78F9F3A54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10"/>
          <a:stretch/>
        </p:blipFill>
        <p:spPr>
          <a:xfrm>
            <a:off x="0" y="6518"/>
            <a:ext cx="9144000" cy="6158791"/>
          </a:xfrm>
          <a:prstGeom prst="rect">
            <a:avLst/>
          </a:prstGeom>
        </p:spPr>
      </p:pic>
      <p:sp>
        <p:nvSpPr>
          <p:cNvPr id="4823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35101" y="1676490"/>
            <a:ext cx="6337300" cy="553998"/>
          </a:xfrm>
          <a:noFill/>
        </p:spPr>
        <p:txBody>
          <a:bodyPr wrap="square" rtlCol="0" anchor="ctr">
            <a:spAutoFit/>
          </a:bodyPr>
          <a:lstStyle>
            <a:lvl1pPr>
              <a:defRPr lang="ko-KR" altLang="en-US" sz="3600" kern="1200" dirty="0">
                <a:ln>
                  <a:solidFill>
                    <a:schemeClr val="accent6">
                      <a:alpha val="1000"/>
                    </a:schemeClr>
                  </a:solidFill>
                </a:ln>
                <a:solidFill>
                  <a:srgbClr val="004982"/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pPr marL="0" lvl="0" algn="ctr" defTabSz="914260">
              <a:lnSpc>
                <a:spcPts val="3600"/>
              </a:lnSpc>
            </a:pPr>
            <a:r>
              <a:rPr lang="ko-KR" altLang="en-US"/>
              <a:t>마스터 제목 스타일 편집</a:t>
            </a:r>
            <a:endParaRPr lang="ko-KR" altLang="en-US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AC3B432C-678F-AD47-A9F3-8CB739DDFED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51250" y="4371618"/>
            <a:ext cx="18415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676809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499" y="902846"/>
            <a:ext cx="8235190" cy="5340991"/>
          </a:xfrm>
        </p:spPr>
        <p:txBody>
          <a:bodyPr tIns="180000"/>
          <a:lstStyle>
            <a:lvl1pPr marL="469828" indent="-469828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907912" indent="-436496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2pPr>
            <a:lvl3pPr marL="1304725" indent="-395228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3pPr>
            <a:lvl4pPr marL="1693602" indent="-387291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4pPr>
            <a:lvl5pPr marL="2093592" indent="-398402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제목 1"/>
          <p:cNvSpPr>
            <a:spLocks noGrp="1"/>
          </p:cNvSpPr>
          <p:nvPr>
            <p:ph type="title"/>
          </p:nvPr>
        </p:nvSpPr>
        <p:spPr>
          <a:xfrm>
            <a:off x="445118" y="165060"/>
            <a:ext cx="7366528" cy="53975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ko-KR" altLang="en-US" dirty="0"/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5A2744CF-E5DC-445A-A05C-6D7572EDDDA9}"/>
              </a:ext>
            </a:extLst>
          </p:cNvPr>
          <p:cNvGrpSpPr/>
          <p:nvPr userDrawn="1"/>
        </p:nvGrpSpPr>
        <p:grpSpPr>
          <a:xfrm>
            <a:off x="-7859" y="715475"/>
            <a:ext cx="9159543" cy="68907"/>
            <a:chOff x="-7859" y="715474"/>
            <a:chExt cx="9159543" cy="68907"/>
          </a:xfrm>
        </p:grpSpPr>
        <p:sp>
          <p:nvSpPr>
            <p:cNvPr id="8" name="자유형 17">
              <a:extLst>
                <a:ext uri="{FF2B5EF4-FFF2-40B4-BE49-F238E27FC236}">
                  <a16:creationId xmlns:a16="http://schemas.microsoft.com/office/drawing/2014/main" id="{13111155-068E-4D1E-8588-8BD42ACC6DC9}"/>
                </a:ext>
              </a:extLst>
            </p:cNvPr>
            <p:cNvSpPr/>
            <p:nvPr/>
          </p:nvSpPr>
          <p:spPr>
            <a:xfrm>
              <a:off x="-7859" y="715712"/>
              <a:ext cx="371870" cy="6589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6736 w 541442"/>
                <a:gd name="connsiteY0" fmla="*/ 0 h 47598"/>
                <a:gd name="connsiteX1" fmla="*/ 541442 w 541442"/>
                <a:gd name="connsiteY1" fmla="*/ 0 h 47598"/>
                <a:gd name="connsiteX2" fmla="*/ 479151 w 541442"/>
                <a:gd name="connsiteY2" fmla="*/ 47428 h 47598"/>
                <a:gd name="connsiteX3" fmla="*/ 0 w 541442"/>
                <a:gd name="connsiteY3" fmla="*/ 47598 h 47598"/>
                <a:gd name="connsiteX4" fmla="*/ 6736 w 541442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79151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98604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584" h="47598">
                  <a:moveTo>
                    <a:pt x="6736" y="0"/>
                  </a:moveTo>
                  <a:lnTo>
                    <a:pt x="607584" y="0"/>
                  </a:lnTo>
                  <a:lnTo>
                    <a:pt x="498604" y="47428"/>
                  </a:lnTo>
                  <a:lnTo>
                    <a:pt x="0" y="47598"/>
                  </a:lnTo>
                  <a:lnTo>
                    <a:pt x="673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9" name="자유형 18">
              <a:extLst>
                <a:ext uri="{FF2B5EF4-FFF2-40B4-BE49-F238E27FC236}">
                  <a16:creationId xmlns:a16="http://schemas.microsoft.com/office/drawing/2014/main" id="{FCBE76D0-44FD-4F4E-9811-6C4715AB07F6}"/>
                </a:ext>
              </a:extLst>
            </p:cNvPr>
            <p:cNvSpPr/>
            <p:nvPr/>
          </p:nvSpPr>
          <p:spPr>
            <a:xfrm>
              <a:off x="323529" y="715474"/>
              <a:ext cx="8828155" cy="68813"/>
            </a:xfrm>
            <a:custGeom>
              <a:avLst/>
              <a:gdLst>
                <a:gd name="connsiteX0" fmla="*/ 62868 w 8607454"/>
                <a:gd name="connsiteY0" fmla="*/ 0 h 68813"/>
                <a:gd name="connsiteX1" fmla="*/ 8607454 w 8607454"/>
                <a:gd name="connsiteY1" fmla="*/ 0 h 68813"/>
                <a:gd name="connsiteX2" fmla="*/ 8607454 w 8607454"/>
                <a:gd name="connsiteY2" fmla="*/ 68813 h 68813"/>
                <a:gd name="connsiteX3" fmla="*/ 0 w 8607454"/>
                <a:gd name="connsiteY3" fmla="*/ 68813 h 68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07454" h="68813">
                  <a:moveTo>
                    <a:pt x="62868" y="0"/>
                  </a:moveTo>
                  <a:lnTo>
                    <a:pt x="8607454" y="0"/>
                  </a:lnTo>
                  <a:lnTo>
                    <a:pt x="8607454" y="68813"/>
                  </a:lnTo>
                  <a:lnTo>
                    <a:pt x="0" y="68813"/>
                  </a:lnTo>
                  <a:close/>
                </a:path>
              </a:pathLst>
            </a:custGeom>
            <a:solidFill>
              <a:srgbClr val="0048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10" name="자유형 19">
              <a:extLst>
                <a:ext uri="{FF2B5EF4-FFF2-40B4-BE49-F238E27FC236}">
                  <a16:creationId xmlns:a16="http://schemas.microsoft.com/office/drawing/2014/main" id="{ED0166E4-6E5B-46C9-BB8B-E7761F4BE1F4}"/>
                </a:ext>
              </a:extLst>
            </p:cNvPr>
            <p:cNvSpPr/>
            <p:nvPr/>
          </p:nvSpPr>
          <p:spPr>
            <a:xfrm flipH="1" flipV="1">
              <a:off x="8527245" y="716038"/>
              <a:ext cx="623888" cy="6834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7397 h 47428"/>
                <a:gd name="connsiteX4" fmla="*/ 0 w 534706"/>
                <a:gd name="connsiteY4" fmla="*/ 0 h 47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4706" h="47428">
                  <a:moveTo>
                    <a:pt x="0" y="0"/>
                  </a:moveTo>
                  <a:lnTo>
                    <a:pt x="534706" y="0"/>
                  </a:lnTo>
                  <a:lnTo>
                    <a:pt x="472415" y="47428"/>
                  </a:lnTo>
                  <a:lnTo>
                    <a:pt x="0" y="473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62784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 userDrawn="1"/>
        </p:nvCxnSpPr>
        <p:spPr>
          <a:xfrm>
            <a:off x="214313" y="4429125"/>
            <a:ext cx="8786812" cy="0"/>
          </a:xfrm>
          <a:prstGeom prst="line">
            <a:avLst/>
          </a:prstGeom>
          <a:ln w="381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91995" y="2906719"/>
            <a:ext cx="8072494" cy="1500187"/>
          </a:xfrm>
        </p:spPr>
        <p:txBody>
          <a:bodyPr anchor="b"/>
          <a:lstStyle>
            <a:lvl1pPr marL="0" indent="0" algn="r">
              <a:buNone/>
              <a:defRPr sz="3200" b="1">
                <a:solidFill>
                  <a:schemeClr val="tx2">
                    <a:lumMod val="50000"/>
                  </a:schemeClr>
                </a:solidFill>
              </a:defRPr>
            </a:lvl1pPr>
            <a:lvl2pPr marL="457130" indent="0">
              <a:buNone/>
              <a:defRPr sz="1801"/>
            </a:lvl2pPr>
            <a:lvl3pPr marL="914260" indent="0">
              <a:buNone/>
              <a:defRPr sz="1600"/>
            </a:lvl3pPr>
            <a:lvl4pPr marL="1371390" indent="0">
              <a:buNone/>
              <a:defRPr sz="1399"/>
            </a:lvl4pPr>
            <a:lvl5pPr marL="1828518" indent="0">
              <a:buNone/>
              <a:defRPr sz="1399"/>
            </a:lvl5pPr>
            <a:lvl6pPr marL="2285649" indent="0">
              <a:buNone/>
              <a:defRPr sz="1399"/>
            </a:lvl6pPr>
            <a:lvl7pPr marL="2742778" indent="0">
              <a:buNone/>
              <a:defRPr sz="1399"/>
            </a:lvl7pPr>
            <a:lvl8pPr marL="3199908" indent="0">
              <a:buNone/>
              <a:defRPr sz="1399"/>
            </a:lvl8pPr>
            <a:lvl9pPr marL="3657039" indent="0">
              <a:buNone/>
              <a:defRPr sz="1399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964934" y="6592715"/>
            <a:ext cx="1071563" cy="220663"/>
          </a:xfrm>
        </p:spPr>
        <p:txBody>
          <a:bodyPr/>
          <a:lstStyle>
            <a:lvl1pPr>
              <a:defRPr b="1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r>
              <a:rPr lang="en-US" altLang="ko-KR">
                <a:solidFill>
                  <a:srgbClr val="1F497D">
                    <a:lumMod val="50000"/>
                  </a:srgb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72498436"/>
      </p:ext>
    </p:extLst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제목 텍스트"/>
          <p:cNvSpPr txBox="1">
            <a:spLocks noGrp="1"/>
          </p:cNvSpPr>
          <p:nvPr>
            <p:ph type="title"/>
          </p:nvPr>
        </p:nvSpPr>
        <p:spPr>
          <a:xfrm>
            <a:off x="892974" y="1151930"/>
            <a:ext cx="7358063" cy="2321719"/>
          </a:xfrm>
          <a:prstGeom prst="rect">
            <a:avLst/>
          </a:prstGeom>
        </p:spPr>
        <p:txBody>
          <a:bodyPr anchor="b"/>
          <a:lstStyle/>
          <a:p>
            <a:r>
              <a:rPr lang="ko-KR" altLang="en-US"/>
              <a:t>마스터 제목 스타일 편집</a:t>
            </a:r>
            <a:endParaRPr/>
          </a:p>
        </p:txBody>
      </p:sp>
      <p:sp>
        <p:nvSpPr>
          <p:cNvPr id="12" name="본문 첫 번째 줄…"/>
          <p:cNvSpPr txBox="1">
            <a:spLocks noGrp="1"/>
          </p:cNvSpPr>
          <p:nvPr>
            <p:ph type="body" sz="quarter" idx="1"/>
          </p:nvPr>
        </p:nvSpPr>
        <p:spPr>
          <a:xfrm>
            <a:off x="892974" y="3545086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/>
          </a:p>
        </p:txBody>
      </p:sp>
      <p:sp>
        <p:nvSpPr>
          <p:cNvPr id="13" name="슬라이드 번호"/>
          <p:cNvSpPr txBox="1">
            <a:spLocks noGrp="1"/>
          </p:cNvSpPr>
          <p:nvPr>
            <p:ph type="sldNum" sz="quarter" idx="2"/>
          </p:nvPr>
        </p:nvSpPr>
        <p:spPr>
          <a:xfrm>
            <a:off x="428605" y="6393660"/>
            <a:ext cx="239288" cy="24110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8863330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s://oslab.kaist.ac.kr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hyperlink" Target="https://oslab.kaist.ac.kr/" TargetMode="Externa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9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45118" y="188913"/>
            <a:ext cx="8230570" cy="539750"/>
          </a:xfrm>
          <a:prstGeom prst="rect">
            <a:avLst/>
          </a:prstGeom>
        </p:spPr>
        <p:txBody>
          <a:bodyPr/>
          <a:lstStyle/>
          <a:p>
            <a:pPr marL="0" lvl="0" defTabSz="914260"/>
            <a:r>
              <a:rPr lang="ko-KR" altLang="en-US" dirty="0"/>
              <a:t>마스터 제목 스타일 편집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0499" y="999948"/>
            <a:ext cx="8235190" cy="5340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21" name="Rectangle 6"/>
          <p:cNvSpPr txBox="1">
            <a:spLocks noChangeArrowheads="1"/>
          </p:cNvSpPr>
          <p:nvPr userDrawn="1"/>
        </p:nvSpPr>
        <p:spPr bwMode="auto">
          <a:xfrm>
            <a:off x="7964934" y="6565018"/>
            <a:ext cx="1071563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r" defTabSz="914400" rtl="0" eaLnBrk="1" latinLnBrk="1" hangingPunct="1">
              <a:defRPr sz="1000" b="1" kern="1200">
                <a:solidFill>
                  <a:schemeClr val="tx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26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5CC4ED-1449-4712-AE45-EBC263B4DD26}" type="slidenum">
              <a:rPr kumimoji="0" lang="en-US" altLang="ko-KR" sz="10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pPr marL="0" marR="0" lvl="0" indent="0" algn="r" defTabSz="91426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en-US" altLang="ko-KR" sz="1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 </a:t>
            </a:r>
          </a:p>
        </p:txBody>
      </p: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3356CAA1-C6A0-4E98-A736-407C6B609E12}"/>
              </a:ext>
            </a:extLst>
          </p:cNvPr>
          <p:cNvCxnSpPr/>
          <p:nvPr userDrawn="1"/>
        </p:nvCxnSpPr>
        <p:spPr>
          <a:xfrm>
            <a:off x="0" y="6500813"/>
            <a:ext cx="9144000" cy="0"/>
          </a:xfrm>
          <a:prstGeom prst="line">
            <a:avLst/>
          </a:prstGeom>
          <a:ln w="254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>
            <a:hlinkClick r:id="rId13"/>
            <a:extLst>
              <a:ext uri="{FF2B5EF4-FFF2-40B4-BE49-F238E27FC236}">
                <a16:creationId xmlns:a16="http://schemas.microsoft.com/office/drawing/2014/main" id="{627B523C-2560-45DC-BF2F-DAEF14A0543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138"/>
          <a:stretch/>
        </p:blipFill>
        <p:spPr bwMode="auto">
          <a:xfrm>
            <a:off x="107506" y="6429375"/>
            <a:ext cx="798348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7030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sldNum="0" hdr="0" ftr="0" dt="0"/>
  <p:txStyles>
    <p:titleStyle>
      <a:lvl1pPr algn="l" rtl="0" eaLnBrk="1" fontAlgn="base" latinLnBrk="1" hangingPunct="1">
        <a:spcBef>
          <a:spcPct val="0"/>
        </a:spcBef>
        <a:spcAft>
          <a:spcPct val="0"/>
        </a:spcAft>
        <a:defRPr kumimoji="1" lang="ko-KR" altLang="en-US" sz="2399" b="1" kern="0" dirty="0">
          <a:solidFill>
            <a:schemeClr val="tx1"/>
          </a:solidFill>
          <a:latin typeface="Helvetica" charset="0"/>
          <a:ea typeface="Helvetica" charset="0"/>
          <a:cs typeface="Helvetica" charset="0"/>
        </a:defRPr>
      </a:lvl1pPr>
      <a:lvl2pPr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2pPr>
      <a:lvl3pPr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3pPr>
      <a:lvl4pPr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4pPr>
      <a:lvl5pPr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5pPr>
      <a:lvl6pPr marL="457130"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6pPr>
      <a:lvl7pPr marL="914260"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7pPr>
      <a:lvl8pPr marL="1371390"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8pPr>
      <a:lvl9pPr marL="1828518"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9pPr>
    </p:titleStyle>
    <p:bodyStyle>
      <a:lvl1pPr marL="469828" indent="-469828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SzPct val="155000"/>
        <a:buFont typeface="Wingdings" panose="05000000000000000000" pitchFamily="2" charset="2"/>
        <a:buBlip>
          <a:blip r:embed="rId15"/>
        </a:buBlip>
        <a:defRPr kumimoji="1" sz="20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1pPr>
      <a:lvl2pPr marL="907912" indent="-436496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6"/>
        </a:buBlip>
        <a:defRPr kumimoji="1" sz="1801">
          <a:solidFill>
            <a:srgbClr val="003399"/>
          </a:solidFill>
          <a:latin typeface="Helvetica" charset="0"/>
          <a:ea typeface="Helvetica" charset="0"/>
          <a:cs typeface="Helvetica" charset="0"/>
        </a:defRPr>
      </a:lvl2pPr>
      <a:lvl3pPr marL="1304725" indent="-395228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5"/>
        </a:buBlip>
        <a:defRPr kumimoji="1" sz="16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3pPr>
      <a:lvl4pPr marL="1693602" indent="-387291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7"/>
        </a:buBlip>
        <a:defRPr kumimoji="1" sz="16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4pPr>
      <a:lvl5pPr marL="2093592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5"/>
        </a:buBlip>
        <a:defRPr kumimoji="1" sz="16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5pPr>
      <a:lvl6pPr marL="2550720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5"/>
        </a:buBlip>
        <a:defRPr kumimoji="1" sz="1600">
          <a:solidFill>
            <a:srgbClr val="003399"/>
          </a:solidFill>
          <a:latin typeface="+mn-lt"/>
          <a:ea typeface="+mn-ea"/>
        </a:defRPr>
      </a:lvl6pPr>
      <a:lvl7pPr marL="3007852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5"/>
        </a:buBlip>
        <a:defRPr kumimoji="1" sz="1600">
          <a:solidFill>
            <a:srgbClr val="003399"/>
          </a:solidFill>
          <a:latin typeface="+mn-lt"/>
          <a:ea typeface="+mn-ea"/>
        </a:defRPr>
      </a:lvl7pPr>
      <a:lvl8pPr marL="3464982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5"/>
        </a:buBlip>
        <a:defRPr kumimoji="1" sz="1600">
          <a:solidFill>
            <a:srgbClr val="003399"/>
          </a:solidFill>
          <a:latin typeface="+mn-lt"/>
          <a:ea typeface="+mn-ea"/>
        </a:defRPr>
      </a:lvl8pPr>
      <a:lvl9pPr marL="3922110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5"/>
        </a:buBlip>
        <a:defRPr kumimoji="1" sz="1600">
          <a:solidFill>
            <a:srgbClr val="003399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130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260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518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5649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2778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199908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039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45118" y="188913"/>
            <a:ext cx="8230570" cy="539750"/>
          </a:xfrm>
          <a:prstGeom prst="rect">
            <a:avLst/>
          </a:prstGeom>
        </p:spPr>
        <p:txBody>
          <a:bodyPr/>
          <a:lstStyle/>
          <a:p>
            <a:pPr marL="0" lvl="0" defTabSz="914260"/>
            <a:r>
              <a:rPr lang="ko-KR" altLang="en-US" dirty="0"/>
              <a:t>마스터 제목 스타일 편집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0499" y="903236"/>
            <a:ext cx="8235190" cy="5340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21" name="Rectangle 6"/>
          <p:cNvSpPr txBox="1">
            <a:spLocks noChangeArrowheads="1"/>
          </p:cNvSpPr>
          <p:nvPr userDrawn="1"/>
        </p:nvSpPr>
        <p:spPr bwMode="auto">
          <a:xfrm>
            <a:off x="7964934" y="6565018"/>
            <a:ext cx="1071563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r" defTabSz="914400" rtl="0" eaLnBrk="1" latinLnBrk="1" hangingPunct="1">
              <a:defRPr sz="1000" b="1" kern="1200">
                <a:solidFill>
                  <a:schemeClr val="tx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26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5CC4ED-1449-4712-AE45-EBC263B4DD26}" type="slidenum">
              <a:rPr kumimoji="0" lang="en-US" altLang="ko-KR" sz="10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pPr marL="0" marR="0" lvl="0" indent="0" algn="r" defTabSz="91426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en-US" altLang="ko-KR" sz="1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 </a:t>
            </a:r>
          </a:p>
        </p:txBody>
      </p: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3356CAA1-C6A0-4E98-A736-407C6B609E12}"/>
              </a:ext>
            </a:extLst>
          </p:cNvPr>
          <p:cNvCxnSpPr/>
          <p:nvPr userDrawn="1"/>
        </p:nvCxnSpPr>
        <p:spPr>
          <a:xfrm>
            <a:off x="0" y="6500813"/>
            <a:ext cx="9144000" cy="0"/>
          </a:xfrm>
          <a:prstGeom prst="line">
            <a:avLst/>
          </a:prstGeom>
          <a:ln w="254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>
            <a:hlinkClick r:id="rId12"/>
            <a:extLst>
              <a:ext uri="{FF2B5EF4-FFF2-40B4-BE49-F238E27FC236}">
                <a16:creationId xmlns:a16="http://schemas.microsoft.com/office/drawing/2014/main" id="{627B523C-2560-45DC-BF2F-DAEF14A0543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68" r="67510"/>
          <a:stretch/>
        </p:blipFill>
        <p:spPr bwMode="auto">
          <a:xfrm>
            <a:off x="107506" y="6500813"/>
            <a:ext cx="789309" cy="43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그림 1">
            <a:extLst>
              <a:ext uri="{FF2B5EF4-FFF2-40B4-BE49-F238E27FC236}">
                <a16:creationId xmlns:a16="http://schemas.microsoft.com/office/drawing/2014/main" id="{56F4EE5F-B4A7-488B-80F1-764B78022F1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34767" y="6555959"/>
            <a:ext cx="1140542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516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</p:sldLayoutIdLst>
  <p:hf sldNum="0" hdr="0" ftr="0" dt="0"/>
  <p:txStyles>
    <p:titleStyle>
      <a:lvl1pPr algn="l" rtl="0" eaLnBrk="1" fontAlgn="base" latinLnBrk="1" hangingPunct="1">
        <a:spcBef>
          <a:spcPct val="0"/>
        </a:spcBef>
        <a:spcAft>
          <a:spcPct val="0"/>
        </a:spcAft>
        <a:defRPr kumimoji="1" lang="ko-KR" altLang="en-US" sz="2399" b="1" kern="0" dirty="0">
          <a:solidFill>
            <a:schemeClr val="tx1"/>
          </a:solidFill>
          <a:latin typeface="Helvetica" charset="0"/>
          <a:ea typeface="Helvetica" charset="0"/>
          <a:cs typeface="Helvetica" charset="0"/>
        </a:defRPr>
      </a:lvl1pPr>
      <a:lvl2pPr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2pPr>
      <a:lvl3pPr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3pPr>
      <a:lvl4pPr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4pPr>
      <a:lvl5pPr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5pPr>
      <a:lvl6pPr marL="457130"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6pPr>
      <a:lvl7pPr marL="914260"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7pPr>
      <a:lvl8pPr marL="1371390"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8pPr>
      <a:lvl9pPr marL="1828518"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9pPr>
    </p:titleStyle>
    <p:bodyStyle>
      <a:lvl1pPr marL="469828" indent="-469828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SzPct val="155000"/>
        <a:buFont typeface="Wingdings" panose="05000000000000000000" pitchFamily="2" charset="2"/>
        <a:buBlip>
          <a:blip r:embed="rId15"/>
        </a:buBlip>
        <a:defRPr kumimoji="1" sz="20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1pPr>
      <a:lvl2pPr marL="907912" indent="-436496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6"/>
        </a:buBlip>
        <a:defRPr kumimoji="1" sz="1801">
          <a:solidFill>
            <a:srgbClr val="003399"/>
          </a:solidFill>
          <a:latin typeface="Helvetica" charset="0"/>
          <a:ea typeface="Helvetica" charset="0"/>
          <a:cs typeface="Helvetica" charset="0"/>
        </a:defRPr>
      </a:lvl2pPr>
      <a:lvl3pPr marL="1304725" indent="-395228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5"/>
        </a:buBlip>
        <a:defRPr kumimoji="1" sz="16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3pPr>
      <a:lvl4pPr marL="1693602" indent="-387291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7"/>
        </a:buBlip>
        <a:defRPr kumimoji="1" sz="16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4pPr>
      <a:lvl5pPr marL="2093592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5"/>
        </a:buBlip>
        <a:defRPr kumimoji="1" sz="16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5pPr>
      <a:lvl6pPr marL="2550720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5"/>
        </a:buBlip>
        <a:defRPr kumimoji="1" sz="1600">
          <a:solidFill>
            <a:srgbClr val="003399"/>
          </a:solidFill>
          <a:latin typeface="+mn-lt"/>
          <a:ea typeface="+mn-ea"/>
        </a:defRPr>
      </a:lvl6pPr>
      <a:lvl7pPr marL="3007852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5"/>
        </a:buBlip>
        <a:defRPr kumimoji="1" sz="1600">
          <a:solidFill>
            <a:srgbClr val="003399"/>
          </a:solidFill>
          <a:latin typeface="+mn-lt"/>
          <a:ea typeface="+mn-ea"/>
        </a:defRPr>
      </a:lvl7pPr>
      <a:lvl8pPr marL="3464982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5"/>
        </a:buBlip>
        <a:defRPr kumimoji="1" sz="1600">
          <a:solidFill>
            <a:srgbClr val="003399"/>
          </a:solidFill>
          <a:latin typeface="+mn-lt"/>
          <a:ea typeface="+mn-ea"/>
        </a:defRPr>
      </a:lvl8pPr>
      <a:lvl9pPr marL="3922110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5"/>
        </a:buBlip>
        <a:defRPr kumimoji="1" sz="1600">
          <a:solidFill>
            <a:srgbClr val="003399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130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260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518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5649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2778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199908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039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X11" TargetMode="External"/><Relationship Id="rId2" Type="http://schemas.openxmlformats.org/officeDocument/2006/relationships/hyperlink" Target="https://en.wikipedia.org/wiki/Home_directory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en.wikipedia.org/wiki/Shared_object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phoenixnap.com/kb/change-bash-prompt-linux" TargetMode="Externa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54B4F63-135D-42C1-AFD9-6680F2655D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35A18B6E-83A5-44EA-A435-D80E5B0779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D33DF818-B844-403F-B685-D9A26E0397CB}"/>
              </a:ext>
            </a:extLst>
          </p:cNvPr>
          <p:cNvSpPr/>
          <p:nvPr/>
        </p:nvSpPr>
        <p:spPr bwMode="auto">
          <a:xfrm>
            <a:off x="457201" y="2019937"/>
            <a:ext cx="8361947" cy="1412489"/>
          </a:xfrm>
          <a:prstGeom prst="rect">
            <a:avLst/>
          </a:prstGeom>
          <a:solidFill>
            <a:schemeClr val="tx1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155000"/>
              <a:buFontTx/>
              <a:buNone/>
              <a:tabLst/>
              <a:defRPr/>
            </a:pPr>
            <a:r>
              <a:rPr kumimoji="0" lang="en-US" altLang="ko-KR" sz="2800" b="0" i="0" u="none" strike="noStrike" kern="0" cap="none" spc="0" normalizeH="0" baseline="0" noProof="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entury Gothic" panose="020B0502020202020204" pitchFamily="34" charset="0"/>
                <a:ea typeface="-소망M" pitchFamily="18" charset="-127"/>
                <a:cs typeface="Helvetica" panose="020B0604020202020204" pitchFamily="34" charset="0"/>
                <a:sym typeface="Helvetica Neue"/>
              </a:rPr>
              <a:t>EE485A: Introduction to Environments &amp; Tools </a:t>
            </a:r>
          </a:p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155000"/>
              <a:buFontTx/>
              <a:buNone/>
              <a:tabLst/>
              <a:defRPr/>
            </a:pPr>
            <a:r>
              <a:rPr kumimoji="0" lang="en-US" altLang="ko-KR" sz="2800" b="0" i="0" u="none" strike="noStrike" kern="0" cap="none" spc="0" normalizeH="0" baseline="0" noProof="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entury Gothic" panose="020B0502020202020204" pitchFamily="34" charset="0"/>
                <a:ea typeface="-소망M" pitchFamily="18" charset="-127"/>
                <a:cs typeface="Helvetica" panose="020B0604020202020204" pitchFamily="34" charset="0"/>
                <a:sym typeface="Helvetica Neue"/>
              </a:rPr>
              <a:t>for Modern Software Development</a:t>
            </a:r>
            <a:endParaRPr kumimoji="0" lang="ko-KR" altLang="en-US" sz="2800" b="0" i="0" u="none" strike="noStrike" kern="0" cap="none" spc="0" normalizeH="0" baseline="0" noProof="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entury Gothic" panose="020B0502020202020204" pitchFamily="34" charset="0"/>
              <a:ea typeface="-소망M" pitchFamily="18" charset="-127"/>
              <a:cs typeface="Helvetica" panose="020B0604020202020204" pitchFamily="34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121327368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5603DA-2189-8B44-BE82-18027780A4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Environment Variables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F647D3-6A8E-2642-A1DB-920D5AF77B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1482" y="758504"/>
            <a:ext cx="8441036" cy="5340991"/>
          </a:xfrm>
        </p:spPr>
        <p:txBody>
          <a:bodyPr/>
          <a:lstStyle/>
          <a:p>
            <a:r>
              <a:rPr lang="en-KR" dirty="0"/>
              <a:t>A number of variables that are used to run the program</a:t>
            </a:r>
          </a:p>
          <a:p>
            <a:r>
              <a:rPr lang="en-KR" dirty="0"/>
              <a:t>They include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$PATH</a:t>
            </a:r>
            <a:r>
              <a:rPr lang="en-US" dirty="0"/>
              <a:t>: a colon-separated list of directories that the shell searches for commands</a:t>
            </a:r>
          </a:p>
          <a:p>
            <a:pPr marL="471416" lvl="1" indent="0">
              <a:buNone/>
            </a:pPr>
            <a:endParaRPr lang="en-US" dirty="0"/>
          </a:p>
          <a:p>
            <a:pPr marL="909497" lvl="2" indent="0">
              <a:buNone/>
            </a:pP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$ 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echo $PATH // </a:t>
            </a: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shows what’s set in the environment variable ‘PATH’</a:t>
            </a:r>
            <a:b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/bin:/</a:t>
            </a:r>
            <a:r>
              <a:rPr lang="en-US" altLang="ko-KR" sz="140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usr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/bin:/</a:t>
            </a:r>
            <a:r>
              <a:rPr lang="en-US" altLang="ko-KR" sz="140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usr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/</a:t>
            </a:r>
            <a:r>
              <a:rPr lang="en-US" altLang="ko-KR" sz="140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sbin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/:/</a:t>
            </a:r>
            <a:r>
              <a:rPr lang="en-US" altLang="ko-KR" sz="140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usr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/local/bin </a:t>
            </a: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// output of 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echo $PATH</a:t>
            </a:r>
          </a:p>
          <a:p>
            <a:pPr marL="909497" lvl="2" indent="0">
              <a:buNone/>
            </a:pPr>
            <a:endParaRPr lang="en-US" altLang="ko-KR" sz="140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marL="909497" lvl="2" indent="0">
              <a:buNone/>
            </a:pP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$ 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ls</a:t>
            </a:r>
            <a:b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</a:b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  <a:sym typeface="Wingdings" panose="05000000000000000000" pitchFamily="2" charset="2"/>
              </a:rPr>
              <a:t>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bash</a:t>
            </a: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shell searches 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‘ls’ </a:t>
            </a: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/bin </a:t>
            </a: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first, and runs it (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/bin/ls</a:t>
            </a: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if it’s found. Otherwise, 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/</a:t>
            </a:r>
            <a:r>
              <a:rPr lang="en-US" altLang="ko-KR" sz="140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usr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/bin</a:t>
            </a: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will be searched and so on. If no executable command is found in the directories, then the shell says it cannot be found.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625307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5603DA-2189-8B44-BE82-18027780A4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KR" dirty="0"/>
              <a:t>Environment Variables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F647D3-6A8E-2642-A1DB-920D5AF77B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1481" y="758504"/>
            <a:ext cx="8521213" cy="5340991"/>
          </a:xfrm>
        </p:spPr>
        <p:txBody>
          <a:bodyPr/>
          <a:lstStyle/>
          <a:p>
            <a:r>
              <a:rPr lang="en-KR" dirty="0"/>
              <a:t>Other environment variables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$HOME</a:t>
            </a:r>
            <a:r>
              <a:rPr lang="en-US" dirty="0"/>
              <a:t>: the location of the user's </a:t>
            </a:r>
            <a:r>
              <a:rPr lang="en-US" dirty="0">
                <a:hlinkClick r:id="rId2" tooltip="Home directory"/>
              </a:rPr>
              <a:t>home directory</a:t>
            </a:r>
            <a:endParaRPr lang="en-US" dirty="0"/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$PWD</a:t>
            </a:r>
            <a:r>
              <a:rPr lang="en-US" dirty="0"/>
              <a:t>: this variable points to the current directory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$DISPLAY</a:t>
            </a:r>
            <a:r>
              <a:rPr lang="en-US" dirty="0"/>
              <a:t>: the identifier for the display that </a:t>
            </a:r>
            <a:r>
              <a:rPr lang="en-US" dirty="0">
                <a:hlinkClick r:id="rId3" tooltip="X11"/>
              </a:rPr>
              <a:t>X11</a:t>
            </a:r>
            <a:r>
              <a:rPr lang="en-US" dirty="0"/>
              <a:t> should use by default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$LD_LIBRARY_PATH</a:t>
            </a:r>
            <a:r>
              <a:rPr lang="en-US" dirty="0"/>
              <a:t>: a colon-separated list of directories that the dynamic linker should search for </a:t>
            </a:r>
            <a:r>
              <a:rPr lang="en-US" dirty="0">
                <a:hlinkClick r:id="rId4" tooltip="Shared object"/>
              </a:rPr>
              <a:t>shared objects</a:t>
            </a:r>
            <a:r>
              <a:rPr lang="en-US" dirty="0"/>
              <a:t> when building a process image after exec, before searching in any other directories</a:t>
            </a:r>
            <a:endParaRPr lang="en-KR" dirty="0"/>
          </a:p>
        </p:txBody>
      </p:sp>
    </p:spTree>
    <p:extLst>
      <p:ext uri="{BB962C8B-B14F-4D97-AF65-F5344CB8AC3E}">
        <p14:creationId xmlns:p14="http://schemas.microsoft.com/office/powerpoint/2010/main" val="29486000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rocess = user memory (instructs, stacks and data) + process state…"/>
          <p:cNvSpPr txBox="1">
            <a:spLocks noGrp="1"/>
          </p:cNvSpPr>
          <p:nvPr>
            <p:ph idx="1"/>
          </p:nvPr>
        </p:nvSpPr>
        <p:spPr>
          <a:xfrm>
            <a:off x="395536" y="794426"/>
            <a:ext cx="8634164" cy="5568274"/>
          </a:xfrm>
          <a:prstGeom prst="rect">
            <a:avLst/>
          </a:prstGeom>
        </p:spPr>
        <p:txBody>
          <a:bodyPr anchor="t"/>
          <a:lstStyle/>
          <a:p>
            <a:pPr marL="228594" lvl="1">
              <a:spcBef>
                <a:spcPts val="1000"/>
              </a:spcBef>
            </a:pP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which [command]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displays the location of command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$ </a:t>
            </a: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which ls</a:t>
            </a:r>
          </a:p>
          <a:p>
            <a:pPr marL="457188" lvl="2" indent="0">
              <a:spcBef>
                <a:spcPts val="1000"/>
              </a:spcBef>
              <a:buNone/>
            </a:pP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 /bin/ls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$ </a:t>
            </a: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which </a:t>
            </a:r>
            <a:r>
              <a:rPr lang="en-US" altLang="ko-KR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which</a:t>
            </a:r>
            <a:endParaRPr lang="en-US" altLang="ko-KR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marL="457188" lvl="2" indent="0">
              <a:spcBef>
                <a:spcPts val="1000"/>
              </a:spcBef>
              <a:buNone/>
            </a:pP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</a:t>
            </a: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/</a:t>
            </a:r>
            <a:r>
              <a:rPr lang="en-US" altLang="ko-KR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usr</a:t>
            </a: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/bin/which</a:t>
            </a:r>
          </a:p>
          <a:p>
            <a:pPr marL="228594" lvl="1">
              <a:spcBef>
                <a:spcPts val="1000"/>
              </a:spcBef>
            </a:pP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Hints: -h option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Many commands provide hints for how to use them</a:t>
            </a:r>
          </a:p>
          <a:p>
            <a:pPr marL="228594" lvl="1">
              <a:spcBef>
                <a:spcPts val="1000"/>
              </a:spcBef>
            </a:pP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$ </a:t>
            </a:r>
            <a:r>
              <a:rPr lang="en-US" altLang="ko-KR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cal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-h</a:t>
            </a:r>
          </a:p>
          <a:p>
            <a:pPr lvl="2"/>
            <a:endParaRPr lang="en-US" altLang="ko-KR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latin typeface="Courier"/>
              </a:rPr>
              <a:t>which</a:t>
            </a:r>
            <a:r>
              <a:rPr lang="en-US" altLang="ko-KR" dirty="0"/>
              <a:t> and </a:t>
            </a:r>
            <a:r>
              <a:rPr lang="en-US" altLang="ko-KR" dirty="0">
                <a:latin typeface="Courier"/>
              </a:rPr>
              <a:t>–h </a:t>
            </a:r>
            <a:r>
              <a:rPr lang="en-US" altLang="ko-KR" dirty="0"/>
              <a:t>option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945534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rocess = user memory (instructs, stacks and data) + process state…"/>
          <p:cNvSpPr txBox="1">
            <a:spLocks noGrp="1"/>
          </p:cNvSpPr>
          <p:nvPr>
            <p:ph idx="1"/>
          </p:nvPr>
        </p:nvSpPr>
        <p:spPr>
          <a:xfrm>
            <a:off x="395536" y="794426"/>
            <a:ext cx="8634164" cy="5568274"/>
          </a:xfrm>
          <a:prstGeom prst="rect">
            <a:avLst/>
          </a:prstGeom>
        </p:spPr>
        <p:txBody>
          <a:bodyPr anchor="t"/>
          <a:lstStyle/>
          <a:p>
            <a:pPr marL="228594" lvl="1">
              <a:lnSpc>
                <a:spcPct val="120000"/>
              </a:lnSpc>
              <a:spcBef>
                <a:spcPts val="1000"/>
              </a:spcBef>
            </a:pP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Directory: a container of files and other directories</a:t>
            </a:r>
          </a:p>
          <a:p>
            <a:pPr marL="625407" lvl="2">
              <a:lnSpc>
                <a:spcPct val="120000"/>
              </a:lnSpc>
              <a:spcBef>
                <a:spcPts val="1000"/>
              </a:spcBef>
            </a:pP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Tree-like structure</a:t>
            </a:r>
          </a:p>
          <a:p>
            <a:pPr marL="625407" lvl="2">
              <a:lnSpc>
                <a:spcPct val="120000"/>
              </a:lnSpc>
              <a:spcBef>
                <a:spcPts val="1000"/>
              </a:spcBef>
            </a:pP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Special directories </a:t>
            </a:r>
          </a:p>
          <a:p>
            <a:pPr marL="1074659" lvl="3">
              <a:lnSpc>
                <a:spcPct val="120000"/>
              </a:lnSpc>
              <a:spcBef>
                <a:spcPts val="1000"/>
              </a:spcBef>
            </a:pPr>
            <a:r>
              <a:rPr lang="en-US" altLang="ko-KR" sz="12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.</a:t>
            </a:r>
            <a:r>
              <a:rPr lang="en-US" altLang="ko-K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: this directory</a:t>
            </a:r>
          </a:p>
          <a:p>
            <a:pPr marL="1074659" lvl="3">
              <a:lnSpc>
                <a:spcPct val="120000"/>
              </a:lnSpc>
              <a:spcBef>
                <a:spcPts val="1000"/>
              </a:spcBef>
            </a:pPr>
            <a:r>
              <a:rPr lang="en-US" altLang="ko-KR" sz="12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..</a:t>
            </a:r>
            <a:r>
              <a:rPr lang="en-US" altLang="ko-K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: the parent directory</a:t>
            </a:r>
          </a:p>
          <a:p>
            <a:pPr marL="1074659" lvl="3">
              <a:lnSpc>
                <a:spcPct val="120000"/>
              </a:lnSpc>
              <a:spcBef>
                <a:spcPts val="1000"/>
              </a:spcBef>
            </a:pPr>
            <a:r>
              <a:rPr lang="en-US" altLang="ko-KR" sz="12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-</a:t>
            </a:r>
            <a:r>
              <a:rPr lang="en-US" altLang="ko-K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: the previous directory </a:t>
            </a:r>
          </a:p>
          <a:p>
            <a:pPr marL="685782" lvl="2">
              <a:lnSpc>
                <a:spcPct val="120000"/>
              </a:lnSpc>
              <a:spcBef>
                <a:spcPts val="1000"/>
              </a:spcBef>
            </a:pP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/ </a:t>
            </a: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directory separator. optional for the </a:t>
            </a:r>
            <a:b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last directory</a:t>
            </a:r>
          </a:p>
          <a:p>
            <a:pPr marL="685782" lvl="2">
              <a:lnSpc>
                <a:spcPct val="120000"/>
              </a:lnSpc>
              <a:spcBef>
                <a:spcPts val="1000"/>
              </a:spcBef>
            </a:pP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$ 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cd</a:t>
            </a: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/</a:t>
            </a:r>
            <a:r>
              <a:rPr lang="en-US" altLang="ko-KR" sz="140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var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/</a:t>
            </a:r>
            <a:r>
              <a:rPr lang="en-US" altLang="ko-KR" sz="140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tmp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b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same as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cd /</a:t>
            </a:r>
            <a:r>
              <a:rPr lang="en-US" altLang="ko-KR" sz="140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var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/</a:t>
            </a:r>
            <a:r>
              <a:rPr lang="en-US" altLang="ko-KR" sz="140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tmp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/</a:t>
            </a:r>
          </a:p>
          <a:p>
            <a:pPr marL="685782" lvl="2">
              <a:lnSpc>
                <a:spcPct val="120000"/>
              </a:lnSpc>
              <a:spcBef>
                <a:spcPts val="1000"/>
              </a:spcBef>
            </a:pP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$ 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cd</a:t>
            </a: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.. </a:t>
            </a: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// go to the parent directory</a:t>
            </a:r>
          </a:p>
          <a:p>
            <a:pPr marL="685782" lvl="2">
              <a:lnSpc>
                <a:spcPct val="120000"/>
              </a:lnSpc>
              <a:spcBef>
                <a:spcPts val="1000"/>
              </a:spcBef>
            </a:pP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$ 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cd</a:t>
            </a: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-  </a:t>
            </a: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// go to the previous directory</a:t>
            </a:r>
          </a:p>
          <a:p>
            <a:pPr marL="1074659" lvl="3">
              <a:lnSpc>
                <a:spcPct val="120000"/>
              </a:lnSpc>
              <a:spcBef>
                <a:spcPts val="1000"/>
              </a:spcBef>
            </a:pPr>
            <a:r>
              <a:rPr lang="en-US" altLang="ko-K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Environment variable, ‘OLDPWD’ has </a:t>
            </a:r>
            <a:br>
              <a:rPr lang="en-US" altLang="ko-K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ko-K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previous directory</a:t>
            </a:r>
          </a:p>
          <a:p>
            <a:pPr marL="1074659" lvl="3">
              <a:lnSpc>
                <a:spcPct val="120000"/>
              </a:lnSpc>
              <a:spcBef>
                <a:spcPts val="1000"/>
              </a:spcBef>
            </a:pPr>
            <a:r>
              <a:rPr lang="en-US" altLang="ko-KR" sz="12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cd –</a:t>
            </a:r>
            <a:r>
              <a:rPr lang="en-US" altLang="ko-K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is the same as $ </a:t>
            </a:r>
            <a:r>
              <a:rPr lang="en-US" altLang="ko-KR" sz="12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cd $OLDPWD 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Working with Directories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/>
          <a:srcRect l="1955" t="7563" r="20019" b="8165"/>
          <a:stretch/>
        </p:blipFill>
        <p:spPr>
          <a:xfrm>
            <a:off x="5010150" y="1722741"/>
            <a:ext cx="3910212" cy="4324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692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rocess = user memory (instructs, stacks and data) + process state…"/>
          <p:cNvSpPr txBox="1">
            <a:spLocks noGrp="1"/>
          </p:cNvSpPr>
          <p:nvPr>
            <p:ph idx="1"/>
          </p:nvPr>
        </p:nvSpPr>
        <p:spPr>
          <a:xfrm>
            <a:off x="395536" y="794426"/>
            <a:ext cx="8634164" cy="5568274"/>
          </a:xfrm>
          <a:prstGeom prst="rect">
            <a:avLst/>
          </a:prstGeom>
        </p:spPr>
        <p:txBody>
          <a:bodyPr anchor="t"/>
          <a:lstStyle/>
          <a:p>
            <a:pPr marL="228594" lvl="1">
              <a:lnSpc>
                <a:spcPct val="140000"/>
              </a:lnSpc>
              <a:spcBef>
                <a:spcPts val="1000"/>
              </a:spcBef>
            </a:pPr>
            <a:r>
              <a:rPr lang="en-US" altLang="ko-KR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Assume you’re in your home directory</a:t>
            </a:r>
          </a:p>
          <a:p>
            <a:pPr marL="685782" lvl="2">
              <a:lnSpc>
                <a:spcPct val="140000"/>
              </a:lnSpc>
              <a:spcBef>
                <a:spcPts val="1000"/>
              </a:spcBef>
            </a:pP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 have an executable, ‘program’, in your home directory</a:t>
            </a:r>
          </a:p>
          <a:p>
            <a:pPr marL="685782" lvl="2">
              <a:lnSpc>
                <a:spcPct val="140000"/>
              </a:lnSpc>
              <a:spcBef>
                <a:spcPts val="1000"/>
              </a:spcBef>
            </a:pP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Assume $PATH does not have your home directory</a:t>
            </a:r>
          </a:p>
          <a:p>
            <a:pPr marL="228594" lvl="1">
              <a:lnSpc>
                <a:spcPct val="140000"/>
              </a:lnSpc>
              <a:spcBef>
                <a:spcPts val="1000"/>
              </a:spcBef>
            </a:pPr>
            <a:r>
              <a:rPr lang="en-US" altLang="ko-KR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How to execute the ‘program’?</a:t>
            </a:r>
          </a:p>
          <a:p>
            <a:pPr marL="685782" lvl="2">
              <a:lnSpc>
                <a:spcPct val="140000"/>
              </a:lnSpc>
              <a:spcBef>
                <a:spcPts val="1000"/>
              </a:spcBef>
            </a:pP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$ </a:t>
            </a: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program</a:t>
            </a:r>
          </a:p>
          <a:p>
            <a:pPr marL="1074659" lvl="3">
              <a:lnSpc>
                <a:spcPct val="140000"/>
              </a:lnSpc>
              <a:spcBef>
                <a:spcPts val="1000"/>
              </a:spcBef>
            </a:pP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shell would complain with 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‘</a:t>
            </a: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program: command not found’</a:t>
            </a:r>
          </a:p>
          <a:p>
            <a:pPr marL="685782" lvl="2">
              <a:lnSpc>
                <a:spcPct val="140000"/>
              </a:lnSpc>
              <a:spcBef>
                <a:spcPts val="1000"/>
              </a:spcBef>
            </a:pP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$ </a:t>
            </a: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./program</a:t>
            </a:r>
          </a:p>
          <a:p>
            <a:pPr marL="1074659" lvl="3">
              <a:lnSpc>
                <a:spcPct val="140000"/>
              </a:lnSpc>
              <a:spcBef>
                <a:spcPts val="1000"/>
              </a:spcBef>
            </a:pPr>
            <a:r>
              <a:rPr lang="en-US" altLang="ko-K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‘</a:t>
            </a:r>
            <a:r>
              <a:rPr lang="en-US" altLang="ko-KR" sz="1200" dirty="0">
                <a:latin typeface="Courier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r>
              <a:rPr lang="en-US" altLang="ko-K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’ represents ‘this directory’</a:t>
            </a:r>
          </a:p>
          <a:p>
            <a:pPr marL="685782" lvl="2">
              <a:lnSpc>
                <a:spcPct val="140000"/>
              </a:lnSpc>
              <a:spcBef>
                <a:spcPts val="1000"/>
              </a:spcBef>
            </a:pP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$ </a:t>
            </a: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~/program  </a:t>
            </a:r>
          </a:p>
          <a:p>
            <a:pPr marL="1074659" lvl="3">
              <a:lnSpc>
                <a:spcPct val="140000"/>
              </a:lnSpc>
              <a:spcBef>
                <a:spcPts val="1000"/>
              </a:spcBef>
            </a:pPr>
            <a:r>
              <a:rPr lang="en-US" altLang="ko-K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‘</a:t>
            </a:r>
            <a:r>
              <a:rPr lang="en-US" altLang="ko-KR" sz="1200" dirty="0">
                <a:latin typeface="Courier"/>
                <a:ea typeface="Tahoma" panose="020B0604030504040204" pitchFamily="34" charset="0"/>
                <a:cs typeface="Tahoma" panose="020B0604030504040204" pitchFamily="34" charset="0"/>
              </a:rPr>
              <a:t>~</a:t>
            </a:r>
            <a:r>
              <a:rPr lang="en-US" altLang="ko-K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’ represents my home directory</a:t>
            </a:r>
          </a:p>
          <a:p>
            <a:pPr marL="685782" lvl="2">
              <a:lnSpc>
                <a:spcPct val="140000"/>
              </a:lnSpc>
              <a:spcBef>
                <a:spcPts val="1000"/>
              </a:spcBef>
            </a:pP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$ </a:t>
            </a: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/</a:t>
            </a:r>
            <a:r>
              <a:rPr lang="en-US" altLang="ko-KR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mnt</a:t>
            </a: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/home/</a:t>
            </a:r>
            <a:r>
              <a:rPr lang="en-US" altLang="ko-KR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kyoungsoo</a:t>
            </a: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/program</a:t>
            </a:r>
          </a:p>
          <a:p>
            <a:pPr marL="1074659" lvl="3">
              <a:lnSpc>
                <a:spcPct val="140000"/>
              </a:lnSpc>
              <a:spcBef>
                <a:spcPts val="1000"/>
              </a:spcBef>
            </a:pPr>
            <a:r>
              <a:rPr lang="en-US" altLang="ko-K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Full path (/</a:t>
            </a:r>
            <a:r>
              <a:rPr lang="en-US" altLang="ko-KR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mnt</a:t>
            </a:r>
            <a:r>
              <a:rPr lang="en-US" altLang="ko-K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/home/</a:t>
            </a:r>
            <a:r>
              <a:rPr lang="en-US" altLang="ko-KR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kyoungsoo</a:t>
            </a:r>
            <a:r>
              <a:rPr lang="en-US" altLang="ko-K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/) of my home directory</a:t>
            </a:r>
            <a:endParaRPr lang="en-US" altLang="ko-KR" sz="12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How to Execute a Program in Current Directory?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943470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rocess = user memory (instructs, stacks and data) + process state…"/>
          <p:cNvSpPr txBox="1">
            <a:spLocks noGrp="1"/>
          </p:cNvSpPr>
          <p:nvPr>
            <p:ph idx="1"/>
          </p:nvPr>
        </p:nvSpPr>
        <p:spPr>
          <a:xfrm>
            <a:off x="395536" y="794426"/>
            <a:ext cx="8634164" cy="5568274"/>
          </a:xfrm>
          <a:prstGeom prst="rect">
            <a:avLst/>
          </a:prstGeom>
        </p:spPr>
        <p:txBody>
          <a:bodyPr anchor="t"/>
          <a:lstStyle/>
          <a:p>
            <a:pPr marL="228594" lvl="1">
              <a:spcBef>
                <a:spcPts val="1000"/>
              </a:spcBef>
            </a:pPr>
            <a:r>
              <a:rPr lang="en-US" altLang="ko-KR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Practicing with </a:t>
            </a:r>
            <a:r>
              <a:rPr lang="en-US" altLang="ko-KR" sz="18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mkdir</a:t>
            </a:r>
            <a:r>
              <a:rPr lang="en-US" altLang="ko-KR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</a:t>
            </a:r>
            <a:r>
              <a:rPr lang="en-US" altLang="ko-KR" sz="18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rmdir</a:t>
            </a:r>
            <a:endParaRPr lang="en-US" altLang="ko-KR" sz="1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685782" lvl="2">
              <a:spcBef>
                <a:spcPts val="1000"/>
              </a:spcBef>
            </a:pP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-p 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‘</a:t>
            </a:r>
            <a:r>
              <a:rPr lang="en-US" altLang="ko-KR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mkdir</a:t>
            </a: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/</a:t>
            </a:r>
            <a:r>
              <a:rPr lang="en-US" altLang="ko-KR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rmdir</a:t>
            </a: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–p </a:t>
            </a:r>
            <a:r>
              <a:rPr lang="en-US" altLang="ko-KR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dir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’ creates/removes all intermediate directories in </a:t>
            </a:r>
            <a:r>
              <a:rPr lang="en-US" altLang="ko-KR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dir</a:t>
            </a:r>
            <a:endParaRPr lang="en-US" altLang="ko-KR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Creating/Removing Directories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/>
          <a:srcRect l="833" t="11393" r="4690" b="12328"/>
          <a:stretch/>
        </p:blipFill>
        <p:spPr>
          <a:xfrm>
            <a:off x="863849" y="1909587"/>
            <a:ext cx="7416302" cy="2302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6469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rocess = user memory (instructs, stacks and data) + process state…"/>
          <p:cNvSpPr txBox="1">
            <a:spLocks noGrp="1"/>
          </p:cNvSpPr>
          <p:nvPr>
            <p:ph idx="1"/>
          </p:nvPr>
        </p:nvSpPr>
        <p:spPr>
          <a:xfrm>
            <a:off x="395536" y="794426"/>
            <a:ext cx="8634164" cy="5568274"/>
          </a:xfrm>
          <a:prstGeom prst="rect">
            <a:avLst/>
          </a:prstGeom>
        </p:spPr>
        <p:txBody>
          <a:bodyPr anchor="t"/>
          <a:lstStyle/>
          <a:p>
            <a:pPr marL="228594" lvl="1">
              <a:lnSpc>
                <a:spcPct val="130000"/>
              </a:lnSpc>
              <a:spcBef>
                <a:spcPts val="1000"/>
              </a:spcBef>
            </a:pPr>
            <a:r>
              <a:rPr lang="en-US" altLang="ko-KR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$ </a:t>
            </a:r>
            <a:r>
              <a:rPr lang="en-US" altLang="ko-KR" sz="18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ls –l</a:t>
            </a:r>
          </a:p>
          <a:p>
            <a:pPr marL="228594" lvl="1">
              <a:lnSpc>
                <a:spcPct val="130000"/>
              </a:lnSpc>
              <a:spcBef>
                <a:spcPts val="1000"/>
              </a:spcBef>
            </a:pPr>
            <a:endParaRPr lang="en-US" altLang="ko-KR" sz="180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marL="228594" lvl="1">
              <a:lnSpc>
                <a:spcPct val="130000"/>
              </a:lnSpc>
              <a:spcBef>
                <a:spcPts val="1000"/>
              </a:spcBef>
            </a:pPr>
            <a:endParaRPr lang="en-US" altLang="ko-KR" sz="180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marL="228594" lvl="1">
              <a:lnSpc>
                <a:spcPct val="130000"/>
              </a:lnSpc>
              <a:spcBef>
                <a:spcPts val="1000"/>
              </a:spcBef>
            </a:pPr>
            <a:endParaRPr lang="en-US" altLang="ko-KR" sz="180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marL="228594" lvl="1">
              <a:lnSpc>
                <a:spcPct val="130000"/>
              </a:lnSpc>
              <a:spcBef>
                <a:spcPts val="1000"/>
              </a:spcBef>
            </a:pPr>
            <a:endParaRPr lang="en-US" altLang="ko-KR" sz="1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28594" lvl="1">
              <a:lnSpc>
                <a:spcPct val="130000"/>
              </a:lnSpc>
              <a:spcBef>
                <a:spcPts val="1000"/>
              </a:spcBef>
            </a:pPr>
            <a:endParaRPr lang="en-US" altLang="ko-KR" sz="1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28594" lvl="1">
              <a:lnSpc>
                <a:spcPct val="130000"/>
              </a:lnSpc>
              <a:spcBef>
                <a:spcPts val="1000"/>
              </a:spcBef>
            </a:pPr>
            <a:endParaRPr lang="en-US" altLang="ko-KR" sz="1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28594" lvl="1">
              <a:lnSpc>
                <a:spcPct val="130000"/>
              </a:lnSpc>
              <a:spcBef>
                <a:spcPts val="1000"/>
              </a:spcBef>
            </a:pPr>
            <a:r>
              <a:rPr lang="en-US" altLang="ko-KR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Other options:</a:t>
            </a:r>
          </a:p>
          <a:p>
            <a:pPr marL="685782" lvl="2">
              <a:lnSpc>
                <a:spcPct val="130000"/>
              </a:lnSpc>
              <a:spcBef>
                <a:spcPts val="1000"/>
              </a:spcBef>
            </a:pP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-a: 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all files including hidden files (e.g., ‘.</a:t>
            </a:r>
            <a:r>
              <a:rPr lang="en-US" altLang="ko-KR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bashrc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’, ‘.logout’)</a:t>
            </a:r>
          </a:p>
          <a:p>
            <a:pPr marL="685782" lvl="2">
              <a:lnSpc>
                <a:spcPct val="130000"/>
              </a:lnSpc>
              <a:spcBef>
                <a:spcPts val="1000"/>
              </a:spcBef>
            </a:pP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-t: 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sort by last modified time (i.e., most recently modified files first)</a:t>
            </a:r>
          </a:p>
          <a:p>
            <a:pPr marL="685782" lvl="2">
              <a:lnSpc>
                <a:spcPct val="130000"/>
              </a:lnSpc>
              <a:spcBef>
                <a:spcPts val="1000"/>
              </a:spcBef>
            </a:pP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-d: 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displays only directory names not their contents</a:t>
            </a:r>
          </a:p>
          <a:p>
            <a:pPr marL="685782" lvl="2">
              <a:lnSpc>
                <a:spcPct val="130000"/>
              </a:lnSpc>
              <a:spcBef>
                <a:spcPts val="1000"/>
              </a:spcBef>
            </a:pP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-R: 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list files recursively</a:t>
            </a:r>
          </a:p>
          <a:p>
            <a:pPr marL="685782" lvl="2">
              <a:lnSpc>
                <a:spcPct val="130000"/>
              </a:lnSpc>
              <a:spcBef>
                <a:spcPts val="1000"/>
              </a:spcBef>
            </a:pP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-r: 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reverse alphabetical order of the file names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Listing Files with </a:t>
            </a:r>
            <a:r>
              <a:rPr lang="en-US" altLang="ko-KR" dirty="0">
                <a:latin typeface="Courier"/>
              </a:rPr>
              <a:t>ls</a:t>
            </a:r>
            <a:endParaRPr lang="ko-KR" altLang="en-US" dirty="0">
              <a:latin typeface="Courier"/>
            </a:endParaRPr>
          </a:p>
        </p:txBody>
      </p:sp>
      <p:pic>
        <p:nvPicPr>
          <p:cNvPr id="81" name="그림 80"/>
          <p:cNvPicPr>
            <a:picLocks noChangeAspect="1"/>
          </p:cNvPicPr>
          <p:nvPr/>
        </p:nvPicPr>
        <p:blipFill rotWithShape="1">
          <a:blip r:embed="rId2"/>
          <a:srcRect l="994" t="23627" r="36986" b="23626"/>
          <a:stretch/>
        </p:blipFill>
        <p:spPr>
          <a:xfrm>
            <a:off x="1182172" y="1317338"/>
            <a:ext cx="6244625" cy="922134"/>
          </a:xfrm>
          <a:prstGeom prst="rect">
            <a:avLst/>
          </a:prstGeom>
        </p:spPr>
      </p:pic>
      <p:grpSp>
        <p:nvGrpSpPr>
          <p:cNvPr id="82" name="그룹 81"/>
          <p:cNvGrpSpPr/>
          <p:nvPr/>
        </p:nvGrpSpPr>
        <p:grpSpPr>
          <a:xfrm>
            <a:off x="780727" y="1681902"/>
            <a:ext cx="1548753" cy="1005422"/>
            <a:chOff x="686510" y="2039815"/>
            <a:chExt cx="1693275" cy="1099245"/>
          </a:xfrm>
        </p:grpSpPr>
        <p:sp>
          <p:nvSpPr>
            <p:cNvPr id="113" name="TextBox 112"/>
            <p:cNvSpPr txBox="1"/>
            <p:nvPr/>
          </p:nvSpPr>
          <p:spPr>
            <a:xfrm>
              <a:off x="686510" y="2768913"/>
              <a:ext cx="1421699" cy="3701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0" dirty="0">
                  <a:latin typeface="Arial" panose="020B0604020202020204" pitchFamily="34" charset="0"/>
                  <a:cs typeface="Arial" panose="020B0604020202020204" pitchFamily="34" charset="0"/>
                </a:rPr>
                <a:t>Permissions</a:t>
              </a:r>
              <a:endParaRPr lang="ko-KR" altLang="en-US" sz="1600" b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14" name="그룹 113"/>
            <p:cNvGrpSpPr/>
            <p:nvPr/>
          </p:nvGrpSpPr>
          <p:grpSpPr>
            <a:xfrm>
              <a:off x="1019908" y="2039815"/>
              <a:ext cx="1359877" cy="757562"/>
              <a:chOff x="1019908" y="2039815"/>
              <a:chExt cx="1359877" cy="757562"/>
            </a:xfrm>
          </p:grpSpPr>
          <p:sp>
            <p:nvSpPr>
              <p:cNvPr id="115" name="타원 114"/>
              <p:cNvSpPr/>
              <p:nvPr/>
            </p:nvSpPr>
            <p:spPr>
              <a:xfrm>
                <a:off x="1019908" y="2039815"/>
                <a:ext cx="1359877" cy="362777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cxnSp>
            <p:nvCxnSpPr>
              <p:cNvPr id="116" name="직선 화살표 연결선 115"/>
              <p:cNvCxnSpPr>
                <a:stCxn id="115" idx="4"/>
              </p:cNvCxnSpPr>
              <p:nvPr/>
            </p:nvCxnSpPr>
            <p:spPr>
              <a:xfrm flipH="1">
                <a:off x="1477056" y="2402592"/>
                <a:ext cx="222791" cy="394785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3" name="그룹 82"/>
          <p:cNvGrpSpPr/>
          <p:nvPr/>
        </p:nvGrpSpPr>
        <p:grpSpPr>
          <a:xfrm>
            <a:off x="1180584" y="1675353"/>
            <a:ext cx="1609736" cy="1312328"/>
            <a:chOff x="1123680" y="2032655"/>
            <a:chExt cx="1759949" cy="1434790"/>
          </a:xfrm>
        </p:grpSpPr>
        <p:grpSp>
          <p:nvGrpSpPr>
            <p:cNvPr id="109" name="그룹 108"/>
            <p:cNvGrpSpPr/>
            <p:nvPr/>
          </p:nvGrpSpPr>
          <p:grpSpPr>
            <a:xfrm>
              <a:off x="2236276" y="2032655"/>
              <a:ext cx="357347" cy="1105590"/>
              <a:chOff x="-1294627" y="-777616"/>
              <a:chExt cx="357347" cy="1105590"/>
            </a:xfrm>
          </p:grpSpPr>
          <p:sp>
            <p:nvSpPr>
              <p:cNvPr id="111" name="타원 110"/>
              <p:cNvSpPr/>
              <p:nvPr/>
            </p:nvSpPr>
            <p:spPr>
              <a:xfrm>
                <a:off x="-1178397" y="-777616"/>
                <a:ext cx="241117" cy="362777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cxnSp>
            <p:nvCxnSpPr>
              <p:cNvPr id="112" name="직선 화살표 연결선 111"/>
              <p:cNvCxnSpPr>
                <a:stCxn id="111" idx="4"/>
              </p:cNvCxnSpPr>
              <p:nvPr/>
            </p:nvCxnSpPr>
            <p:spPr>
              <a:xfrm flipH="1">
                <a:off x="-1294627" y="-414839"/>
                <a:ext cx="236789" cy="742813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  <p:sp>
          <p:nvSpPr>
            <p:cNvPr id="110" name="TextBox 109"/>
            <p:cNvSpPr txBox="1"/>
            <p:nvPr/>
          </p:nvSpPr>
          <p:spPr>
            <a:xfrm>
              <a:off x="1123680" y="3097298"/>
              <a:ext cx="1759949" cy="3701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0" dirty="0">
                  <a:latin typeface="Arial" panose="020B0604020202020204" pitchFamily="34" charset="0"/>
                  <a:cs typeface="Arial" panose="020B0604020202020204" pitchFamily="34" charset="0"/>
                </a:rPr>
                <a:t>Number of links</a:t>
              </a:r>
              <a:endParaRPr lang="ko-KR" altLang="en-US" sz="1600" b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4" name="그룹 83"/>
          <p:cNvGrpSpPr/>
          <p:nvPr/>
        </p:nvGrpSpPr>
        <p:grpSpPr>
          <a:xfrm>
            <a:off x="2419004" y="1657833"/>
            <a:ext cx="1359668" cy="954262"/>
            <a:chOff x="-647084" y="780240"/>
            <a:chExt cx="1486546" cy="1043310"/>
          </a:xfrm>
        </p:grpSpPr>
        <p:sp>
          <p:nvSpPr>
            <p:cNvPr id="105" name="TextBox 104"/>
            <p:cNvSpPr txBox="1"/>
            <p:nvPr/>
          </p:nvSpPr>
          <p:spPr>
            <a:xfrm>
              <a:off x="-647084" y="1453403"/>
              <a:ext cx="1486546" cy="3701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0" dirty="0">
                  <a:latin typeface="Arial" panose="020B0604020202020204" pitchFamily="34" charset="0"/>
                  <a:cs typeface="Arial" panose="020B0604020202020204" pitchFamily="34" charset="0"/>
                </a:rPr>
                <a:t>Owner name</a:t>
              </a:r>
              <a:endParaRPr lang="ko-KR" altLang="en-US" sz="1600" b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06" name="그룹 105"/>
            <p:cNvGrpSpPr/>
            <p:nvPr/>
          </p:nvGrpSpPr>
          <p:grpSpPr>
            <a:xfrm>
              <a:off x="-548192" y="780240"/>
              <a:ext cx="1217846" cy="768742"/>
              <a:chOff x="-548192" y="780240"/>
              <a:chExt cx="1217846" cy="768742"/>
            </a:xfrm>
          </p:grpSpPr>
          <p:sp>
            <p:nvSpPr>
              <p:cNvPr id="107" name="타원 106"/>
              <p:cNvSpPr/>
              <p:nvPr/>
            </p:nvSpPr>
            <p:spPr>
              <a:xfrm>
                <a:off x="-548192" y="780240"/>
                <a:ext cx="1217846" cy="362777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cxnSp>
            <p:nvCxnSpPr>
              <p:cNvPr id="108" name="직선 화살표 연결선 107"/>
              <p:cNvCxnSpPr>
                <a:stCxn id="107" idx="4"/>
              </p:cNvCxnSpPr>
              <p:nvPr/>
            </p:nvCxnSpPr>
            <p:spPr>
              <a:xfrm flipH="1">
                <a:off x="-4324" y="1143017"/>
                <a:ext cx="65055" cy="405965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5" name="그룹 84"/>
          <p:cNvGrpSpPr/>
          <p:nvPr/>
        </p:nvGrpSpPr>
        <p:grpSpPr>
          <a:xfrm>
            <a:off x="3435504" y="1675353"/>
            <a:ext cx="1326003" cy="1157533"/>
            <a:chOff x="-644192" y="971010"/>
            <a:chExt cx="1449740" cy="1265550"/>
          </a:xfrm>
        </p:grpSpPr>
        <p:sp>
          <p:nvSpPr>
            <p:cNvPr id="101" name="TextBox 100"/>
            <p:cNvSpPr txBox="1"/>
            <p:nvPr/>
          </p:nvSpPr>
          <p:spPr>
            <a:xfrm>
              <a:off x="-644192" y="1866413"/>
              <a:ext cx="1449740" cy="3701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0" dirty="0">
                  <a:latin typeface="Arial" panose="020B0604020202020204" pitchFamily="34" charset="0"/>
                  <a:cs typeface="Arial" panose="020B0604020202020204" pitchFamily="34" charset="0"/>
                </a:rPr>
                <a:t>Group name</a:t>
              </a:r>
              <a:endParaRPr lang="ko-KR" altLang="en-US" sz="1600" b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02" name="그룹 101"/>
            <p:cNvGrpSpPr/>
            <p:nvPr/>
          </p:nvGrpSpPr>
          <p:grpSpPr>
            <a:xfrm>
              <a:off x="-521880" y="971010"/>
              <a:ext cx="1217846" cy="875421"/>
              <a:chOff x="-521880" y="971010"/>
              <a:chExt cx="1217846" cy="875421"/>
            </a:xfrm>
          </p:grpSpPr>
          <p:sp>
            <p:nvSpPr>
              <p:cNvPr id="103" name="타원 102"/>
              <p:cNvSpPr/>
              <p:nvPr/>
            </p:nvSpPr>
            <p:spPr>
              <a:xfrm>
                <a:off x="-521880" y="971010"/>
                <a:ext cx="1217846" cy="362777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cxnSp>
            <p:nvCxnSpPr>
              <p:cNvPr id="104" name="직선 화살표 연결선 103"/>
              <p:cNvCxnSpPr>
                <a:stCxn id="103" idx="4"/>
              </p:cNvCxnSpPr>
              <p:nvPr/>
            </p:nvCxnSpPr>
            <p:spPr>
              <a:xfrm flipH="1">
                <a:off x="80679" y="1333787"/>
                <a:ext cx="6364" cy="512644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6" name="그룹 85"/>
          <p:cNvGrpSpPr/>
          <p:nvPr/>
        </p:nvGrpSpPr>
        <p:grpSpPr>
          <a:xfrm>
            <a:off x="4306682" y="1675353"/>
            <a:ext cx="934871" cy="1405165"/>
            <a:chOff x="-1602981" y="-50097"/>
            <a:chExt cx="1022109" cy="1536290"/>
          </a:xfrm>
        </p:grpSpPr>
        <p:sp>
          <p:nvSpPr>
            <p:cNvPr id="97" name="TextBox 96"/>
            <p:cNvSpPr txBox="1"/>
            <p:nvPr/>
          </p:nvSpPr>
          <p:spPr>
            <a:xfrm>
              <a:off x="-1602981" y="1116046"/>
              <a:ext cx="1022109" cy="3701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0" dirty="0">
                  <a:latin typeface="Arial" panose="020B0604020202020204" pitchFamily="34" charset="0"/>
                  <a:cs typeface="Arial" panose="020B0604020202020204" pitchFamily="34" charset="0"/>
                </a:rPr>
                <a:t>File size</a:t>
              </a:r>
              <a:endParaRPr lang="ko-KR" altLang="en-US" sz="1600" b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98" name="그룹 97"/>
            <p:cNvGrpSpPr/>
            <p:nvPr/>
          </p:nvGrpSpPr>
          <p:grpSpPr>
            <a:xfrm>
              <a:off x="-1251059" y="-50097"/>
              <a:ext cx="368378" cy="1136397"/>
              <a:chOff x="-1251059" y="-50097"/>
              <a:chExt cx="368378" cy="1136397"/>
            </a:xfrm>
          </p:grpSpPr>
          <p:sp>
            <p:nvSpPr>
              <p:cNvPr id="99" name="타원 98"/>
              <p:cNvSpPr/>
              <p:nvPr/>
            </p:nvSpPr>
            <p:spPr>
              <a:xfrm>
                <a:off x="-1251059" y="-50097"/>
                <a:ext cx="368378" cy="362777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cxnSp>
            <p:nvCxnSpPr>
              <p:cNvPr id="100" name="직선 화살표 연결선 99"/>
              <p:cNvCxnSpPr>
                <a:stCxn id="99" idx="4"/>
              </p:cNvCxnSpPr>
              <p:nvPr/>
            </p:nvCxnSpPr>
            <p:spPr>
              <a:xfrm>
                <a:off x="-1066870" y="312680"/>
                <a:ext cx="0" cy="77362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7" name="그룹 86"/>
          <p:cNvGrpSpPr/>
          <p:nvPr/>
        </p:nvGrpSpPr>
        <p:grpSpPr>
          <a:xfrm>
            <a:off x="4952047" y="1531787"/>
            <a:ext cx="2158319" cy="1350869"/>
            <a:chOff x="-3222864" y="616758"/>
            <a:chExt cx="2359723" cy="1476928"/>
          </a:xfrm>
        </p:grpSpPr>
        <p:sp>
          <p:nvSpPr>
            <p:cNvPr id="93" name="TextBox 92"/>
            <p:cNvSpPr txBox="1"/>
            <p:nvPr/>
          </p:nvSpPr>
          <p:spPr>
            <a:xfrm>
              <a:off x="-2885977" y="1723539"/>
              <a:ext cx="2022836" cy="3701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0" dirty="0">
                  <a:latin typeface="Arial" panose="020B0604020202020204" pitchFamily="34" charset="0"/>
                  <a:cs typeface="Arial" panose="020B0604020202020204" pitchFamily="34" charset="0"/>
                </a:rPr>
                <a:t>Last modified time</a:t>
              </a:r>
              <a:endParaRPr lang="ko-KR" altLang="en-US" sz="1600" b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94" name="그룹 93"/>
            <p:cNvGrpSpPr/>
            <p:nvPr/>
          </p:nvGrpSpPr>
          <p:grpSpPr>
            <a:xfrm>
              <a:off x="-3222864" y="616758"/>
              <a:ext cx="1470245" cy="1217050"/>
              <a:chOff x="-3222864" y="616758"/>
              <a:chExt cx="1470245" cy="1217050"/>
            </a:xfrm>
          </p:grpSpPr>
          <p:sp>
            <p:nvSpPr>
              <p:cNvPr id="95" name="타원 94"/>
              <p:cNvSpPr/>
              <p:nvPr/>
            </p:nvSpPr>
            <p:spPr>
              <a:xfrm>
                <a:off x="-3222864" y="616758"/>
                <a:ext cx="1470245" cy="656493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cxnSp>
            <p:nvCxnSpPr>
              <p:cNvPr id="96" name="직선 화살표 연결선 95"/>
              <p:cNvCxnSpPr>
                <a:stCxn id="95" idx="4"/>
              </p:cNvCxnSpPr>
              <p:nvPr/>
            </p:nvCxnSpPr>
            <p:spPr>
              <a:xfrm>
                <a:off x="-2487741" y="1273251"/>
                <a:ext cx="342739" cy="560557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8" name="그룹 87"/>
          <p:cNvGrpSpPr/>
          <p:nvPr/>
        </p:nvGrpSpPr>
        <p:grpSpPr>
          <a:xfrm>
            <a:off x="6270396" y="1621270"/>
            <a:ext cx="2600552" cy="1024435"/>
            <a:chOff x="-3222864" y="711631"/>
            <a:chExt cx="2843223" cy="1120032"/>
          </a:xfrm>
        </p:grpSpPr>
        <p:sp>
          <p:nvSpPr>
            <p:cNvPr id="89" name="TextBox 88"/>
            <p:cNvSpPr txBox="1"/>
            <p:nvPr/>
          </p:nvSpPr>
          <p:spPr>
            <a:xfrm>
              <a:off x="-1564741" y="1461516"/>
              <a:ext cx="1185100" cy="3701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0" dirty="0">
                  <a:latin typeface="Arial" panose="020B0604020202020204" pitchFamily="34" charset="0"/>
                  <a:cs typeface="Arial" panose="020B0604020202020204" pitchFamily="34" charset="0"/>
                </a:rPr>
                <a:t>File name</a:t>
              </a:r>
              <a:endParaRPr lang="ko-KR" altLang="en-US" sz="1600" b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90" name="그룹 89"/>
            <p:cNvGrpSpPr/>
            <p:nvPr/>
          </p:nvGrpSpPr>
          <p:grpSpPr>
            <a:xfrm>
              <a:off x="-3222864" y="711631"/>
              <a:ext cx="1658123" cy="934959"/>
              <a:chOff x="-3222864" y="711631"/>
              <a:chExt cx="1658123" cy="934959"/>
            </a:xfrm>
          </p:grpSpPr>
          <p:sp>
            <p:nvSpPr>
              <p:cNvPr id="91" name="타원 90"/>
              <p:cNvSpPr/>
              <p:nvPr/>
            </p:nvSpPr>
            <p:spPr>
              <a:xfrm>
                <a:off x="-3222864" y="711631"/>
                <a:ext cx="1253925" cy="440790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cxnSp>
            <p:nvCxnSpPr>
              <p:cNvPr id="92" name="직선 화살표 연결선 91"/>
              <p:cNvCxnSpPr>
                <a:stCxn id="91" idx="4"/>
                <a:endCxn id="89" idx="1"/>
              </p:cNvCxnSpPr>
              <p:nvPr/>
            </p:nvCxnSpPr>
            <p:spPr>
              <a:xfrm>
                <a:off x="-2595901" y="1152420"/>
                <a:ext cx="1031160" cy="49417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249361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rocess = user memory (instructs, stacks and data) + process state…"/>
          <p:cNvSpPr txBox="1">
            <a:spLocks noGrp="1"/>
          </p:cNvSpPr>
          <p:nvPr>
            <p:ph idx="1"/>
          </p:nvPr>
        </p:nvSpPr>
        <p:spPr>
          <a:xfrm>
            <a:off x="395536" y="794426"/>
            <a:ext cx="8634164" cy="5568274"/>
          </a:xfrm>
          <a:prstGeom prst="rect">
            <a:avLst/>
          </a:prstGeom>
        </p:spPr>
        <p:txBody>
          <a:bodyPr anchor="t"/>
          <a:lstStyle/>
          <a:p>
            <a:pPr marL="228594" lvl="1">
              <a:lnSpc>
                <a:spcPct val="120000"/>
              </a:lnSpc>
              <a:spcBef>
                <a:spcPts val="1000"/>
              </a:spcBef>
            </a:pPr>
            <a:r>
              <a:rPr lang="en-US" altLang="ko-KR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How many files do you see?</a:t>
            </a:r>
          </a:p>
          <a:p>
            <a:pPr marL="228594" lvl="1">
              <a:lnSpc>
                <a:spcPct val="120000"/>
              </a:lnSpc>
              <a:spcBef>
                <a:spcPts val="1000"/>
              </a:spcBef>
            </a:pPr>
            <a:endParaRPr lang="en-US" altLang="ko-KR" sz="1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28594" lvl="1">
              <a:lnSpc>
                <a:spcPct val="120000"/>
              </a:lnSpc>
              <a:spcBef>
                <a:spcPts val="1000"/>
              </a:spcBef>
            </a:pPr>
            <a:endParaRPr lang="en-US" altLang="ko-KR" sz="1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28594" lvl="1">
              <a:lnSpc>
                <a:spcPct val="120000"/>
              </a:lnSpc>
              <a:spcBef>
                <a:spcPts val="1000"/>
              </a:spcBef>
            </a:pPr>
            <a:endParaRPr lang="en-US" altLang="ko-KR" sz="1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28594" lvl="1">
              <a:lnSpc>
                <a:spcPct val="120000"/>
              </a:lnSpc>
              <a:spcBef>
                <a:spcPts val="1000"/>
              </a:spcBef>
            </a:pPr>
            <a:r>
              <a:rPr lang="en-US" altLang="ko-KR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How to remove the second file, ‘a file’?</a:t>
            </a:r>
          </a:p>
          <a:p>
            <a:pPr marL="625407" lvl="2">
              <a:lnSpc>
                <a:spcPct val="120000"/>
              </a:lnSpc>
              <a:spcBef>
                <a:spcPts val="1000"/>
              </a:spcBef>
            </a:pP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$ </a:t>
            </a:r>
            <a:r>
              <a:rPr lang="en-US" altLang="ko-KR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rm</a:t>
            </a: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a file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// would delete files, ‘a’ and ‘file’, </a:t>
            </a:r>
            <a:r>
              <a:rPr lang="en-US" altLang="ko-KR" b="1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not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‘a file’</a:t>
            </a:r>
          </a:p>
          <a:p>
            <a:pPr marL="625407" lvl="2">
              <a:lnSpc>
                <a:spcPct val="120000"/>
              </a:lnSpc>
              <a:spcBef>
                <a:spcPts val="1000"/>
              </a:spcBef>
            </a:pP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$ </a:t>
            </a:r>
            <a:r>
              <a:rPr lang="en-US" altLang="ko-KR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rm</a:t>
            </a: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‘a file’ 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// or </a:t>
            </a:r>
            <a:r>
              <a:rPr lang="en-US" altLang="ko-KR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rm</a:t>
            </a: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“a file”</a:t>
            </a:r>
          </a:p>
          <a:p>
            <a:pPr marL="625407" lvl="2">
              <a:lnSpc>
                <a:spcPct val="120000"/>
              </a:lnSpc>
              <a:spcBef>
                <a:spcPts val="1000"/>
              </a:spcBef>
            </a:pP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$ </a:t>
            </a:r>
            <a:r>
              <a:rPr lang="en-US" altLang="ko-KR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rm</a:t>
            </a: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a\ file  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//  \(backslash) + space = a character, space: \is an </a:t>
            </a:r>
            <a:r>
              <a:rPr lang="en-US" altLang="ko-KR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escape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char </a:t>
            </a:r>
          </a:p>
          <a:p>
            <a:pPr marL="625407" lvl="2">
              <a:lnSpc>
                <a:spcPct val="120000"/>
              </a:lnSpc>
              <a:spcBef>
                <a:spcPts val="1000"/>
              </a:spcBef>
            </a:pP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$ </a:t>
            </a:r>
            <a:r>
              <a:rPr lang="en-US" altLang="ko-KR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rm</a:t>
            </a: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a*       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// a*: name starting with ‘a’ followed by zero or more characters</a:t>
            </a:r>
          </a:p>
          <a:p>
            <a:pPr marL="288969" lvl="1">
              <a:lnSpc>
                <a:spcPct val="120000"/>
              </a:lnSpc>
              <a:spcBef>
                <a:spcPts val="1000"/>
              </a:spcBef>
            </a:pPr>
            <a:r>
              <a:rPr lang="en-US" altLang="ko-KR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How to remove a file, ‘*’, below?</a:t>
            </a:r>
          </a:p>
          <a:p>
            <a:pPr marL="288969" lvl="1">
              <a:lnSpc>
                <a:spcPct val="120000"/>
              </a:lnSpc>
              <a:spcBef>
                <a:spcPts val="1000"/>
              </a:spcBef>
            </a:pPr>
            <a:endParaRPr lang="en-US" altLang="ko-K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Dealing with Spaces in File Names?</a:t>
            </a:r>
            <a:endParaRPr lang="ko-KR" altLang="en-US" dirty="0"/>
          </a:p>
        </p:txBody>
      </p:sp>
      <p:pic>
        <p:nvPicPr>
          <p:cNvPr id="41" name="Picture 3"/>
          <p:cNvPicPr>
            <a:picLocks noChangeAspect="1"/>
          </p:cNvPicPr>
          <p:nvPr/>
        </p:nvPicPr>
        <p:blipFill rotWithShape="1">
          <a:blip r:embed="rId2"/>
          <a:srcRect l="1381" t="19960" r="20110" b="18374"/>
          <a:stretch/>
        </p:blipFill>
        <p:spPr>
          <a:xfrm>
            <a:off x="884248" y="1229679"/>
            <a:ext cx="6284854" cy="1336390"/>
          </a:xfrm>
          <a:prstGeom prst="rect">
            <a:avLst/>
          </a:prstGeom>
        </p:spPr>
      </p:pic>
      <p:pic>
        <p:nvPicPr>
          <p:cNvPr id="42" name="Picture 5"/>
          <p:cNvPicPr>
            <a:picLocks noChangeAspect="1"/>
          </p:cNvPicPr>
          <p:nvPr/>
        </p:nvPicPr>
        <p:blipFill rotWithShape="1">
          <a:blip r:embed="rId3"/>
          <a:srcRect l="1524" t="23743" r="10320" b="17409"/>
          <a:stretch/>
        </p:blipFill>
        <p:spPr>
          <a:xfrm>
            <a:off x="884248" y="5204003"/>
            <a:ext cx="6199206" cy="1137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857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033C9-D68B-4B4E-98D2-24692E3F4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</a:t>
            </a:r>
            <a:r>
              <a:rPr lang="en-KR" dirty="0"/>
              <a:t>ile permission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E996CB-FEDF-344E-AFF8-D6586156FD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</a:t>
            </a:r>
            <a:r>
              <a:rPr lang="en-KR" dirty="0"/>
              <a:t>ile permission is represented by ten characters.</a:t>
            </a:r>
          </a:p>
          <a:p>
            <a:pPr marL="0" indent="0" algn="ctr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d</a:t>
            </a:r>
            <a:r>
              <a:rPr lang="en-KR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rwxr-xrwx</a:t>
            </a:r>
          </a:p>
          <a:p>
            <a:pPr marL="0" indent="0" algn="ctr">
              <a:buNone/>
            </a:pPr>
            <a:endParaRPr lang="en-KR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99" dirty="0">
                <a:latin typeface="Helvetica" pitchFamily="2" charset="0"/>
                <a:cs typeface="Courier New" panose="02070309020205020404" pitchFamily="49" charset="0"/>
              </a:rPr>
              <a:t>first character: file type: </a:t>
            </a: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'-' (regular), 'd' (directory), 'l' (symbolic link: acts as a pointer to another file)</a:t>
            </a:r>
            <a:endParaRPr lang="en-US" sz="1399" dirty="0">
              <a:latin typeface="Helvetica" pitchFamily="2" charset="0"/>
              <a:cs typeface="Courier New" panose="02070309020205020404" pitchFamily="49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99" dirty="0">
                <a:latin typeface="Helvetica" pitchFamily="2" charset="0"/>
                <a:cs typeface="Courier New" panose="02070309020205020404" pitchFamily="49" charset="0"/>
              </a:rPr>
              <a:t>Permission: </a:t>
            </a:r>
            <a:r>
              <a:rPr lang="en-US" sz="1399" b="1" dirty="0">
                <a:latin typeface="Helvetica" pitchFamily="2" charset="0"/>
                <a:cs typeface="Courier New" panose="02070309020205020404" pitchFamily="49" charset="0"/>
              </a:rPr>
              <a:t>r</a:t>
            </a:r>
            <a:r>
              <a:rPr lang="en-KR" sz="1399" dirty="0">
                <a:latin typeface="Helvetica" pitchFamily="2" charset="0"/>
                <a:cs typeface="Courier New" panose="02070309020205020404" pitchFamily="49" charset="0"/>
              </a:rPr>
              <a:t>: readable, </a:t>
            </a:r>
            <a:r>
              <a:rPr lang="en-KR" sz="1399" b="1" dirty="0">
                <a:latin typeface="Helvetica" pitchFamily="2" charset="0"/>
                <a:cs typeface="Courier New" panose="02070309020205020404" pitchFamily="49" charset="0"/>
              </a:rPr>
              <a:t>w</a:t>
            </a:r>
            <a:r>
              <a:rPr lang="en-KR" sz="1399" dirty="0">
                <a:latin typeface="Helvetica" pitchFamily="2" charset="0"/>
                <a:cs typeface="Courier New" panose="02070309020205020404" pitchFamily="49" charset="0"/>
              </a:rPr>
              <a:t>: writable, </a:t>
            </a:r>
            <a:r>
              <a:rPr lang="en-KR" sz="1399" b="1" dirty="0">
                <a:latin typeface="Helvetica" pitchFamily="2" charset="0"/>
                <a:cs typeface="Courier New" panose="02070309020205020404" pitchFamily="49" charset="0"/>
              </a:rPr>
              <a:t>x</a:t>
            </a:r>
            <a:r>
              <a:rPr lang="en-KR" sz="1399" dirty="0">
                <a:latin typeface="Helvetica" pitchFamily="2" charset="0"/>
                <a:cs typeface="Courier New" panose="02070309020205020404" pitchFamily="49" charset="0"/>
              </a:rPr>
              <a:t>: executable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399" dirty="0">
                <a:latin typeface="Helvetica" pitchFamily="2" charset="0"/>
                <a:cs typeface="Courier New" panose="02070309020205020404" pitchFamily="49" charset="0"/>
              </a:rPr>
              <a:t>G</a:t>
            </a:r>
            <a:r>
              <a:rPr lang="en-KR" sz="1399" dirty="0">
                <a:latin typeface="Helvetica" pitchFamily="2" charset="0"/>
                <a:cs typeface="Courier New" panose="02070309020205020404" pitchFamily="49" charset="0"/>
              </a:rPr>
              <a:t>roups: u: user, g: group, o: other</a:t>
            </a:r>
          </a:p>
          <a:p>
            <a:pPr marL="1200170" lvl="3">
              <a:lnSpc>
                <a:spcPct val="100000"/>
              </a:lnSpc>
              <a:spcBef>
                <a:spcPts val="1000"/>
              </a:spcBef>
            </a:pPr>
            <a:r>
              <a:rPr lang="en-US" altLang="ko-KR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User: the user who owns this file</a:t>
            </a:r>
          </a:p>
          <a:p>
            <a:pPr marL="1200170" lvl="3">
              <a:lnSpc>
                <a:spcPct val="100000"/>
              </a:lnSpc>
              <a:spcBef>
                <a:spcPts val="1000"/>
              </a:spcBef>
            </a:pPr>
            <a:r>
              <a:rPr lang="en-US" altLang="ko-KR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Group: users in the same group as the owner</a:t>
            </a:r>
          </a:p>
          <a:p>
            <a:pPr marL="1200170" lvl="3">
              <a:lnSpc>
                <a:spcPct val="100000"/>
              </a:lnSpc>
              <a:spcBef>
                <a:spcPts val="1000"/>
              </a:spcBef>
            </a:pPr>
            <a:r>
              <a:rPr lang="en-US" altLang="ko-KR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Other: all other users</a:t>
            </a:r>
          </a:p>
          <a:p>
            <a:pPr marL="811293" lvl="2">
              <a:lnSpc>
                <a:spcPct val="100000"/>
              </a:lnSpc>
              <a:spcBef>
                <a:spcPts val="1000"/>
              </a:spcBef>
            </a:pPr>
            <a:r>
              <a:rPr lang="en-US" altLang="ko-KR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Octal representation</a:t>
            </a:r>
          </a:p>
          <a:p>
            <a:pPr marL="812879" lvl="3" indent="0" algn="ctr">
              <a:lnSpc>
                <a:spcPct val="100000"/>
              </a:lnSpc>
              <a:spcBef>
                <a:spcPts val="1000"/>
              </a:spcBef>
              <a:buNone/>
            </a:pPr>
            <a:r>
              <a:rPr lang="en-US" altLang="ko-KR" sz="240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dr</a:t>
            </a:r>
            <a:r>
              <a:rPr lang="en-US" altLang="ko-KR" sz="2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-x------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KR" sz="1399" dirty="0">
              <a:latin typeface="Helvetica" pitchFamily="2" charset="0"/>
              <a:cs typeface="Courier New" panose="02070309020205020404" pitchFamily="49" charset="0"/>
            </a:endParaRPr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id="{45DB8C1D-5938-E643-B7C7-1D85845F2759}"/>
              </a:ext>
            </a:extLst>
          </p:cNvPr>
          <p:cNvSpPr/>
          <p:nvPr/>
        </p:nvSpPr>
        <p:spPr>
          <a:xfrm rot="5400000">
            <a:off x="3988676" y="1726324"/>
            <a:ext cx="165538" cy="496614"/>
          </a:xfrm>
          <a:prstGeom prst="rightBrac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tailEnd type="none"/>
          </a:ln>
          <a:effectLst/>
        </p:spPr>
        <p:txBody>
          <a:bodyPr rtlCol="0" anchor="ctr"/>
          <a:lstStyle/>
          <a:p>
            <a:pPr algn="ctr"/>
            <a:endParaRPr lang="en-KR" sz="2000"/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D7F52969-019F-6D44-9CE3-DF4BC9503D0E}"/>
              </a:ext>
            </a:extLst>
          </p:cNvPr>
          <p:cNvSpPr/>
          <p:nvPr/>
        </p:nvSpPr>
        <p:spPr>
          <a:xfrm rot="5400000">
            <a:off x="4501057" y="1726324"/>
            <a:ext cx="165538" cy="496614"/>
          </a:xfrm>
          <a:prstGeom prst="rightBrac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tailEnd type="none"/>
          </a:ln>
          <a:effectLst/>
        </p:spPr>
        <p:txBody>
          <a:bodyPr rtlCol="0" anchor="ctr"/>
          <a:lstStyle/>
          <a:p>
            <a:pPr algn="ctr"/>
            <a:endParaRPr lang="en-KR" sz="2000"/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E1BE4EAD-7957-694D-AA0D-2D40246AA14C}"/>
              </a:ext>
            </a:extLst>
          </p:cNvPr>
          <p:cNvSpPr/>
          <p:nvPr/>
        </p:nvSpPr>
        <p:spPr>
          <a:xfrm rot="5400000">
            <a:off x="5071243" y="1732962"/>
            <a:ext cx="165538" cy="496614"/>
          </a:xfrm>
          <a:prstGeom prst="rightBrac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tailEnd type="none"/>
          </a:ln>
          <a:effectLst/>
        </p:spPr>
        <p:txBody>
          <a:bodyPr rtlCol="0" anchor="ctr"/>
          <a:lstStyle/>
          <a:p>
            <a:pPr algn="ctr"/>
            <a:endParaRPr lang="en-KR" sz="20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93AA56-6210-504D-B965-D400F7A82ADF}"/>
              </a:ext>
            </a:extLst>
          </p:cNvPr>
          <p:cNvSpPr txBox="1"/>
          <p:nvPr/>
        </p:nvSpPr>
        <p:spPr>
          <a:xfrm>
            <a:off x="3988676" y="2083570"/>
            <a:ext cx="1655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2000" b="0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B895FB-C5C7-0443-BE6C-E24C8CFC9220}"/>
              </a:ext>
            </a:extLst>
          </p:cNvPr>
          <p:cNvSpPr txBox="1"/>
          <p:nvPr/>
        </p:nvSpPr>
        <p:spPr>
          <a:xfrm>
            <a:off x="4513131" y="2090208"/>
            <a:ext cx="1655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2000" b="0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1FD74A-A7A5-DC4D-875C-E9FBAEA418AB}"/>
              </a:ext>
            </a:extLst>
          </p:cNvPr>
          <p:cNvSpPr txBox="1"/>
          <p:nvPr/>
        </p:nvSpPr>
        <p:spPr>
          <a:xfrm>
            <a:off x="5071243" y="2090208"/>
            <a:ext cx="1655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2000" b="0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o</a:t>
            </a:r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A543BA78-65AD-554B-B139-A5AF9B5521DC}"/>
              </a:ext>
            </a:extLst>
          </p:cNvPr>
          <p:cNvSpPr/>
          <p:nvPr/>
        </p:nvSpPr>
        <p:spPr>
          <a:xfrm rot="5400000">
            <a:off x="4401207" y="5485719"/>
            <a:ext cx="165538" cy="496614"/>
          </a:xfrm>
          <a:prstGeom prst="rightBrac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tailEnd type="none"/>
          </a:ln>
          <a:effectLst/>
        </p:spPr>
        <p:txBody>
          <a:bodyPr rtlCol="0" anchor="ctr"/>
          <a:lstStyle/>
          <a:p>
            <a:pPr algn="ctr"/>
            <a:endParaRPr lang="en-KR" sz="2000"/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46125105-710B-5B4A-A34C-CF7DDF1E32A7}"/>
              </a:ext>
            </a:extLst>
          </p:cNvPr>
          <p:cNvSpPr/>
          <p:nvPr/>
        </p:nvSpPr>
        <p:spPr>
          <a:xfrm rot="5400000">
            <a:off x="4913588" y="5485719"/>
            <a:ext cx="165538" cy="496614"/>
          </a:xfrm>
          <a:prstGeom prst="rightBrac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tailEnd type="none"/>
          </a:ln>
          <a:effectLst/>
        </p:spPr>
        <p:txBody>
          <a:bodyPr rtlCol="0" anchor="ctr"/>
          <a:lstStyle/>
          <a:p>
            <a:pPr algn="ctr"/>
            <a:endParaRPr lang="en-KR" sz="2000"/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6396A09C-948C-E949-B2D2-7F929561431C}"/>
              </a:ext>
            </a:extLst>
          </p:cNvPr>
          <p:cNvSpPr/>
          <p:nvPr/>
        </p:nvSpPr>
        <p:spPr>
          <a:xfrm rot="5400000">
            <a:off x="5483774" y="5492357"/>
            <a:ext cx="165538" cy="496614"/>
          </a:xfrm>
          <a:prstGeom prst="rightBrac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tailEnd type="none"/>
          </a:ln>
          <a:effectLst/>
        </p:spPr>
        <p:txBody>
          <a:bodyPr rtlCol="0" anchor="ctr"/>
          <a:lstStyle/>
          <a:p>
            <a:pPr algn="ctr"/>
            <a:endParaRPr lang="en-KR" sz="20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D419480-29A7-BA4D-9DE8-B048C5BF8471}"/>
              </a:ext>
            </a:extLst>
          </p:cNvPr>
          <p:cNvSpPr txBox="1"/>
          <p:nvPr/>
        </p:nvSpPr>
        <p:spPr>
          <a:xfrm>
            <a:off x="4401207" y="5842965"/>
            <a:ext cx="1655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2000" b="0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9B97D17-3F6A-7047-8E5C-77C7E0886421}"/>
              </a:ext>
            </a:extLst>
          </p:cNvPr>
          <p:cNvSpPr txBox="1"/>
          <p:nvPr/>
        </p:nvSpPr>
        <p:spPr>
          <a:xfrm>
            <a:off x="4925662" y="5849603"/>
            <a:ext cx="1655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2000" b="0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52D2EFD-B142-3845-AEEA-29F97033C12C}"/>
              </a:ext>
            </a:extLst>
          </p:cNvPr>
          <p:cNvSpPr txBox="1"/>
          <p:nvPr/>
        </p:nvSpPr>
        <p:spPr>
          <a:xfrm>
            <a:off x="5483774" y="5849603"/>
            <a:ext cx="1655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2000" b="0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1189121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File and Directory Permissions</a:t>
            </a:r>
            <a:endParaRPr lang="ko-KR" altLang="en-US" dirty="0"/>
          </a:p>
        </p:txBody>
      </p:sp>
      <p:grpSp>
        <p:nvGrpSpPr>
          <p:cNvPr id="3" name="그룹 2"/>
          <p:cNvGrpSpPr/>
          <p:nvPr/>
        </p:nvGrpSpPr>
        <p:grpSpPr>
          <a:xfrm>
            <a:off x="1508892" y="1376363"/>
            <a:ext cx="5775712" cy="1152194"/>
            <a:chOff x="838199" y="1055812"/>
            <a:chExt cx="7128264" cy="1422014"/>
          </a:xfrm>
        </p:grpSpPr>
        <p:pic>
          <p:nvPicPr>
            <p:cNvPr id="43" name="Picture 6"/>
            <p:cNvPicPr>
              <a:picLocks noChangeAspect="1"/>
            </p:cNvPicPr>
            <p:nvPr/>
          </p:nvPicPr>
          <p:blipFill rotWithShape="1">
            <a:blip r:embed="rId2"/>
            <a:srcRect l="1154" t="17969" r="8839" b="15871"/>
            <a:stretch/>
          </p:blipFill>
          <p:spPr>
            <a:xfrm>
              <a:off x="960449" y="1055812"/>
              <a:ext cx="7006014" cy="1422014"/>
            </a:xfrm>
            <a:prstGeom prst="rect">
              <a:avLst/>
            </a:prstGeom>
          </p:spPr>
        </p:pic>
        <p:sp>
          <p:nvSpPr>
            <p:cNvPr id="44" name="Rectangle 7"/>
            <p:cNvSpPr/>
            <p:nvPr/>
          </p:nvSpPr>
          <p:spPr>
            <a:xfrm>
              <a:off x="838199" y="1456977"/>
              <a:ext cx="1207689" cy="835459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55461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Lecture 1: Introduction"/>
          <p:cNvSpPr txBox="1">
            <a:spLocks noGrp="1"/>
          </p:cNvSpPr>
          <p:nvPr>
            <p:ph type="ctrTitle"/>
          </p:nvPr>
        </p:nvSpPr>
        <p:spPr>
          <a:xfrm>
            <a:off x="632845" y="1630329"/>
            <a:ext cx="7941812" cy="646331"/>
          </a:xfrm>
          <a:prstGeom prst="rect">
            <a:avLst/>
          </a:prstGeom>
        </p:spPr>
        <p:txBody>
          <a:bodyPr/>
          <a:lstStyle/>
          <a:p>
            <a:pPr algn="ctr"/>
            <a:r>
              <a:rPr dirty="0" err="1"/>
              <a:t>Lecture</a:t>
            </a:r>
            <a:r>
              <a:rPr dirty="0"/>
              <a:t> </a:t>
            </a:r>
            <a:r>
              <a:rPr lang="en-US" dirty="0"/>
              <a:t>2</a:t>
            </a:r>
            <a:r>
              <a:rPr dirty="0"/>
              <a:t>: </a:t>
            </a:r>
            <a:r>
              <a:rPr lang="en-US" dirty="0"/>
              <a:t>Shells and Commands</a:t>
            </a:r>
            <a:endParaRPr dirty="0"/>
          </a:p>
        </p:txBody>
      </p:sp>
      <p:sp>
        <p:nvSpPr>
          <p:cNvPr id="4" name="EE388: Unix Kernel Design…">
            <a:extLst>
              <a:ext uri="{FF2B5EF4-FFF2-40B4-BE49-F238E27FC236}">
                <a16:creationId xmlns:a16="http://schemas.microsoft.com/office/drawing/2014/main" id="{BF529804-651D-422B-A646-2A86C580C65B}"/>
              </a:ext>
            </a:extLst>
          </p:cNvPr>
          <p:cNvSpPr txBox="1"/>
          <p:nvPr/>
        </p:nvSpPr>
        <p:spPr>
          <a:xfrm>
            <a:off x="110817" y="252115"/>
            <a:ext cx="8067983" cy="2994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algn="l">
              <a:defRPr sz="2100" b="0"/>
            </a:pPr>
            <a:r>
              <a:rPr lang="en-US" sz="1477" dirty="0"/>
              <a:t>EE485: Introduction to Environment and Tools for Modern Software Development</a:t>
            </a:r>
            <a:endParaRPr sz="1477" b="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rocess = user memory (instructs, stacks and data) + process state…"/>
          <p:cNvSpPr txBox="1">
            <a:spLocks noGrp="1"/>
          </p:cNvSpPr>
          <p:nvPr>
            <p:ph idx="1"/>
          </p:nvPr>
        </p:nvSpPr>
        <p:spPr>
          <a:xfrm>
            <a:off x="395536" y="794425"/>
            <a:ext cx="4832072" cy="5577345"/>
          </a:xfrm>
          <a:prstGeom prst="rect">
            <a:avLst/>
          </a:prstGeom>
        </p:spPr>
        <p:txBody>
          <a:bodyPr anchor="t"/>
          <a:lstStyle/>
          <a:p>
            <a:pPr marL="228594" lvl="1">
              <a:lnSpc>
                <a:spcPct val="100000"/>
              </a:lnSpc>
              <a:spcBef>
                <a:spcPts val="1000"/>
              </a:spcBef>
            </a:pPr>
            <a:r>
              <a:rPr lang="en-US" altLang="ko-KR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chmod</a:t>
            </a: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[mode] [file]</a:t>
            </a:r>
          </a:p>
          <a:p>
            <a:pPr marL="625407" lvl="2">
              <a:lnSpc>
                <a:spcPct val="100000"/>
              </a:lnSpc>
              <a:spcBef>
                <a:spcPts val="1000"/>
              </a:spcBef>
            </a:pP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Changes the modes (or permissions) of a file</a:t>
            </a:r>
          </a:p>
          <a:p>
            <a:pPr marL="625407" lvl="2">
              <a:lnSpc>
                <a:spcPct val="100000"/>
              </a:lnSpc>
              <a:spcBef>
                <a:spcPts val="1000"/>
              </a:spcBef>
            </a:pP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mode</a:t>
            </a: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format: user-category +-= </a:t>
            </a:r>
            <a:r>
              <a:rPr lang="en-US" altLang="ko-KR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rwx</a:t>
            </a:r>
            <a:endParaRPr lang="en-US" altLang="ko-KR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014284" lvl="3">
              <a:lnSpc>
                <a:spcPct val="100000"/>
              </a:lnSpc>
              <a:spcBef>
                <a:spcPts val="1000"/>
              </a:spcBef>
            </a:pPr>
            <a:r>
              <a:rPr lang="en-US" altLang="ko-K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User-category: u, g, o</a:t>
            </a:r>
          </a:p>
          <a:p>
            <a:pPr marL="1014284" lvl="3">
              <a:lnSpc>
                <a:spcPct val="100000"/>
              </a:lnSpc>
              <a:spcBef>
                <a:spcPts val="1000"/>
              </a:spcBef>
            </a:pPr>
            <a:r>
              <a:rPr lang="en-US" altLang="ko-K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+: add, -: remove, =: explicitly set the mode</a:t>
            </a:r>
          </a:p>
          <a:p>
            <a:pPr marL="1014284" lvl="3">
              <a:lnSpc>
                <a:spcPct val="100000"/>
              </a:lnSpc>
              <a:spcBef>
                <a:spcPts val="1000"/>
              </a:spcBef>
            </a:pPr>
            <a:r>
              <a:rPr lang="en-US" altLang="ko-KR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rwx</a:t>
            </a:r>
            <a:r>
              <a:rPr lang="en-US" altLang="ko-K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permissions (read/write/execute)</a:t>
            </a:r>
          </a:p>
          <a:p>
            <a:pPr marL="230179" lvl="2" indent="0">
              <a:lnSpc>
                <a:spcPct val="100000"/>
              </a:lnSpc>
              <a:spcBef>
                <a:spcPts val="1000"/>
              </a:spcBef>
              <a:buNone/>
            </a:pP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$ </a:t>
            </a:r>
            <a:r>
              <a:rPr lang="en-US" altLang="ko-KR" sz="140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chmod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40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g+w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file</a:t>
            </a: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marL="230179" lvl="2" indent="0">
              <a:lnSpc>
                <a:spcPct val="100000"/>
              </a:lnSpc>
              <a:spcBef>
                <a:spcPts val="1000"/>
              </a:spcBef>
              <a:buNone/>
            </a:pP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$ </a:t>
            </a:r>
            <a:r>
              <a:rPr lang="en-US" altLang="ko-KR" sz="140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chmod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go-x ~</a:t>
            </a:r>
          </a:p>
          <a:p>
            <a:pPr marL="230179" lvl="2" indent="0">
              <a:lnSpc>
                <a:spcPct val="100000"/>
              </a:lnSpc>
              <a:spcBef>
                <a:spcPts val="1000"/>
              </a:spcBef>
              <a:buNone/>
            </a:pPr>
            <a:endParaRPr lang="en-US" altLang="ko-KR" sz="140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marL="228594" lvl="1">
              <a:lnSpc>
                <a:spcPct val="100000"/>
              </a:lnSpc>
              <a:spcBef>
                <a:spcPts val="1000"/>
              </a:spcBef>
            </a:pPr>
            <a:r>
              <a:rPr lang="en-US" altLang="ko-KR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chmod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supports octal mode (3 values)</a:t>
            </a:r>
          </a:p>
          <a:p>
            <a:pPr marL="625407" lvl="2">
              <a:lnSpc>
                <a:spcPct val="100000"/>
              </a:lnSpc>
              <a:spcBef>
                <a:spcPts val="1000"/>
              </a:spcBef>
            </a:pP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$ </a:t>
            </a:r>
            <a:r>
              <a:rPr lang="en-US" altLang="ko-KR" sz="140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chmod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640 file //6:rw- 4:r–- 0:---</a:t>
            </a:r>
          </a:p>
          <a:p>
            <a:pPr marL="625407" lvl="2">
              <a:lnSpc>
                <a:spcPct val="100000"/>
              </a:lnSpc>
              <a:spcBef>
                <a:spcPts val="1000"/>
              </a:spcBef>
            </a:pP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Each octal number represents 3 bits (r/w/x)</a:t>
            </a:r>
          </a:p>
          <a:p>
            <a:pPr marL="1014284" lvl="3">
              <a:lnSpc>
                <a:spcPct val="100000"/>
              </a:lnSpc>
              <a:spcBef>
                <a:spcPts val="1000"/>
              </a:spcBef>
            </a:pPr>
            <a:r>
              <a:rPr lang="en-US" altLang="ko-K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E.g., 6 = 110 </a:t>
            </a:r>
            <a:r>
              <a:rPr lang="en-US" altLang="ko-KR" sz="1200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  </a:t>
            </a:r>
            <a:r>
              <a:rPr lang="en-US" altLang="ko-K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 bit value is 1: “allow,” 0: “disallow”) </a:t>
            </a:r>
            <a:endParaRPr lang="en-US" altLang="ko-KR" sz="1200" baseline="-25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142971" lvl="3">
              <a:lnSpc>
                <a:spcPct val="100000"/>
              </a:lnSpc>
              <a:spcBef>
                <a:spcPts val="1000"/>
              </a:spcBef>
            </a:pPr>
            <a:endParaRPr lang="en-US" altLang="ko-KR" sz="1200" baseline="-25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Change File Permissions</a:t>
            </a:r>
            <a:endParaRPr lang="ko-KR" altLang="en-US" dirty="0"/>
          </a:p>
        </p:txBody>
      </p:sp>
      <p:pic>
        <p:nvPicPr>
          <p:cNvPr id="8" name="Picture 4"/>
          <p:cNvPicPr>
            <a:picLocks noChangeAspect="1"/>
          </p:cNvPicPr>
          <p:nvPr/>
        </p:nvPicPr>
        <p:blipFill rotWithShape="1">
          <a:blip r:embed="rId2"/>
          <a:srcRect l="1178" t="9651" r="31863" b="4597"/>
          <a:stretch/>
        </p:blipFill>
        <p:spPr>
          <a:xfrm>
            <a:off x="5046422" y="1581150"/>
            <a:ext cx="3944648" cy="3493124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 bwMode="auto">
          <a:xfrm>
            <a:off x="1969293" y="4237799"/>
            <a:ext cx="97632" cy="17621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3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7" name="직사각형 6"/>
          <p:cNvSpPr/>
          <p:nvPr/>
        </p:nvSpPr>
        <p:spPr bwMode="auto">
          <a:xfrm>
            <a:off x="2071686" y="4237799"/>
            <a:ext cx="97632" cy="17621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3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9" name="직사각형 8"/>
          <p:cNvSpPr/>
          <p:nvPr/>
        </p:nvSpPr>
        <p:spPr bwMode="auto">
          <a:xfrm>
            <a:off x="2176461" y="4237799"/>
            <a:ext cx="97632" cy="17621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3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21" name="직사각형 20"/>
          <p:cNvSpPr/>
          <p:nvPr/>
        </p:nvSpPr>
        <p:spPr bwMode="auto">
          <a:xfrm>
            <a:off x="2147889" y="4918836"/>
            <a:ext cx="78580" cy="17621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3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23" name="직사각형 22"/>
          <p:cNvSpPr/>
          <p:nvPr/>
        </p:nvSpPr>
        <p:spPr bwMode="auto">
          <a:xfrm>
            <a:off x="2305048" y="4918836"/>
            <a:ext cx="97632" cy="17621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3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24" name="직사각형 23"/>
          <p:cNvSpPr/>
          <p:nvPr/>
        </p:nvSpPr>
        <p:spPr bwMode="auto">
          <a:xfrm>
            <a:off x="2224089" y="4918836"/>
            <a:ext cx="78580" cy="176212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3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768488" y="3551999"/>
            <a:ext cx="48282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50000"/>
              </a:lnSpc>
            </a:pPr>
            <a:r>
              <a:rPr lang="en-US" altLang="ko-KR" sz="1200" b="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user</a:t>
            </a:r>
            <a:endParaRPr lang="ko-KR" altLang="en-US" sz="1200" b="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302108" y="3551999"/>
            <a:ext cx="575799" cy="196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50000"/>
              </a:lnSpc>
            </a:pPr>
            <a:r>
              <a:rPr lang="en-US" altLang="ko-KR" sz="1200" b="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group</a:t>
            </a:r>
            <a:endParaRPr lang="ko-KR" altLang="en-US" sz="1200" b="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928702" y="3551999"/>
            <a:ext cx="53412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50000"/>
              </a:lnSpc>
            </a:pPr>
            <a:r>
              <a:rPr lang="en-US" altLang="ko-KR" sz="1200" b="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other</a:t>
            </a:r>
            <a:endParaRPr lang="ko-KR" altLang="en-US" sz="1200" b="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cxnSp>
        <p:nvCxnSpPr>
          <p:cNvPr id="32" name="직선 화살표 연결선 31"/>
          <p:cNvCxnSpPr>
            <a:stCxn id="3" idx="0"/>
          </p:cNvCxnSpPr>
          <p:nvPr/>
        </p:nvCxnSpPr>
        <p:spPr>
          <a:xfrm flipV="1">
            <a:off x="2018109" y="3697255"/>
            <a:ext cx="834629" cy="540544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4" name="직선 화살표 연결선 33"/>
          <p:cNvCxnSpPr>
            <a:stCxn id="7" idx="0"/>
          </p:cNvCxnSpPr>
          <p:nvPr/>
        </p:nvCxnSpPr>
        <p:spPr>
          <a:xfrm flipV="1">
            <a:off x="2120502" y="3728211"/>
            <a:ext cx="1282304" cy="509588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6" name="직선 화살표 연결선 35"/>
          <p:cNvCxnSpPr>
            <a:stCxn id="9" idx="0"/>
          </p:cNvCxnSpPr>
          <p:nvPr/>
        </p:nvCxnSpPr>
        <p:spPr>
          <a:xfrm flipV="1">
            <a:off x="2225277" y="3713924"/>
            <a:ext cx="1799036" cy="523875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43" name="TextBox 42"/>
          <p:cNvSpPr txBox="1"/>
          <p:nvPr/>
        </p:nvSpPr>
        <p:spPr>
          <a:xfrm>
            <a:off x="1177173" y="5411279"/>
            <a:ext cx="779381" cy="196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50000"/>
              </a:lnSpc>
            </a:pPr>
            <a:r>
              <a:rPr lang="en-US" altLang="ko-KR" sz="1200" b="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readable</a:t>
            </a:r>
            <a:endParaRPr lang="ko-KR" altLang="en-US" sz="1200" b="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910563" y="5411279"/>
            <a:ext cx="712054" cy="196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50000"/>
              </a:lnSpc>
            </a:pPr>
            <a:r>
              <a:rPr lang="en-US" altLang="ko-KR" sz="1200" b="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writable</a:t>
            </a:r>
            <a:endParaRPr lang="ko-KR" altLang="en-US" sz="1200" b="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576626" y="5411279"/>
            <a:ext cx="1257075" cy="196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50000"/>
              </a:lnSpc>
            </a:pPr>
            <a:r>
              <a:rPr lang="en-US" altLang="ko-KR" sz="1200" b="0" dirty="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non-executable</a:t>
            </a:r>
            <a:endParaRPr lang="ko-KR" altLang="en-US" sz="1200" b="0" dirty="0"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cxnSp>
        <p:nvCxnSpPr>
          <p:cNvPr id="46" name="직선 화살표 연결선 45"/>
          <p:cNvCxnSpPr>
            <a:stCxn id="21" idx="2"/>
            <a:endCxn id="43" idx="0"/>
          </p:cNvCxnSpPr>
          <p:nvPr/>
        </p:nvCxnSpPr>
        <p:spPr>
          <a:xfrm flipH="1">
            <a:off x="1566864" y="5095048"/>
            <a:ext cx="620315" cy="316231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48" name="직선 화살표 연결선 47"/>
          <p:cNvCxnSpPr>
            <a:stCxn id="24" idx="2"/>
            <a:endCxn id="44" idx="0"/>
          </p:cNvCxnSpPr>
          <p:nvPr/>
        </p:nvCxnSpPr>
        <p:spPr>
          <a:xfrm>
            <a:off x="2263379" y="5095048"/>
            <a:ext cx="3211" cy="316231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50" name="직선 화살표 연결선 49"/>
          <p:cNvCxnSpPr>
            <a:stCxn id="23" idx="2"/>
            <a:endCxn id="45" idx="0"/>
          </p:cNvCxnSpPr>
          <p:nvPr/>
        </p:nvCxnSpPr>
        <p:spPr>
          <a:xfrm>
            <a:off x="2353864" y="5095048"/>
            <a:ext cx="851300" cy="316231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41075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9" grpId="0" animBg="1"/>
      <p:bldP spid="21" grpId="0" animBg="1"/>
      <p:bldP spid="23" grpId="0" animBg="1"/>
      <p:bldP spid="24" grpId="0" animBg="1"/>
      <p:bldP spid="28" grpId="0"/>
      <p:bldP spid="30" grpId="0"/>
      <p:bldP spid="31" grpId="0"/>
      <p:bldP spid="43" grpId="0"/>
      <p:bldP spid="44" grpId="0"/>
      <p:bldP spid="4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rocess = user memory (instructs, stacks and data) + process state…"/>
          <p:cNvSpPr txBox="1">
            <a:spLocks noGrp="1"/>
          </p:cNvSpPr>
          <p:nvPr>
            <p:ph idx="1"/>
          </p:nvPr>
        </p:nvSpPr>
        <p:spPr>
          <a:xfrm>
            <a:off x="395536" y="794425"/>
            <a:ext cx="4991502" cy="5577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28594" lvl="1">
              <a:lnSpc>
                <a:spcPct val="100000"/>
              </a:lnSpc>
              <a:spcBef>
                <a:spcPts val="1000"/>
              </a:spcBef>
            </a:pPr>
            <a:r>
              <a:rPr lang="en-US" altLang="ko-KR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Base permission for a newly created files?</a:t>
            </a:r>
          </a:p>
          <a:p>
            <a:pPr marL="625407" lvl="2">
              <a:lnSpc>
                <a:spcPct val="100000"/>
              </a:lnSpc>
              <a:spcBef>
                <a:spcPts val="1000"/>
              </a:spcBef>
            </a:pP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777 for a directory  (all can read/write/enter)</a:t>
            </a:r>
          </a:p>
          <a:p>
            <a:pPr marL="625407" lvl="2">
              <a:lnSpc>
                <a:spcPct val="100000"/>
              </a:lnSpc>
              <a:spcBef>
                <a:spcPts val="1000"/>
              </a:spcBef>
            </a:pP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666 for a file (all can read and write)</a:t>
            </a:r>
          </a:p>
          <a:p>
            <a:pPr marL="228594" lvl="1">
              <a:lnSpc>
                <a:spcPct val="100000"/>
              </a:lnSpc>
              <a:spcBef>
                <a:spcPts val="1000"/>
              </a:spcBef>
            </a:pPr>
            <a:r>
              <a:rPr lang="en-US" altLang="ko-KR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How to change the behavior above?</a:t>
            </a:r>
          </a:p>
          <a:p>
            <a:pPr marL="625407" lvl="2">
              <a:lnSpc>
                <a:spcPct val="100000"/>
              </a:lnSpc>
              <a:spcBef>
                <a:spcPts val="1000"/>
              </a:spcBef>
            </a:pPr>
            <a:r>
              <a:rPr lang="en-US" altLang="ko-KR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umask</a:t>
            </a: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[-S] [mode]</a:t>
            </a:r>
          </a:p>
          <a:p>
            <a:pPr marL="1014284" lvl="3">
              <a:lnSpc>
                <a:spcPct val="100000"/>
              </a:lnSpc>
              <a:spcBef>
                <a:spcPts val="1000"/>
              </a:spcBef>
            </a:pP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Sets file creation mode</a:t>
            </a:r>
          </a:p>
          <a:p>
            <a:pPr marL="1014284" lvl="3">
              <a:lnSpc>
                <a:spcPct val="100000"/>
              </a:lnSpc>
              <a:spcBef>
                <a:spcPts val="1000"/>
              </a:spcBef>
            </a:pP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Applied permissions = base permission – [mode]</a:t>
            </a:r>
          </a:p>
          <a:p>
            <a:pPr marL="1014284" lvl="3">
              <a:lnSpc>
                <a:spcPct val="100000"/>
              </a:lnSpc>
              <a:spcBef>
                <a:spcPts val="1000"/>
              </a:spcBef>
            </a:pP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Mode: 3 octal numbers </a:t>
            </a:r>
          </a:p>
          <a:p>
            <a:pPr marL="1414274" lvl="4">
              <a:lnSpc>
                <a:spcPct val="100000"/>
              </a:lnSpc>
              <a:spcBef>
                <a:spcPts val="1000"/>
              </a:spcBef>
            </a:pPr>
            <a:r>
              <a:rPr lang="en-US" altLang="ko-KR" sz="1200" dirty="0"/>
              <a:t>Or symbolic notation with –S option</a:t>
            </a:r>
          </a:p>
          <a:p>
            <a:pPr marL="1014284" lvl="3">
              <a:lnSpc>
                <a:spcPct val="100000"/>
              </a:lnSpc>
              <a:spcBef>
                <a:spcPts val="1000"/>
              </a:spcBef>
            </a:pP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$ </a:t>
            </a:r>
            <a:r>
              <a:rPr lang="en-US" altLang="ko-KR" sz="140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umask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022</a:t>
            </a:r>
          </a:p>
          <a:p>
            <a:pPr marL="1414274" lvl="4">
              <a:lnSpc>
                <a:spcPct val="100000"/>
              </a:lnSpc>
              <a:spcBef>
                <a:spcPts val="1000"/>
              </a:spcBef>
            </a:pPr>
            <a:r>
              <a:rPr lang="en-US" altLang="ko-KR" sz="1200" dirty="0"/>
              <a:t>Directory: 777 – 022 = 755 (</a:t>
            </a:r>
            <a:r>
              <a:rPr lang="en-US" altLang="ko-KR" sz="1200" dirty="0" err="1"/>
              <a:t>rwxr</a:t>
            </a:r>
            <a:r>
              <a:rPr lang="en-US" altLang="ko-KR" sz="1200" dirty="0"/>
              <a:t>-</a:t>
            </a:r>
            <a:r>
              <a:rPr lang="en-US" altLang="ko-KR" sz="1200" dirty="0" err="1"/>
              <a:t>xr</a:t>
            </a:r>
            <a:r>
              <a:rPr lang="en-US" altLang="ko-KR" sz="1200" dirty="0"/>
              <a:t>-x)</a:t>
            </a:r>
          </a:p>
          <a:p>
            <a:pPr marL="1414274" lvl="4">
              <a:lnSpc>
                <a:spcPct val="100000"/>
              </a:lnSpc>
              <a:spcBef>
                <a:spcPts val="1000"/>
              </a:spcBef>
            </a:pPr>
            <a:r>
              <a:rPr lang="en-US" altLang="ko-KR" sz="1200" dirty="0"/>
              <a:t>File: 666 – 022 = 644 (</a:t>
            </a:r>
            <a:r>
              <a:rPr lang="en-US" altLang="ko-KR" sz="1200" dirty="0" err="1"/>
              <a:t>rw</a:t>
            </a:r>
            <a:r>
              <a:rPr lang="en-US" altLang="ko-KR" sz="1200" dirty="0"/>
              <a:t>-r--r--)</a:t>
            </a:r>
          </a:p>
          <a:p>
            <a:pPr marL="1014284" lvl="3">
              <a:lnSpc>
                <a:spcPct val="100000"/>
              </a:lnSpc>
              <a:spcBef>
                <a:spcPts val="1000"/>
              </a:spcBef>
            </a:pP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-S displays or sets symbolic notation (r/w/x)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Default File Creation Mode</a:t>
            </a:r>
            <a:endParaRPr lang="ko-KR" altLang="en-US" dirty="0"/>
          </a:p>
        </p:txBody>
      </p:sp>
      <p:pic>
        <p:nvPicPr>
          <p:cNvPr id="5" name="Picture 3"/>
          <p:cNvPicPr>
            <a:picLocks noChangeAspect="1"/>
          </p:cNvPicPr>
          <p:nvPr/>
        </p:nvPicPr>
        <p:blipFill rotWithShape="1">
          <a:blip r:embed="rId2"/>
          <a:srcRect l="1170" t="8585" r="26891" b="13225"/>
          <a:stretch/>
        </p:blipFill>
        <p:spPr>
          <a:xfrm>
            <a:off x="5419220" y="2477815"/>
            <a:ext cx="3600612" cy="2471604"/>
          </a:xfrm>
          <a:prstGeom prst="rect">
            <a:avLst/>
          </a:prstGeom>
        </p:spPr>
      </p:pic>
      <p:sp>
        <p:nvSpPr>
          <p:cNvPr id="9" name="Oval 7"/>
          <p:cNvSpPr/>
          <p:nvPr/>
        </p:nvSpPr>
        <p:spPr>
          <a:xfrm>
            <a:off x="5377126" y="2580390"/>
            <a:ext cx="122055" cy="20923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Straight Arrow Connector 12"/>
          <p:cNvCxnSpPr>
            <a:stCxn id="9" idx="7"/>
          </p:cNvCxnSpPr>
          <p:nvPr/>
        </p:nvCxnSpPr>
        <p:spPr>
          <a:xfrm flipV="1">
            <a:off x="5481307" y="2182483"/>
            <a:ext cx="427630" cy="428549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직사각형 3"/>
          <p:cNvSpPr/>
          <p:nvPr/>
        </p:nvSpPr>
        <p:spPr>
          <a:xfrm>
            <a:off x="5443269" y="1623136"/>
            <a:ext cx="3372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/>
            <a:r>
              <a:rPr kumimoji="1" lang="en-US" altLang="ko-KR" sz="1400" b="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first number: </a:t>
            </a:r>
            <a:r>
              <a:rPr kumimoji="1" lang="en-US" altLang="ko-KR" sz="1400" b="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setuid</a:t>
            </a:r>
            <a:r>
              <a:rPr kumimoji="1" lang="en-US" altLang="ko-KR" sz="1400" b="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</a:t>
            </a:r>
            <a:r>
              <a:rPr kumimoji="1" lang="en-US" altLang="ko-KR" sz="1400" b="0" dirty="0" err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setgid</a:t>
            </a:r>
            <a:r>
              <a:rPr kumimoji="1" lang="en-US" altLang="ko-KR" sz="1400" b="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/sticky</a:t>
            </a:r>
          </a:p>
          <a:p>
            <a:pPr lvl="1" algn="l"/>
            <a:r>
              <a:rPr kumimoji="1" lang="en-US" altLang="ko-KR" sz="1400" b="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Ignore it for now</a:t>
            </a:r>
            <a:endParaRPr kumimoji="1" lang="ko-KR" altLang="en-US" sz="1400" b="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4024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rocess = user memory (instructs, stacks and data) + process state…"/>
          <p:cNvSpPr txBox="1">
            <a:spLocks noGrp="1"/>
          </p:cNvSpPr>
          <p:nvPr>
            <p:ph idx="1"/>
          </p:nvPr>
        </p:nvSpPr>
        <p:spPr>
          <a:xfrm>
            <a:off x="4786381" y="992832"/>
            <a:ext cx="4357619" cy="5577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28594" lvl="1">
              <a:spcBef>
                <a:spcPts val="1000"/>
              </a:spcBef>
            </a:pP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-d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option: only the directory itself</a:t>
            </a:r>
          </a:p>
          <a:p>
            <a:pPr marL="228594" lvl="1">
              <a:spcBef>
                <a:spcPts val="1000"/>
              </a:spcBef>
            </a:pPr>
            <a:r>
              <a:rPr lang="en-US" altLang="ko-KR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chmod</a:t>
            </a: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400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4 (</a:t>
            </a: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100</a:t>
            </a:r>
            <a:r>
              <a:rPr lang="en-US" altLang="ko-KR" baseline="-250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2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or </a:t>
            </a: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r--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 </a:t>
            </a:r>
          </a:p>
          <a:p>
            <a:pPr marL="625407" lvl="2">
              <a:spcBef>
                <a:spcPts val="1000"/>
              </a:spcBef>
            </a:pP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Makes it only readable by the owner </a:t>
            </a:r>
          </a:p>
          <a:p>
            <a:pPr marL="228594" lvl="1">
              <a:spcBef>
                <a:spcPts val="1000"/>
              </a:spcBef>
            </a:pP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next ‘</a:t>
            </a: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ls –l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’ </a:t>
            </a:r>
          </a:p>
          <a:p>
            <a:pPr marL="625407" lvl="2">
              <a:spcBef>
                <a:spcPts val="1000"/>
              </a:spcBef>
            </a:pP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Can read the file names </a:t>
            </a:r>
          </a:p>
          <a:p>
            <a:pPr marL="625407" lvl="2">
              <a:spcBef>
                <a:spcPts val="1000"/>
              </a:spcBef>
            </a:pP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But cannot enter the directory</a:t>
            </a:r>
          </a:p>
          <a:p>
            <a:pPr marL="228594" lvl="1">
              <a:spcBef>
                <a:spcPts val="1000"/>
              </a:spcBef>
            </a:pP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So, you cannot execute the program under this directory</a:t>
            </a:r>
          </a:p>
          <a:p>
            <a:pPr marL="228594" lvl="1">
              <a:spcBef>
                <a:spcPts val="1000"/>
              </a:spcBef>
            </a:pPr>
            <a:r>
              <a:rPr lang="en-US" altLang="ko-KR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chmod</a:t>
            </a: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500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5 (</a:t>
            </a: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101</a:t>
            </a:r>
            <a:r>
              <a:rPr lang="en-US" altLang="ko-KR" baseline="-250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2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or </a:t>
            </a: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r-x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  <a:p>
            <a:pPr marL="625407" lvl="2">
              <a:spcBef>
                <a:spcPts val="1000"/>
              </a:spcBef>
            </a:pP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Make it readable/enterable</a:t>
            </a:r>
          </a:p>
          <a:p>
            <a:pPr marL="228594" lvl="1">
              <a:spcBef>
                <a:spcPts val="1000"/>
              </a:spcBef>
            </a:pP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 can execute </a:t>
            </a:r>
            <a:r>
              <a:rPr lang="en-US" altLang="ko-KR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newdir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/prog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Directory Permissions</a:t>
            </a:r>
            <a:endParaRPr lang="ko-KR" altLang="en-US" dirty="0"/>
          </a:p>
        </p:txBody>
      </p:sp>
      <p:pic>
        <p:nvPicPr>
          <p:cNvPr id="11" name="Picture 4"/>
          <p:cNvPicPr>
            <a:picLocks noChangeAspect="1"/>
          </p:cNvPicPr>
          <p:nvPr/>
        </p:nvPicPr>
        <p:blipFill rotWithShape="1">
          <a:blip r:embed="rId2"/>
          <a:srcRect l="1108" t="6152" r="23723" b="6320"/>
          <a:stretch/>
        </p:blipFill>
        <p:spPr>
          <a:xfrm>
            <a:off x="407224" y="1261012"/>
            <a:ext cx="4280098" cy="3907701"/>
          </a:xfrm>
          <a:prstGeom prst="rect">
            <a:avLst/>
          </a:prstGeom>
        </p:spPr>
      </p:pic>
      <p:sp>
        <p:nvSpPr>
          <p:cNvPr id="12" name="Rectangle 5"/>
          <p:cNvSpPr/>
          <p:nvPr/>
        </p:nvSpPr>
        <p:spPr>
          <a:xfrm>
            <a:off x="1832269" y="1216323"/>
            <a:ext cx="1385322" cy="2135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u="sng"/>
          </a:p>
        </p:txBody>
      </p:sp>
      <p:sp>
        <p:nvSpPr>
          <p:cNvPr id="13" name="Rectangle 14"/>
          <p:cNvSpPr/>
          <p:nvPr/>
        </p:nvSpPr>
        <p:spPr>
          <a:xfrm>
            <a:off x="1773514" y="2094106"/>
            <a:ext cx="1385322" cy="2135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u="sng"/>
          </a:p>
        </p:txBody>
      </p:sp>
      <p:sp>
        <p:nvSpPr>
          <p:cNvPr id="14" name="Rectangle 15"/>
          <p:cNvSpPr/>
          <p:nvPr/>
        </p:nvSpPr>
        <p:spPr>
          <a:xfrm>
            <a:off x="1835165" y="2536558"/>
            <a:ext cx="1385322" cy="2135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u="sng"/>
          </a:p>
        </p:txBody>
      </p:sp>
      <p:sp>
        <p:nvSpPr>
          <p:cNvPr id="15" name="Rectangle 16"/>
          <p:cNvSpPr/>
          <p:nvPr/>
        </p:nvSpPr>
        <p:spPr>
          <a:xfrm>
            <a:off x="1773514" y="3399985"/>
            <a:ext cx="1126298" cy="1947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u="sng"/>
          </a:p>
        </p:txBody>
      </p:sp>
      <p:sp>
        <p:nvSpPr>
          <p:cNvPr id="17" name="Rectangle 17"/>
          <p:cNvSpPr/>
          <p:nvPr/>
        </p:nvSpPr>
        <p:spPr>
          <a:xfrm>
            <a:off x="1773514" y="3708691"/>
            <a:ext cx="1270292" cy="1947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u="sng"/>
          </a:p>
        </p:txBody>
      </p:sp>
      <p:sp>
        <p:nvSpPr>
          <p:cNvPr id="18" name="Rectangle 18"/>
          <p:cNvSpPr/>
          <p:nvPr/>
        </p:nvSpPr>
        <p:spPr>
          <a:xfrm>
            <a:off x="1773514" y="4684374"/>
            <a:ext cx="1270292" cy="1947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u="sng"/>
          </a:p>
        </p:txBody>
      </p:sp>
    </p:spTree>
    <p:extLst>
      <p:ext uri="{BB962C8B-B14F-4D97-AF65-F5344CB8AC3E}">
        <p14:creationId xmlns:p14="http://schemas.microsoft.com/office/powerpoint/2010/main" val="3375248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rocess = user memory (instructs, stacks and data) + process state…"/>
          <p:cNvSpPr txBox="1">
            <a:spLocks noGrp="1"/>
          </p:cNvSpPr>
          <p:nvPr>
            <p:ph idx="1"/>
          </p:nvPr>
        </p:nvSpPr>
        <p:spPr>
          <a:xfrm>
            <a:off x="395536" y="794425"/>
            <a:ext cx="8634164" cy="6347353"/>
          </a:xfrm>
          <a:prstGeom prst="rect">
            <a:avLst/>
          </a:prstGeom>
        </p:spPr>
        <p:txBody>
          <a:bodyPr anchor="t"/>
          <a:lstStyle/>
          <a:p>
            <a:pPr marL="228594" lvl="1">
              <a:lnSpc>
                <a:spcPct val="100000"/>
              </a:lnSpc>
              <a:spcBef>
                <a:spcPts val="1000"/>
              </a:spcBef>
            </a:pP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find [path…] [expression…]</a:t>
            </a:r>
          </a:p>
          <a:p>
            <a:pPr marL="685782" lvl="2">
              <a:lnSpc>
                <a:spcPct val="100000"/>
              </a:lnSpc>
              <a:spcBef>
                <a:spcPts val="1000"/>
              </a:spcBef>
            </a:pPr>
            <a:r>
              <a:rPr lang="en-US" altLang="ko-K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Recursively finds files in the path that match the expression</a:t>
            </a:r>
          </a:p>
          <a:p>
            <a:pPr marL="685782" lvl="2">
              <a:lnSpc>
                <a:spcPct val="100000"/>
              </a:lnSpc>
              <a:spcBef>
                <a:spcPts val="1000"/>
              </a:spcBef>
            </a:pPr>
            <a:r>
              <a:rPr lang="en-US" altLang="ko-K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 arguments? List all files in the current directory &amp; sub directories</a:t>
            </a:r>
          </a:p>
          <a:p>
            <a:pPr marL="228594" lvl="1">
              <a:lnSpc>
                <a:spcPct val="100000"/>
              </a:lnSpc>
              <a:spcBef>
                <a:spcPts val="1000"/>
              </a:spcBef>
            </a:pP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Examples</a:t>
            </a:r>
          </a:p>
          <a:p>
            <a:pPr marL="685782" lvl="2">
              <a:lnSpc>
                <a:spcPct val="100000"/>
              </a:lnSpc>
              <a:spcBef>
                <a:spcPts val="1000"/>
              </a:spcBef>
            </a:pPr>
            <a:r>
              <a:rPr lang="en-US" altLang="ko-KR" sz="12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find . –name pattern </a:t>
            </a:r>
            <a:r>
              <a:rPr lang="en-US" altLang="ko-K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// </a:t>
            </a:r>
            <a:r>
              <a:rPr lang="en-US" altLang="ko-KR" sz="12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-</a:t>
            </a:r>
            <a:r>
              <a:rPr lang="en-US" altLang="ko-KR" sz="120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iname</a:t>
            </a:r>
            <a:r>
              <a:rPr lang="en-US" altLang="ko-K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case-insensitive</a:t>
            </a:r>
            <a:endParaRPr lang="en-US" altLang="ko-KR" sz="120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marL="755680" lvl="3" indent="0">
              <a:lnSpc>
                <a:spcPct val="100000"/>
              </a:lnSpc>
              <a:spcBef>
                <a:spcPts val="1000"/>
              </a:spcBef>
              <a:buNone/>
            </a:pPr>
            <a:r>
              <a:rPr lang="en-US" altLang="ko-K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$</a:t>
            </a:r>
            <a:r>
              <a:rPr lang="en-US" altLang="ko-KR" sz="12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find /</a:t>
            </a:r>
            <a:r>
              <a:rPr lang="en-US" altLang="ko-KR" sz="120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usr</a:t>
            </a:r>
            <a:r>
              <a:rPr lang="en-US" altLang="ko-KR" sz="12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/local –name *</a:t>
            </a:r>
            <a:r>
              <a:rPr lang="en-US" altLang="ko-KR" sz="120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conf</a:t>
            </a:r>
            <a:r>
              <a:rPr lang="en-US" altLang="ko-KR" sz="12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// file names that end as “</a:t>
            </a:r>
            <a:r>
              <a:rPr lang="en-US" altLang="ko-KR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conf</a:t>
            </a:r>
            <a:r>
              <a:rPr lang="en-US" altLang="ko-K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</a:t>
            </a:r>
          </a:p>
          <a:p>
            <a:pPr marL="755680" lvl="3" indent="0">
              <a:lnSpc>
                <a:spcPct val="100000"/>
              </a:lnSpc>
              <a:spcBef>
                <a:spcPts val="1000"/>
              </a:spcBef>
              <a:buNone/>
            </a:pPr>
            <a:r>
              <a:rPr lang="en-US" altLang="ko-K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$ </a:t>
            </a:r>
            <a:r>
              <a:rPr lang="en-US" altLang="ko-KR" sz="12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find . –name “s*” –ls       </a:t>
            </a:r>
            <a:r>
              <a:rPr lang="en-US" altLang="ko-K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// run “ls –l” for all matched files</a:t>
            </a:r>
          </a:p>
          <a:p>
            <a:pPr marL="685782" lvl="2">
              <a:lnSpc>
                <a:spcPct val="100000"/>
              </a:lnSpc>
              <a:spcBef>
                <a:spcPts val="1000"/>
              </a:spcBef>
            </a:pPr>
            <a:r>
              <a:rPr lang="en-US" altLang="ko-KR" sz="12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find . –</a:t>
            </a:r>
            <a:r>
              <a:rPr lang="en-US" altLang="ko-KR" sz="120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mtime</a:t>
            </a:r>
            <a:r>
              <a:rPr lang="en-US" altLang="ko-KR" sz="12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20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num_days</a:t>
            </a:r>
            <a:r>
              <a:rPr lang="en-US" altLang="ko-KR" sz="12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// files that are </a:t>
            </a:r>
            <a:r>
              <a:rPr lang="en-US" altLang="ko-KR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num_days</a:t>
            </a:r>
            <a:r>
              <a:rPr lang="en-US" altLang="ko-K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old</a:t>
            </a:r>
          </a:p>
          <a:p>
            <a:pPr marL="755680" lvl="3" indent="0">
              <a:lnSpc>
                <a:spcPct val="100000"/>
              </a:lnSpc>
              <a:spcBef>
                <a:spcPts val="1000"/>
              </a:spcBef>
              <a:buNone/>
            </a:pPr>
            <a:r>
              <a:rPr lang="en-US" altLang="ko-K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$ </a:t>
            </a:r>
            <a:r>
              <a:rPr lang="en-US" altLang="ko-KR" sz="12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find . –</a:t>
            </a:r>
            <a:r>
              <a:rPr lang="en-US" altLang="ko-KR" sz="120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mtime</a:t>
            </a:r>
            <a:r>
              <a:rPr lang="en-US" altLang="ko-KR" sz="12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+10 –</a:t>
            </a:r>
            <a:r>
              <a:rPr lang="en-US" altLang="ko-KR" sz="120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mtime</a:t>
            </a:r>
            <a:r>
              <a:rPr lang="en-US" altLang="ko-KR" sz="12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-13</a:t>
            </a:r>
            <a:r>
              <a:rPr lang="en-US" altLang="ko-K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// file age between 10-13 days</a:t>
            </a:r>
          </a:p>
          <a:p>
            <a:pPr marL="685782" lvl="2">
              <a:lnSpc>
                <a:spcPct val="100000"/>
              </a:lnSpc>
              <a:spcBef>
                <a:spcPts val="1000"/>
              </a:spcBef>
            </a:pPr>
            <a:r>
              <a:rPr lang="en-US" altLang="ko-KR" sz="12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find . –size </a:t>
            </a:r>
            <a:r>
              <a:rPr lang="en-US" altLang="ko-KR" sz="120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num</a:t>
            </a:r>
            <a:r>
              <a:rPr lang="en-US" altLang="ko-KR" sz="12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// files that are of size </a:t>
            </a:r>
            <a:r>
              <a:rPr lang="en-US" altLang="ko-KR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num</a:t>
            </a:r>
            <a:r>
              <a:rPr lang="en-US" altLang="ko-K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(c (bytes), k (KB), M (MB), G (GB))</a:t>
            </a:r>
          </a:p>
          <a:p>
            <a:pPr marL="755680" lvl="3" indent="0">
              <a:lnSpc>
                <a:spcPct val="100000"/>
              </a:lnSpc>
              <a:spcBef>
                <a:spcPts val="1000"/>
              </a:spcBef>
              <a:buNone/>
            </a:pPr>
            <a:r>
              <a:rPr lang="en-US" altLang="ko-K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$ </a:t>
            </a:r>
            <a:r>
              <a:rPr lang="en-US" altLang="ko-KR" sz="12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find . –size +300M </a:t>
            </a:r>
            <a:r>
              <a:rPr lang="en-US" altLang="ko-K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// files larger than 300MB</a:t>
            </a:r>
          </a:p>
          <a:p>
            <a:pPr marL="685782" lvl="2">
              <a:lnSpc>
                <a:spcPct val="100000"/>
              </a:lnSpc>
              <a:spcBef>
                <a:spcPts val="1000"/>
              </a:spcBef>
            </a:pPr>
            <a:r>
              <a:rPr lang="en-US" altLang="ko-KR" sz="12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find . –newer </a:t>
            </a:r>
            <a:r>
              <a:rPr lang="en-US" altLang="ko-KR" sz="120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fileX</a:t>
            </a:r>
            <a:r>
              <a:rPr lang="en-US" altLang="ko-KR" sz="12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// files that are newer than </a:t>
            </a:r>
            <a:r>
              <a:rPr lang="en-US" altLang="ko-KR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fileX</a:t>
            </a:r>
            <a:endParaRPr lang="en-US" altLang="ko-KR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55680" lvl="3" indent="0">
              <a:lnSpc>
                <a:spcPct val="100000"/>
              </a:lnSpc>
              <a:spcBef>
                <a:spcPts val="1000"/>
              </a:spcBef>
              <a:buNone/>
            </a:pPr>
            <a:r>
              <a:rPr lang="en-US" altLang="ko-KR" sz="12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$ find . –type d –newer b.txt </a:t>
            </a:r>
            <a:r>
              <a:rPr lang="en-US" altLang="ko-K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// directories that are newer than b.txt</a:t>
            </a:r>
          </a:p>
          <a:p>
            <a:pPr marL="685782" lvl="2">
              <a:lnSpc>
                <a:spcPct val="100000"/>
              </a:lnSpc>
              <a:spcBef>
                <a:spcPts val="1000"/>
              </a:spcBef>
            </a:pPr>
            <a:r>
              <a:rPr lang="en-US" altLang="ko-KR" sz="12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find . –exec command {} \; </a:t>
            </a:r>
            <a:r>
              <a:rPr lang="en-US" altLang="ko-K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// run command for each searched file</a:t>
            </a:r>
          </a:p>
          <a:p>
            <a:pPr marL="755680" lvl="3" indent="0">
              <a:lnSpc>
                <a:spcPct val="100000"/>
              </a:lnSpc>
              <a:spcBef>
                <a:spcPts val="1000"/>
              </a:spcBef>
              <a:buNone/>
            </a:pPr>
            <a:r>
              <a:rPr lang="en-US" altLang="ko-KR" sz="12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$ find . –exec file {} \;  </a:t>
            </a:r>
            <a:r>
              <a:rPr lang="en-US" altLang="ko-K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// run ‘file’ (it reports the type) for every search file</a:t>
            </a:r>
          </a:p>
          <a:p>
            <a:pPr marL="228594" lvl="1">
              <a:lnSpc>
                <a:spcPct val="100000"/>
              </a:lnSpc>
              <a:spcBef>
                <a:spcPts val="1000"/>
              </a:spcBef>
            </a:pP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If you know file names (or pattern), but don’t know the location?</a:t>
            </a:r>
          </a:p>
          <a:p>
            <a:pPr marL="685782" lvl="2">
              <a:lnSpc>
                <a:spcPct val="100000"/>
              </a:lnSpc>
              <a:spcBef>
                <a:spcPts val="1000"/>
              </a:spcBef>
            </a:pPr>
            <a:r>
              <a:rPr lang="en-US" altLang="ko-K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$ </a:t>
            </a:r>
            <a:r>
              <a:rPr lang="en-US" altLang="ko-KR" sz="12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locate file-name-pattern </a:t>
            </a:r>
            <a:r>
              <a:rPr lang="en-US" altLang="ko-KR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// will show you the path where the file resides	 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Finding Files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82774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rocess = user memory (instructs, stacks and data) + process state…"/>
          <p:cNvSpPr txBox="1">
            <a:spLocks noGrp="1"/>
          </p:cNvSpPr>
          <p:nvPr>
            <p:ph idx="1"/>
          </p:nvPr>
        </p:nvSpPr>
        <p:spPr>
          <a:xfrm>
            <a:off x="395536" y="794426"/>
            <a:ext cx="8634164" cy="5568274"/>
          </a:xfrm>
          <a:prstGeom prst="rect">
            <a:avLst/>
          </a:prstGeom>
        </p:spPr>
        <p:txBody>
          <a:bodyPr anchor="t"/>
          <a:lstStyle/>
          <a:p>
            <a:pPr marL="228594" lvl="1">
              <a:spcBef>
                <a:spcPts val="1000"/>
              </a:spcBef>
            </a:pP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diff [file1] [file2]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Shows the difference between file1 and file2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 output if file1 and file2 are identical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sz="140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sdiff</a:t>
            </a: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is similar but the output is slightly different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Comparing Files</a:t>
            </a:r>
            <a:endParaRPr lang="ko-KR" altLang="en-US" dirty="0"/>
          </a:p>
        </p:txBody>
      </p:sp>
      <p:pic>
        <p:nvPicPr>
          <p:cNvPr id="16" name="Picture 4"/>
          <p:cNvPicPr>
            <a:picLocks noChangeAspect="1"/>
          </p:cNvPicPr>
          <p:nvPr/>
        </p:nvPicPr>
        <p:blipFill rotWithShape="1">
          <a:blip r:embed="rId2"/>
          <a:srcRect l="1025" t="8617" r="7229" b="4971"/>
          <a:stretch/>
        </p:blipFill>
        <p:spPr>
          <a:xfrm>
            <a:off x="557662" y="3155801"/>
            <a:ext cx="5706706" cy="2410202"/>
          </a:xfrm>
          <a:prstGeom prst="rect">
            <a:avLst/>
          </a:prstGeom>
        </p:spPr>
      </p:pic>
      <p:grpSp>
        <p:nvGrpSpPr>
          <p:cNvPr id="3" name="그룹 2"/>
          <p:cNvGrpSpPr/>
          <p:nvPr/>
        </p:nvGrpSpPr>
        <p:grpSpPr>
          <a:xfrm>
            <a:off x="458178" y="909490"/>
            <a:ext cx="8508460" cy="3961738"/>
            <a:chOff x="458178" y="909490"/>
            <a:chExt cx="8508460" cy="3961738"/>
          </a:xfrm>
        </p:grpSpPr>
        <p:sp>
          <p:nvSpPr>
            <p:cNvPr id="18" name="내용 개체 틀 2"/>
            <p:cNvSpPr txBox="1">
              <a:spLocks/>
            </p:cNvSpPr>
            <p:nvPr/>
          </p:nvSpPr>
          <p:spPr>
            <a:xfrm>
              <a:off x="5507786" y="909490"/>
              <a:ext cx="3458852" cy="1995114"/>
            </a:xfrm>
            <a:prstGeom prst="rect">
              <a:avLst/>
            </a:prstGeom>
            <a:solidFill>
              <a:srgbClr val="FFFF00"/>
            </a:solidFill>
          </p:spPr>
          <p:txBody>
            <a:bodyPr vert="horz" lIns="91440" tIns="45720" rIns="91440" bIns="45720" rtlCol="0">
              <a:noAutofit/>
            </a:bodyPr>
            <a:lstStyle>
              <a:lvl1pPr marL="228594" indent="-228594" algn="l" defTabSz="914377" rtl="0" eaLnBrk="1" latinLnBrk="1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783" indent="-228594" algn="l" defTabSz="914377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2971" indent="-228594" algn="l" defTabSz="914377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160" indent="-228594" algn="l" defTabSz="914377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349" indent="-228594" algn="l" defTabSz="914377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537" indent="-228594" algn="l" defTabSz="914377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726" indent="-228594" algn="l" defTabSz="914377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8914" indent="-228594" algn="l" defTabSz="914377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103" indent="-228594" algn="l" defTabSz="914377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28594" lvl="1">
                <a:spcBef>
                  <a:spcPts val="1000"/>
                </a:spcBef>
              </a:pPr>
              <a:r>
                <a:rPr lang="en-US" altLang="ko-KR" sz="1400" b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‘3c3’: line 3 (first file) ‘c’ line 3 (second file)</a:t>
              </a:r>
            </a:p>
            <a:p>
              <a:pPr marL="685782" lvl="2">
                <a:spcBef>
                  <a:spcPts val="1000"/>
                </a:spcBef>
              </a:pPr>
              <a:r>
                <a:rPr lang="en-US" altLang="ko-KR" sz="1400" b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c: line changed</a:t>
              </a:r>
            </a:p>
            <a:p>
              <a:pPr marL="685782" lvl="2">
                <a:spcBef>
                  <a:spcPts val="1000"/>
                </a:spcBef>
              </a:pPr>
              <a:r>
                <a:rPr lang="en-US" altLang="ko-KR" sz="1400" b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d: line deleted</a:t>
              </a:r>
            </a:p>
            <a:p>
              <a:pPr marL="685782" lvl="2">
                <a:spcBef>
                  <a:spcPts val="1000"/>
                </a:spcBef>
              </a:pPr>
              <a:r>
                <a:rPr lang="en-US" altLang="ko-KR" sz="1400" b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a: line added</a:t>
              </a:r>
            </a:p>
            <a:p>
              <a:pPr marL="228594" lvl="1">
                <a:spcBef>
                  <a:spcPts val="1000"/>
                </a:spcBef>
              </a:pPr>
              <a:r>
                <a:rPr lang="en-US" altLang="ko-KR" sz="1400" b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‘&lt;‘: first file content, ‘&gt;’: second file content</a:t>
              </a:r>
            </a:p>
          </p:txBody>
        </p:sp>
        <p:sp>
          <p:nvSpPr>
            <p:cNvPr id="19" name="Rectangle 8"/>
            <p:cNvSpPr/>
            <p:nvPr/>
          </p:nvSpPr>
          <p:spPr>
            <a:xfrm>
              <a:off x="458178" y="4334931"/>
              <a:ext cx="1573640" cy="536297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0"/>
            </a:p>
          </p:txBody>
        </p:sp>
        <p:cxnSp>
          <p:nvCxnSpPr>
            <p:cNvPr id="20" name="Straight Arrow Connector 14"/>
            <p:cNvCxnSpPr>
              <a:cxnSpLocks/>
              <a:stCxn id="19" idx="3"/>
              <a:endCxn id="18" idx="1"/>
            </p:cNvCxnSpPr>
            <p:nvPr/>
          </p:nvCxnSpPr>
          <p:spPr>
            <a:xfrm flipV="1">
              <a:off x="2031818" y="1907047"/>
              <a:ext cx="3475968" cy="2696033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그룹 3"/>
          <p:cNvGrpSpPr/>
          <p:nvPr/>
        </p:nvGrpSpPr>
        <p:grpSpPr>
          <a:xfrm>
            <a:off x="504151" y="4791597"/>
            <a:ext cx="8579060" cy="954934"/>
            <a:chOff x="504151" y="4791597"/>
            <a:chExt cx="8579060" cy="954934"/>
          </a:xfrm>
        </p:grpSpPr>
        <p:sp>
          <p:nvSpPr>
            <p:cNvPr id="22" name="내용 개체 틀 2"/>
            <p:cNvSpPr txBox="1">
              <a:spLocks/>
            </p:cNvSpPr>
            <p:nvPr/>
          </p:nvSpPr>
          <p:spPr>
            <a:xfrm>
              <a:off x="6363853" y="4791597"/>
              <a:ext cx="2719358" cy="954934"/>
            </a:xfrm>
            <a:prstGeom prst="rect">
              <a:avLst/>
            </a:prstGeom>
            <a:solidFill>
              <a:srgbClr val="FFFF00"/>
            </a:solidFill>
          </p:spPr>
          <p:txBody>
            <a:bodyPr vert="horz" lIns="91440" tIns="45720" rIns="91440" bIns="45720" rtlCol="0">
              <a:noAutofit/>
            </a:bodyPr>
            <a:lstStyle>
              <a:lvl1pPr marL="228594" indent="-228594" algn="l" defTabSz="914377" rtl="0" eaLnBrk="1" latinLnBrk="1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783" indent="-228594" algn="l" defTabSz="914377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2971" indent="-228594" algn="l" defTabSz="914377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160" indent="-228594" algn="l" defTabSz="914377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349" indent="-228594" algn="l" defTabSz="914377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537" indent="-228594" algn="l" defTabSz="914377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726" indent="-228594" algn="l" defTabSz="914377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8914" indent="-228594" algn="l" defTabSz="914377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103" indent="-228594" algn="l" defTabSz="914377" rtl="0" eaLnBrk="1" latinLnBrk="1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1" indent="0">
                <a:spcBef>
                  <a:spcPts val="1000"/>
                </a:spcBef>
                <a:buNone/>
              </a:pPr>
              <a:r>
                <a:rPr lang="en-US" altLang="ko-KR" sz="1400" b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| : different line </a:t>
              </a:r>
            </a:p>
            <a:p>
              <a:pPr marL="0" lvl="1" indent="0">
                <a:spcBef>
                  <a:spcPts val="1000"/>
                </a:spcBef>
                <a:buNone/>
              </a:pPr>
              <a:r>
                <a:rPr lang="en-US" altLang="ko-KR" sz="1400" b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&lt;: exists on only the first file</a:t>
              </a:r>
            </a:p>
            <a:p>
              <a:pPr marL="0" lvl="1" indent="0">
                <a:spcBef>
                  <a:spcPts val="1000"/>
                </a:spcBef>
                <a:buNone/>
              </a:pPr>
              <a:r>
                <a:rPr lang="en-US" altLang="ko-KR" sz="1400" b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&gt;: exists on only the second file</a:t>
              </a:r>
            </a:p>
            <a:p>
              <a:pPr marL="0" lvl="1" indent="0">
                <a:spcBef>
                  <a:spcPts val="1000"/>
                </a:spcBef>
                <a:buNone/>
              </a:pPr>
              <a:endParaRPr lang="en-US" altLang="ko-KR" sz="1400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3" name="Rectangle 21"/>
            <p:cNvSpPr/>
            <p:nvPr/>
          </p:nvSpPr>
          <p:spPr>
            <a:xfrm>
              <a:off x="504151" y="4997973"/>
              <a:ext cx="5570294" cy="504171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0"/>
            </a:p>
          </p:txBody>
        </p:sp>
        <p:cxnSp>
          <p:nvCxnSpPr>
            <p:cNvPr id="24" name="Straight Arrow Connector 22"/>
            <p:cNvCxnSpPr>
              <a:cxnSpLocks/>
              <a:stCxn id="23" idx="3"/>
              <a:endCxn id="22" idx="1"/>
            </p:cNvCxnSpPr>
            <p:nvPr/>
          </p:nvCxnSpPr>
          <p:spPr>
            <a:xfrm>
              <a:off x="6074445" y="5250059"/>
              <a:ext cx="289408" cy="1900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18750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rocess = user memory (instructs, stacks and data) + process state…"/>
          <p:cNvSpPr txBox="1">
            <a:spLocks noGrp="1"/>
          </p:cNvSpPr>
          <p:nvPr>
            <p:ph idx="1"/>
          </p:nvPr>
        </p:nvSpPr>
        <p:spPr>
          <a:xfrm>
            <a:off x="395536" y="794426"/>
            <a:ext cx="8634164" cy="5568274"/>
          </a:xfrm>
          <a:prstGeom prst="rect">
            <a:avLst/>
          </a:prstGeom>
        </p:spPr>
        <p:txBody>
          <a:bodyPr anchor="t"/>
          <a:lstStyle/>
          <a:p>
            <a:pPr marL="228594" lvl="1">
              <a:spcBef>
                <a:spcPts val="1000"/>
              </a:spcBef>
            </a:pPr>
            <a:r>
              <a:rPr lang="en-US" altLang="ko-KR" sz="180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grep</a:t>
            </a:r>
            <a:r>
              <a:rPr lang="en-US" altLang="ko-KR" sz="18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pattern file</a:t>
            </a:r>
          </a:p>
          <a:p>
            <a:pPr marL="625407" lvl="2">
              <a:spcBef>
                <a:spcPts val="1000"/>
              </a:spcBef>
            </a:pP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Shows the lines in file that match the pattern</a:t>
            </a:r>
          </a:p>
          <a:p>
            <a:pPr marL="228594" lvl="1">
              <a:spcBef>
                <a:spcPts val="1000"/>
              </a:spcBef>
            </a:pPr>
            <a:r>
              <a:rPr lang="en-US" altLang="ko-KR" sz="180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grep</a:t>
            </a:r>
            <a:r>
              <a:rPr lang="en-US" altLang="ko-KR" sz="18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–v pattern file</a:t>
            </a:r>
          </a:p>
          <a:p>
            <a:pPr marL="625407" lvl="2">
              <a:spcBef>
                <a:spcPts val="1000"/>
              </a:spcBef>
            </a:pP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Shows the lines in file that </a:t>
            </a:r>
            <a:r>
              <a:rPr lang="en-US" altLang="ko-KR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 NOT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match the pattern</a:t>
            </a:r>
          </a:p>
          <a:p>
            <a:pPr marL="228594" lvl="1">
              <a:spcBef>
                <a:spcPts val="1000"/>
              </a:spcBef>
            </a:pPr>
            <a:r>
              <a:rPr lang="en-US" altLang="ko-KR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Other options</a:t>
            </a:r>
          </a:p>
          <a:p>
            <a:pPr marL="625407" lvl="2">
              <a:spcBef>
                <a:spcPts val="1000"/>
              </a:spcBef>
            </a:pP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-</a:t>
            </a:r>
            <a:r>
              <a:rPr lang="en-US" altLang="ko-KR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i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case insensitive</a:t>
            </a:r>
          </a:p>
          <a:p>
            <a:pPr marL="625407" lvl="2">
              <a:spcBef>
                <a:spcPts val="1000"/>
              </a:spcBef>
            </a:pP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-c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count the number of occurrences</a:t>
            </a:r>
          </a:p>
          <a:p>
            <a:pPr marL="625407" lvl="2">
              <a:spcBef>
                <a:spcPts val="1000"/>
              </a:spcBef>
            </a:pP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-n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precede the output with line numbers in the file</a:t>
            </a:r>
          </a:p>
          <a:p>
            <a:pPr marL="685782" lvl="2">
              <a:spcBef>
                <a:spcPts val="1000"/>
              </a:spcBef>
            </a:pPr>
            <a:endParaRPr lang="en-US" altLang="ko-KR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Searching in Files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561660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rocess = user memory (instructs, stacks and data) + process state…"/>
          <p:cNvSpPr txBox="1">
            <a:spLocks noGrp="1"/>
          </p:cNvSpPr>
          <p:nvPr>
            <p:ph idx="1"/>
          </p:nvPr>
        </p:nvSpPr>
        <p:spPr>
          <a:xfrm>
            <a:off x="395536" y="794426"/>
            <a:ext cx="8634164" cy="5568274"/>
          </a:xfrm>
          <a:prstGeom prst="rect">
            <a:avLst/>
          </a:prstGeom>
        </p:spPr>
        <p:txBody>
          <a:bodyPr anchor="t"/>
          <a:lstStyle/>
          <a:p>
            <a:pPr marL="228594" lvl="1">
              <a:lnSpc>
                <a:spcPct val="120000"/>
              </a:lnSpc>
              <a:spcBef>
                <a:spcPts val="1000"/>
              </a:spcBef>
            </a:pPr>
            <a:r>
              <a:rPr lang="en-US" altLang="ko-KR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Redirects standard output/input/error of a program to/from a different location</a:t>
            </a:r>
          </a:p>
          <a:p>
            <a:pPr marL="685782" lvl="2">
              <a:lnSpc>
                <a:spcPct val="120000"/>
              </a:lnSpc>
              <a:spcBef>
                <a:spcPts val="1000"/>
              </a:spcBef>
            </a:pP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program runs with three standard “files” by default: standard input/output/error</a:t>
            </a:r>
          </a:p>
          <a:p>
            <a:pPr marL="685782" lvl="2">
              <a:lnSpc>
                <a:spcPct val="120000"/>
              </a:lnSpc>
              <a:spcBef>
                <a:spcPts val="1000"/>
              </a:spcBef>
            </a:pP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file in </a:t>
            </a:r>
            <a:r>
              <a:rPr lang="en-US" altLang="ko-KR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unix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is an abstract concept: any device that can do input and/or output can be a file</a:t>
            </a:r>
          </a:p>
          <a:p>
            <a:pPr marL="685782" lvl="2">
              <a:lnSpc>
                <a:spcPct val="120000"/>
              </a:lnSpc>
              <a:spcBef>
                <a:spcPts val="1000"/>
              </a:spcBef>
            </a:pP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Default standard input (file descriptor 0): keyboard</a:t>
            </a:r>
          </a:p>
          <a:p>
            <a:pPr marL="685782" lvl="2">
              <a:lnSpc>
                <a:spcPct val="120000"/>
              </a:lnSpc>
              <a:spcBef>
                <a:spcPts val="1000"/>
              </a:spcBef>
            </a:pP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Default standard output (file descriptor 1) or error (file descriptor 2): screen</a:t>
            </a:r>
          </a:p>
          <a:p>
            <a:pPr marL="228594" lvl="1">
              <a:lnSpc>
                <a:spcPct val="120000"/>
              </a:lnSpc>
              <a:spcBef>
                <a:spcPts val="1000"/>
              </a:spcBef>
            </a:pPr>
            <a:r>
              <a:rPr lang="en-US" altLang="ko-KR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‘</a:t>
            </a:r>
            <a:r>
              <a:rPr lang="en-US" altLang="ko-KR" sz="18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&gt;</a:t>
            </a:r>
            <a:r>
              <a:rPr lang="en-US" altLang="ko-KR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‘ and ‘</a:t>
            </a:r>
            <a:r>
              <a:rPr lang="en-US" altLang="ko-KR" sz="18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&lt;</a:t>
            </a:r>
            <a:r>
              <a:rPr lang="en-US" altLang="ko-KR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’ symbols</a:t>
            </a:r>
          </a:p>
          <a:p>
            <a:pPr marL="685782" lvl="2">
              <a:lnSpc>
                <a:spcPct val="120000"/>
              </a:lnSpc>
              <a:spcBef>
                <a:spcPts val="1000"/>
              </a:spcBef>
            </a:pP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$ </a:t>
            </a:r>
            <a:r>
              <a:rPr lang="en-US" altLang="ko-KR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prog</a:t>
            </a: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&gt; </a:t>
            </a:r>
            <a:r>
              <a:rPr lang="en-US" altLang="ko-KR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fileX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// redirect standard output of </a:t>
            </a:r>
            <a:r>
              <a:rPr lang="en-US" altLang="ko-KR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prog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to </a:t>
            </a:r>
            <a:r>
              <a:rPr lang="en-US" altLang="ko-KR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fileX</a:t>
            </a:r>
            <a:endParaRPr lang="en-US" altLang="ko-K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685782" lvl="2">
              <a:lnSpc>
                <a:spcPct val="120000"/>
              </a:lnSpc>
              <a:spcBef>
                <a:spcPts val="1000"/>
              </a:spcBef>
            </a:pP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$ </a:t>
            </a:r>
            <a:r>
              <a:rPr lang="en-US" altLang="ko-KR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prog</a:t>
            </a: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&lt; </a:t>
            </a:r>
            <a:r>
              <a:rPr lang="en-US" altLang="ko-KR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fileX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// feed </a:t>
            </a:r>
            <a:r>
              <a:rPr lang="en-US" altLang="ko-KR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fileX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to standard input of </a:t>
            </a:r>
            <a:r>
              <a:rPr lang="en-US" altLang="ko-KR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prog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marL="685782" lvl="2">
              <a:lnSpc>
                <a:spcPct val="120000"/>
              </a:lnSpc>
              <a:spcBef>
                <a:spcPts val="1000"/>
              </a:spcBef>
            </a:pP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$ </a:t>
            </a:r>
            <a:r>
              <a:rPr lang="en-US" altLang="ko-KR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prog</a:t>
            </a: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2&gt; </a:t>
            </a:r>
            <a:r>
              <a:rPr lang="en-US" altLang="ko-KR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fileX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// redirect standard error of </a:t>
            </a:r>
            <a:r>
              <a:rPr lang="en-US" altLang="ko-KR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prog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to </a:t>
            </a:r>
            <a:r>
              <a:rPr lang="en-US" altLang="ko-KR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fileX</a:t>
            </a:r>
            <a:endParaRPr lang="en-US" altLang="ko-K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28594" lvl="1">
              <a:lnSpc>
                <a:spcPct val="120000"/>
              </a:lnSpc>
              <a:spcBef>
                <a:spcPts val="1000"/>
              </a:spcBef>
            </a:pPr>
            <a:r>
              <a:rPr lang="en-US" altLang="ko-KR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Examples</a:t>
            </a:r>
          </a:p>
          <a:p>
            <a:pPr marL="685782" lvl="2">
              <a:lnSpc>
                <a:spcPct val="120000"/>
              </a:lnSpc>
              <a:spcBef>
                <a:spcPts val="1000"/>
              </a:spcBef>
            </a:pP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$ </a:t>
            </a: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ls –l /</a:t>
            </a:r>
            <a:r>
              <a:rPr lang="en-US" altLang="ko-KR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etc</a:t>
            </a: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/ &gt; etc.txt  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// the output of ‘ls –l’ is written to a file, etc.txt</a:t>
            </a:r>
          </a:p>
          <a:p>
            <a:pPr marL="685782" lvl="2">
              <a:lnSpc>
                <a:spcPct val="120000"/>
              </a:lnSpc>
              <a:spcBef>
                <a:spcPts val="1000"/>
              </a:spcBef>
            </a:pP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$ </a:t>
            </a: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ls –l /</a:t>
            </a:r>
            <a:r>
              <a:rPr lang="en-US" altLang="ko-KR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var</a:t>
            </a: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/ &gt;&gt; etc.txt 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// “&gt;&gt;” appends at the end of the file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I/O Redirection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31426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rocess = user memory (instructs, stacks and data) + process state…"/>
          <p:cNvSpPr txBox="1">
            <a:spLocks noGrp="1"/>
          </p:cNvSpPr>
          <p:nvPr>
            <p:ph idx="1"/>
          </p:nvPr>
        </p:nvSpPr>
        <p:spPr>
          <a:xfrm>
            <a:off x="395536" y="794426"/>
            <a:ext cx="8367464" cy="5568274"/>
          </a:xfrm>
          <a:prstGeom prst="rect">
            <a:avLst/>
          </a:prstGeom>
        </p:spPr>
        <p:txBody>
          <a:bodyPr anchor="t"/>
          <a:lstStyle/>
          <a:p>
            <a:pPr marL="228594" lvl="1">
              <a:lnSpc>
                <a:spcPct val="130000"/>
              </a:lnSpc>
              <a:spcBef>
                <a:spcPts val="1000"/>
              </a:spcBef>
            </a:pP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pipe (</a:t>
            </a: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|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feeds the standard output from the previous command into the standard input of the next command</a:t>
            </a:r>
          </a:p>
          <a:p>
            <a:pPr marL="685782" lvl="2">
              <a:lnSpc>
                <a:spcPct val="130000"/>
              </a:lnSpc>
              <a:spcBef>
                <a:spcPts val="1000"/>
              </a:spcBef>
            </a:pP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$ 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strings</a:t>
            </a: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music.mp3 | </a:t>
            </a:r>
            <a:r>
              <a:rPr lang="en-US" altLang="ko-KR" sz="140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grep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–</a:t>
            </a:r>
            <a:r>
              <a:rPr lang="en-US" altLang="ko-KR" sz="140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i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BTS</a:t>
            </a:r>
          </a:p>
          <a:p>
            <a:pPr marL="685782" lvl="2">
              <a:lnSpc>
                <a:spcPct val="130000"/>
              </a:lnSpc>
              <a:spcBef>
                <a:spcPts val="1000"/>
              </a:spcBef>
            </a:pP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strings</a:t>
            </a: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extract strings from a binary file and prints them out to the standard output</a:t>
            </a:r>
          </a:p>
          <a:p>
            <a:pPr marL="685782" lvl="2">
              <a:lnSpc>
                <a:spcPct val="130000"/>
              </a:lnSpc>
              <a:spcBef>
                <a:spcPts val="1000"/>
              </a:spcBef>
            </a:pP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output of strings is fed into the standard input of the next command</a:t>
            </a:r>
          </a:p>
          <a:p>
            <a:pPr marL="228594" lvl="1">
              <a:lnSpc>
                <a:spcPct val="130000"/>
              </a:lnSpc>
              <a:spcBef>
                <a:spcPts val="1000"/>
              </a:spcBef>
            </a:pP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Pipe shows the philosophy of Unix </a:t>
            </a:r>
          </a:p>
          <a:p>
            <a:pPr marL="685782" lvl="2">
              <a:lnSpc>
                <a:spcPct val="130000"/>
              </a:lnSpc>
              <a:spcBef>
                <a:spcPts val="1000"/>
              </a:spcBef>
            </a:pP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Each program does one thing very well. Pipe allows users to connect multiple programs to flexibly achieve what they want</a:t>
            </a:r>
          </a:p>
          <a:p>
            <a:pPr marL="685782" lvl="2">
              <a:lnSpc>
                <a:spcPct val="130000"/>
              </a:lnSpc>
              <a:spcBef>
                <a:spcPts val="1000"/>
              </a:spcBef>
            </a:pP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Commands popular for piping: </a:t>
            </a:r>
            <a:r>
              <a:rPr lang="en-US" altLang="ko-KR" sz="140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awk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, cat, cut, </a:t>
            </a:r>
            <a:r>
              <a:rPr lang="en-US" altLang="ko-KR" sz="140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fmt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, join, less, more, n1, </a:t>
            </a:r>
            <a:r>
              <a:rPr lang="en-US" altLang="ko-KR" sz="140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pr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, </a:t>
            </a:r>
            <a:r>
              <a:rPr lang="en-US" altLang="ko-KR" sz="140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sed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, </a:t>
            </a:r>
            <a:r>
              <a:rPr lang="en-US" altLang="ko-KR" sz="140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seq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, sort, </a:t>
            </a:r>
            <a:r>
              <a:rPr lang="en-US" altLang="ko-KR" sz="140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tr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, and </a:t>
            </a:r>
            <a:r>
              <a:rPr lang="en-US" altLang="ko-KR" sz="140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uniq</a:t>
            </a:r>
            <a:endParaRPr lang="en-US" altLang="ko-KR" sz="140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marL="685782" lvl="2">
              <a:lnSpc>
                <a:spcPct val="130000"/>
              </a:lnSpc>
              <a:spcBef>
                <a:spcPts val="1000"/>
              </a:spcBef>
            </a:pP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$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40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grep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bob </a:t>
            </a:r>
            <a:r>
              <a:rPr lang="en-US" altLang="ko-KR" sz="140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passwd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| cut –f1,5 –d: | sort | </a:t>
            </a:r>
            <a:r>
              <a:rPr lang="en-US" altLang="ko-KR" sz="140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sed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‘s/:/ /’</a:t>
            </a:r>
          </a:p>
          <a:p>
            <a:pPr marL="228594" lvl="1">
              <a:lnSpc>
                <a:spcPct val="130000"/>
              </a:lnSpc>
              <a:spcBef>
                <a:spcPts val="1000"/>
              </a:spcBef>
            </a:pP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EE209 students will implement pipe in the final programming assignment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Pipe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194853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rocess = user memory (instructs, stacks and data) + process state…"/>
          <p:cNvSpPr txBox="1">
            <a:spLocks noGrp="1"/>
          </p:cNvSpPr>
          <p:nvPr>
            <p:ph idx="1"/>
          </p:nvPr>
        </p:nvSpPr>
        <p:spPr>
          <a:xfrm>
            <a:off x="395536" y="794426"/>
            <a:ext cx="8367464" cy="5568274"/>
          </a:xfrm>
          <a:prstGeom prst="rect">
            <a:avLst/>
          </a:prstGeom>
        </p:spPr>
        <p:txBody>
          <a:bodyPr anchor="t"/>
          <a:lstStyle/>
          <a:p>
            <a:pPr marL="228594" lvl="1">
              <a:spcBef>
                <a:spcPts val="1000"/>
              </a:spcBef>
            </a:pPr>
            <a:r>
              <a:rPr lang="en-US" altLang="ko-KR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Study these commands for yourself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sort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// sort the input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uniq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// remove repeated lines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gzip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// compress with the zip algorithm (</a:t>
            </a:r>
            <a:r>
              <a:rPr lang="en-US" altLang="ko-KR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gunzip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altLang="ko-KR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zcat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tar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// save multiple files into one file  (or restore multiple files from one file)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awk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// a pattern scanning and processing language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sed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// a stream editor – basic text transformation</a:t>
            </a:r>
          </a:p>
          <a:p>
            <a:pPr marL="228594" lvl="1">
              <a:spcBef>
                <a:spcPts val="1000"/>
              </a:spcBef>
            </a:pPr>
            <a:r>
              <a:rPr lang="en-US" altLang="ko-KR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There are many useful tools, but don’t need to learn them all at once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Not All Commands are Covered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012397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rocess = user memory (instructs, stacks and data) + process state…"/>
          <p:cNvSpPr txBox="1">
            <a:spLocks noGrp="1"/>
          </p:cNvSpPr>
          <p:nvPr>
            <p:ph idx="1"/>
          </p:nvPr>
        </p:nvSpPr>
        <p:spPr>
          <a:xfrm>
            <a:off x="395535" y="794426"/>
            <a:ext cx="8607787" cy="5568274"/>
          </a:xfrm>
          <a:prstGeom prst="rect">
            <a:avLst/>
          </a:prstGeom>
        </p:spPr>
        <p:txBody>
          <a:bodyPr anchor="t"/>
          <a:lstStyle/>
          <a:p>
            <a:pPr marL="228594" lvl="1">
              <a:spcBef>
                <a:spcPts val="1000"/>
              </a:spcBef>
            </a:pPr>
            <a:r>
              <a:rPr lang="en-US" altLang="ko-KR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Deadline: 10:25AM, March</a:t>
            </a:r>
            <a:r>
              <a:rPr lang="ko-KR" altLang="en-US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ko-KR" sz="1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18</a:t>
            </a:r>
            <a:r>
              <a:rPr lang="ko-KR" altLang="en-US" sz="1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ko-KR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(Fri)</a:t>
            </a:r>
          </a:p>
          <a:p>
            <a:pPr marL="228594" lvl="1">
              <a:spcBef>
                <a:spcPts val="1000"/>
              </a:spcBef>
            </a:pPr>
            <a:r>
              <a:rPr lang="en-US" altLang="ko-KR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Preliminary: prepare </a:t>
            </a:r>
            <a:r>
              <a:rPr lang="en-US" altLang="ko-KR" sz="18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hello.c</a:t>
            </a:r>
            <a:r>
              <a:rPr lang="en-US" altLang="ko-KR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in your home directory</a:t>
            </a:r>
          </a:p>
          <a:p>
            <a:pPr marL="228594" lvl="1">
              <a:spcBef>
                <a:spcPts val="1000"/>
              </a:spcBef>
            </a:pPr>
            <a:r>
              <a:rPr lang="en-US" altLang="ko-KR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Please take a snapshot of taking the following steps and upload the JPG to the submission site</a:t>
            </a:r>
          </a:p>
          <a:p>
            <a:pPr marL="573079" lvl="2" indent="-342900">
              <a:spcBef>
                <a:spcPts val="1000"/>
              </a:spcBef>
              <a:buAutoNum type="arabicPeriod"/>
            </a:pP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Create a directory ‘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hello</a:t>
            </a: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’ under your home directory</a:t>
            </a:r>
          </a:p>
          <a:p>
            <a:pPr marL="573079" lvl="2" indent="-342900">
              <a:spcBef>
                <a:spcPts val="1000"/>
              </a:spcBef>
              <a:buFont typeface="Wingdings" panose="05000000000000000000" pitchFamily="2" charset="2"/>
              <a:buAutoNum type="arabicPeriod"/>
            </a:pP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Change directory to ‘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/</a:t>
            </a: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’  (you should run all commands in this directory)</a:t>
            </a:r>
          </a:p>
          <a:p>
            <a:pPr marL="573079" lvl="2" indent="-342900">
              <a:spcBef>
                <a:spcPts val="1000"/>
              </a:spcBef>
              <a:buAutoNum type="arabicPeriod"/>
            </a:pP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Use gcc209 to compile ~/</a:t>
            </a:r>
            <a:r>
              <a:rPr lang="en-US" altLang="ko-KR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hello.c</a:t>
            </a: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save the output (-o) under 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~/hello/</a:t>
            </a: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with the name ‘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hello</a:t>
            </a: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’</a:t>
            </a:r>
          </a:p>
          <a:p>
            <a:pPr marL="573079" lvl="2" indent="-342900">
              <a:spcBef>
                <a:spcPts val="1000"/>
              </a:spcBef>
              <a:buAutoNum type="arabicPeriod"/>
            </a:pP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Run the newly created binary (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hello</a:t>
            </a: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  <a:p>
            <a:pPr marL="573079" lvl="2" indent="-342900">
              <a:spcBef>
                <a:spcPts val="1000"/>
              </a:spcBef>
              <a:buAutoNum type="arabicPeriod"/>
            </a:pP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See if the binary (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hello</a:t>
            </a: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has a string, “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hello</a:t>
            </a: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 in it (use </a:t>
            </a:r>
            <a:r>
              <a:rPr lang="en-US" altLang="ko-KR" sz="140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grep</a:t>
            </a: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  <a:p>
            <a:pPr marL="573079" lvl="2" indent="-342900">
              <a:spcBef>
                <a:spcPts val="1000"/>
              </a:spcBef>
              <a:buAutoNum type="arabicPeriod"/>
            </a:pP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Make the directory (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~/hello/</a:t>
            </a: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non-enterable by anybody</a:t>
            </a:r>
          </a:p>
          <a:p>
            <a:pPr marL="573079" lvl="2" indent="-342900">
              <a:spcBef>
                <a:spcPts val="1000"/>
              </a:spcBef>
              <a:buAutoNum type="arabicPeriod"/>
            </a:pP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Show the directory access permission of 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~/hello </a:t>
            </a: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with ‘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ls</a:t>
            </a: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’</a:t>
            </a:r>
          </a:p>
          <a:p>
            <a:pPr marL="573079" lvl="2" indent="-342900">
              <a:spcBef>
                <a:spcPts val="1000"/>
              </a:spcBef>
              <a:buFont typeface="Wingdings" panose="05000000000000000000" pitchFamily="2" charset="2"/>
              <a:buAutoNum type="arabicPeriod"/>
            </a:pP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Remove the file in 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~/hello/ </a:t>
            </a:r>
            <a:r>
              <a:rPr lang="en-US" altLang="ko-KR" sz="140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as well as the directory itself</a:t>
            </a:r>
          </a:p>
          <a:p>
            <a:pPr marL="0" lvl="1" indent="0">
              <a:spcBef>
                <a:spcPts val="1000"/>
              </a:spcBef>
              <a:buNone/>
            </a:pPr>
            <a:endParaRPr lang="en-US" altLang="ko-KR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Assignment for Lecture 2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28756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rocess and memor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ko-KR" dirty="0"/>
              <a:t>Linux Shell</a:t>
            </a:r>
            <a:endParaRPr dirty="0"/>
          </a:p>
        </p:txBody>
      </p:sp>
      <p:sp>
        <p:nvSpPr>
          <p:cNvPr id="220" name="process = user memory (instructs, stacks and data) + process state…"/>
          <p:cNvSpPr txBox="1">
            <a:spLocks noGrp="1"/>
          </p:cNvSpPr>
          <p:nvPr>
            <p:ph idx="1"/>
          </p:nvPr>
        </p:nvSpPr>
        <p:spPr>
          <a:xfrm>
            <a:off x="395536" y="794426"/>
            <a:ext cx="8235190" cy="5340991"/>
          </a:xfrm>
          <a:prstGeom prst="rect">
            <a:avLst/>
          </a:prstGeom>
        </p:spPr>
        <p:txBody>
          <a:bodyPr anchor="t"/>
          <a:lstStyle/>
          <a:p>
            <a:r>
              <a:rPr lang="en-US" altLang="ko-KR" dirty="0"/>
              <a:t>A program that takes commands and asks the OS to execute them</a:t>
            </a:r>
          </a:p>
          <a:p>
            <a:pPr lvl="1"/>
            <a:r>
              <a:rPr lang="en-US" altLang="ko-KR" dirty="0"/>
              <a:t>A command line interpreter</a:t>
            </a:r>
          </a:p>
          <a:p>
            <a:pPr lvl="1"/>
            <a:r>
              <a:rPr lang="en-US" altLang="ko-KR" dirty="0" err="1">
                <a:latin typeface="Courier"/>
              </a:rPr>
              <a:t>sh</a:t>
            </a:r>
            <a:r>
              <a:rPr lang="en-US" altLang="ko-KR" dirty="0"/>
              <a:t> (Bourne shell), </a:t>
            </a:r>
            <a:r>
              <a:rPr lang="en-US" altLang="ko-KR" dirty="0">
                <a:latin typeface="Courier"/>
              </a:rPr>
              <a:t>bash</a:t>
            </a:r>
            <a:r>
              <a:rPr lang="en-US" altLang="ko-KR" dirty="0"/>
              <a:t> (</a:t>
            </a:r>
            <a:r>
              <a:rPr lang="en-US" altLang="ko-KR" dirty="0" err="1"/>
              <a:t>bourne</a:t>
            </a:r>
            <a:r>
              <a:rPr lang="en-US" altLang="ko-KR" dirty="0"/>
              <a:t> again </a:t>
            </a:r>
            <a:r>
              <a:rPr lang="en-US" altLang="ko-KR" dirty="0" err="1"/>
              <a:t>sh</a:t>
            </a:r>
            <a:r>
              <a:rPr lang="en-US" altLang="ko-KR" dirty="0"/>
              <a:t>), </a:t>
            </a:r>
            <a:r>
              <a:rPr lang="en-US" altLang="ko-KR" dirty="0" err="1">
                <a:latin typeface="Courier"/>
              </a:rPr>
              <a:t>ksh</a:t>
            </a:r>
            <a:r>
              <a:rPr lang="en-US" altLang="ko-KR" dirty="0"/>
              <a:t>, </a:t>
            </a:r>
            <a:r>
              <a:rPr lang="en-US" altLang="ko-KR" dirty="0" err="1">
                <a:latin typeface="Courier"/>
              </a:rPr>
              <a:t>csh</a:t>
            </a:r>
            <a:r>
              <a:rPr lang="en-US" altLang="ko-KR" dirty="0"/>
              <a:t>/</a:t>
            </a:r>
            <a:r>
              <a:rPr lang="en-US" altLang="ko-KR" dirty="0" err="1">
                <a:latin typeface="Courier"/>
              </a:rPr>
              <a:t>tcsh</a:t>
            </a:r>
            <a:r>
              <a:rPr lang="en-US" altLang="ko-KR" dirty="0"/>
              <a:t>, and so on</a:t>
            </a:r>
          </a:p>
          <a:p>
            <a:endParaRPr lang="en-US" altLang="ko-KR" dirty="0">
              <a:latin typeface="Courier"/>
            </a:endParaRPr>
          </a:p>
          <a:p>
            <a:endParaRPr lang="en-US" altLang="ko-KR" dirty="0">
              <a:latin typeface="Courier"/>
            </a:endParaRPr>
          </a:p>
          <a:p>
            <a:pPr lvl="1"/>
            <a:endParaRPr lang="en-US" altLang="ko-KR" dirty="0"/>
          </a:p>
          <a:p>
            <a:pPr lvl="1"/>
            <a:r>
              <a:rPr lang="en-US" altLang="ko-KR" dirty="0"/>
              <a:t>This part is called “prompt” (format: ‘</a:t>
            </a:r>
            <a:r>
              <a:rPr lang="en-US" altLang="ko-KR" dirty="0" err="1"/>
              <a:t>username@servername:directory</a:t>
            </a:r>
            <a:r>
              <a:rPr lang="en-US" altLang="ko-KR" dirty="0"/>
              <a:t>$’)</a:t>
            </a:r>
          </a:p>
          <a:p>
            <a:pPr lvl="2"/>
            <a:r>
              <a:rPr lang="en-US" altLang="ko-KR" sz="1400" dirty="0"/>
              <a:t>Can customize the prompt by setting PS1 in .</a:t>
            </a:r>
            <a:r>
              <a:rPr lang="en-US" altLang="ko-KR" sz="1400" dirty="0" err="1"/>
              <a:t>bashrc</a:t>
            </a:r>
            <a:r>
              <a:rPr lang="en-US" altLang="ko-KR" sz="1400" dirty="0"/>
              <a:t> (</a:t>
            </a:r>
            <a:r>
              <a:rPr lang="en-US" altLang="ko-KR" sz="1400" dirty="0">
                <a:hlinkClick r:id="rId2"/>
              </a:rPr>
              <a:t>https://phoenixnap.com/kb/change-bash-prompt-linux</a:t>
            </a:r>
            <a:r>
              <a:rPr lang="en-US" altLang="ko-KR" sz="1400" dirty="0"/>
              <a:t>)</a:t>
            </a:r>
          </a:p>
          <a:p>
            <a:pPr lvl="2"/>
            <a:r>
              <a:rPr lang="en-US" altLang="ko-KR" sz="1400" dirty="0">
                <a:solidFill>
                  <a:srgbClr val="FF0000"/>
                </a:solidFill>
              </a:rPr>
              <a:t>‘</a:t>
            </a:r>
            <a:r>
              <a:rPr lang="en-US" altLang="ko-KR" sz="1400" dirty="0">
                <a:solidFill>
                  <a:srgbClr val="FF0000"/>
                </a:solidFill>
                <a:latin typeface="Courier"/>
              </a:rPr>
              <a:t>~</a:t>
            </a:r>
            <a:r>
              <a:rPr lang="en-US" altLang="ko-KR" sz="1400" dirty="0">
                <a:solidFill>
                  <a:srgbClr val="FF0000"/>
                </a:solidFill>
              </a:rPr>
              <a:t>’</a:t>
            </a:r>
            <a:r>
              <a:rPr lang="en-US" altLang="ko-KR" sz="1400" dirty="0"/>
              <a:t> is the home directory :</a:t>
            </a:r>
            <a:r>
              <a:rPr lang="ko-KR" altLang="en-US" sz="1400" dirty="0"/>
              <a:t> </a:t>
            </a:r>
            <a:r>
              <a:rPr lang="en-US" altLang="ko-KR" sz="1400" dirty="0"/>
              <a:t>for user </a:t>
            </a:r>
            <a:r>
              <a:rPr lang="en-US" altLang="ko-KR" sz="1400" dirty="0" err="1"/>
              <a:t>kyoungsoo</a:t>
            </a:r>
            <a:r>
              <a:rPr lang="en-US" altLang="ko-KR" sz="1400" dirty="0"/>
              <a:t>, ~ = /</a:t>
            </a:r>
            <a:r>
              <a:rPr lang="en-US" altLang="ko-KR" sz="1400" dirty="0" err="1"/>
              <a:t>mnt</a:t>
            </a:r>
            <a:r>
              <a:rPr lang="en-US" altLang="ko-KR" sz="1400" dirty="0"/>
              <a:t>/home/</a:t>
            </a:r>
            <a:r>
              <a:rPr lang="en-US" altLang="ko-KR" sz="1400" dirty="0" err="1"/>
              <a:t>kyoungsoo</a:t>
            </a:r>
            <a:r>
              <a:rPr lang="en-US" altLang="ko-KR" sz="1400" dirty="0"/>
              <a:t>/ on eelab5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C9F98E8-EFBE-7542-992F-4384745F7D67}"/>
              </a:ext>
            </a:extLst>
          </p:cNvPr>
          <p:cNvSpPr txBox="1"/>
          <p:nvPr/>
        </p:nvSpPr>
        <p:spPr>
          <a:xfrm>
            <a:off x="1291762" y="2571551"/>
            <a:ext cx="683536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altLang="ko-KR" sz="1800" b="0" dirty="0">
                <a:latin typeface="Courier New" panose="02070309020205020404" pitchFamily="49" charset="0"/>
                <a:cs typeface="Courier New" panose="02070309020205020404" pitchFamily="49" charset="0"/>
              </a:rPr>
              <a:t>kyoungsoo@eelab5:~$</a:t>
            </a:r>
          </a:p>
        </p:txBody>
      </p:sp>
    </p:spTree>
    <p:extLst>
      <p:ext uri="{BB962C8B-B14F-4D97-AF65-F5344CB8AC3E}">
        <p14:creationId xmlns:p14="http://schemas.microsoft.com/office/powerpoint/2010/main" val="308423056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32DBF4C-324E-4EBB-97A8-16C513A33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16A8BAE-365E-4D70-B7FC-5088E85766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313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rocess and memor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ko-KR" dirty="0"/>
              <a:t>Linux Shell</a:t>
            </a:r>
            <a:endParaRPr dirty="0"/>
          </a:p>
        </p:txBody>
      </p:sp>
      <p:sp>
        <p:nvSpPr>
          <p:cNvPr id="220" name="process = user memory (instructs, stacks and data) + process state…"/>
          <p:cNvSpPr txBox="1">
            <a:spLocks noGrp="1"/>
          </p:cNvSpPr>
          <p:nvPr>
            <p:ph idx="1"/>
          </p:nvPr>
        </p:nvSpPr>
        <p:spPr>
          <a:xfrm>
            <a:off x="395536" y="794426"/>
            <a:ext cx="8235190" cy="5340991"/>
          </a:xfrm>
          <a:prstGeom prst="rect">
            <a:avLst/>
          </a:prstGeom>
        </p:spPr>
        <p:txBody>
          <a:bodyPr anchor="t"/>
          <a:lstStyle/>
          <a:p>
            <a:pPr>
              <a:lnSpc>
                <a:spcPct val="120000"/>
              </a:lnSpc>
            </a:pPr>
            <a:r>
              <a:rPr lang="en-US" altLang="ko-KR" sz="1800" dirty="0"/>
              <a:t>Super user vs. Normal user</a:t>
            </a:r>
          </a:p>
          <a:p>
            <a:pPr lvl="1">
              <a:lnSpc>
                <a:spcPct val="120000"/>
              </a:lnSpc>
            </a:pPr>
            <a:r>
              <a:rPr lang="en-US" altLang="ko-KR" dirty="0"/>
              <a:t>root can run all commands</a:t>
            </a:r>
          </a:p>
          <a:p>
            <a:pPr lvl="2">
              <a:lnSpc>
                <a:spcPct val="120000"/>
              </a:lnSpc>
            </a:pPr>
            <a:r>
              <a:rPr lang="en-US" altLang="ko-KR" dirty="0"/>
              <a:t>e.g., root can run ‘</a:t>
            </a:r>
            <a:r>
              <a:rPr lang="en-US" altLang="ko-KR" dirty="0">
                <a:latin typeface="Courier"/>
              </a:rPr>
              <a:t>shutdown –h now</a:t>
            </a:r>
            <a:r>
              <a:rPr lang="en-US" altLang="ko-KR" dirty="0"/>
              <a:t>’, which stops the OS and turns it off</a:t>
            </a:r>
          </a:p>
          <a:p>
            <a:pPr lvl="1">
              <a:lnSpc>
                <a:spcPct val="120000"/>
              </a:lnSpc>
            </a:pPr>
            <a:r>
              <a:rPr lang="en-US" altLang="ko-KR" dirty="0"/>
              <a:t>Normal users can run only a subset of them</a:t>
            </a:r>
          </a:p>
          <a:p>
            <a:pPr lvl="1">
              <a:lnSpc>
                <a:spcPct val="120000"/>
              </a:lnSpc>
            </a:pPr>
            <a:r>
              <a:rPr lang="en-US" altLang="ko-KR" dirty="0">
                <a:latin typeface="Helvetica" pitchFamily="2" charset="0"/>
                <a:cs typeface="Arial" panose="020B0604020202020204" pitchFamily="34" charset="0"/>
              </a:rPr>
              <a:t>Command </a:t>
            </a:r>
            <a:r>
              <a:rPr lang="en-US" altLang="ko-KR" dirty="0" err="1">
                <a:latin typeface="Courier"/>
                <a:cs typeface="Arial" panose="020B0604020202020204" pitchFamily="34" charset="0"/>
              </a:rPr>
              <a:t>whoami</a:t>
            </a:r>
            <a:r>
              <a:rPr lang="en-US" altLang="ko-KR" dirty="0">
                <a:latin typeface="Courier"/>
                <a:cs typeface="Arial" panose="020B0604020202020204" pitchFamily="34" charset="0"/>
              </a:rPr>
              <a:t>: </a:t>
            </a:r>
            <a:r>
              <a:rPr lang="en-US" altLang="ko-KR" dirty="0">
                <a:latin typeface="Helvetica" pitchFamily="2" charset="0"/>
                <a:cs typeface="Arial" panose="020B0604020202020204" pitchFamily="34" charset="0"/>
              </a:rPr>
              <a:t>gets the username</a:t>
            </a:r>
            <a:endParaRPr lang="en-US" altLang="ko-KR" dirty="0">
              <a:latin typeface="Helvetica" pitchFamily="2" charset="0"/>
            </a:endParaRPr>
          </a:p>
          <a:p>
            <a:pPr lvl="1">
              <a:lnSpc>
                <a:spcPct val="120000"/>
              </a:lnSpc>
            </a:pPr>
            <a:endParaRPr lang="en-US" altLang="ko-KR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/>
          <a:srcRect l="778" t="1" r="1735" b="66318"/>
          <a:stretch/>
        </p:blipFill>
        <p:spPr>
          <a:xfrm>
            <a:off x="1334565" y="2783512"/>
            <a:ext cx="6791963" cy="151349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 rotWithShape="1">
          <a:blip r:embed="rId3"/>
          <a:srcRect l="1149" t="1" r="1753" b="66565"/>
          <a:stretch/>
        </p:blipFill>
        <p:spPr>
          <a:xfrm>
            <a:off x="1334565" y="4552652"/>
            <a:ext cx="6694819" cy="1582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6431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rocess and memor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ko-KR" dirty="0" err="1">
                <a:latin typeface="Courier"/>
                <a:ea typeface="굴림" panose="020B0600000101010101" pitchFamily="50" charset="-127"/>
              </a:rPr>
              <a:t>sudo</a:t>
            </a:r>
            <a:r>
              <a:rPr lang="en-US" altLang="ko-KR" dirty="0">
                <a:ea typeface="굴림" panose="020B0600000101010101" pitchFamily="50" charset="-127"/>
              </a:rPr>
              <a:t>, </a:t>
            </a:r>
            <a:r>
              <a:rPr lang="en-US" altLang="ko-KR" dirty="0" err="1">
                <a:latin typeface="Courier"/>
                <a:ea typeface="굴림" panose="020B0600000101010101" pitchFamily="50" charset="-127"/>
              </a:rPr>
              <a:t>su</a:t>
            </a:r>
            <a:r>
              <a:rPr lang="en-US" altLang="ko-KR" dirty="0">
                <a:ea typeface="굴림" panose="020B0600000101010101" pitchFamily="50" charset="-127"/>
              </a:rPr>
              <a:t>, and </a:t>
            </a:r>
            <a:r>
              <a:rPr lang="en-US" altLang="ko-KR" dirty="0">
                <a:latin typeface="Courier"/>
                <a:ea typeface="굴림" panose="020B0600000101010101" pitchFamily="50" charset="-127"/>
              </a:rPr>
              <a:t>man</a:t>
            </a:r>
            <a:endParaRPr dirty="0">
              <a:latin typeface="Courier"/>
            </a:endParaRPr>
          </a:p>
        </p:txBody>
      </p:sp>
      <p:sp>
        <p:nvSpPr>
          <p:cNvPr id="220" name="process = user memory (instructs, stacks and data) + process state…"/>
          <p:cNvSpPr txBox="1">
            <a:spLocks noGrp="1"/>
          </p:cNvSpPr>
          <p:nvPr>
            <p:ph idx="1"/>
          </p:nvPr>
        </p:nvSpPr>
        <p:spPr>
          <a:xfrm>
            <a:off x="395536" y="794426"/>
            <a:ext cx="8634164" cy="5340991"/>
          </a:xfrm>
          <a:prstGeom prst="rect">
            <a:avLst/>
          </a:prstGeom>
        </p:spPr>
        <p:txBody>
          <a:bodyPr anchor="t"/>
          <a:lstStyle/>
          <a:p>
            <a:pPr marL="228594" lvl="1">
              <a:spcBef>
                <a:spcPts val="1000"/>
              </a:spcBef>
            </a:pPr>
            <a:r>
              <a:rPr lang="en-US" altLang="ko-KR" sz="180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sudo</a:t>
            </a:r>
            <a:r>
              <a:rPr lang="en-US" altLang="ko-KR" sz="18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[</a:t>
            </a:r>
            <a:r>
              <a:rPr lang="en-US" altLang="ko-KR" sz="1800" i="1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command</a:t>
            </a:r>
            <a:r>
              <a:rPr lang="en-US" altLang="ko-KR" sz="18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]</a:t>
            </a:r>
          </a:p>
          <a:p>
            <a:pPr lvl="1"/>
            <a:r>
              <a:rPr lang="en-US" altLang="ko-KR" sz="1400" dirty="0" err="1">
                <a:latin typeface="Tahoma" panose="020B0604030504040204" pitchFamily="34" charset="0"/>
                <a:cs typeface="Tahoma" panose="020B0604030504040204" pitchFamily="34" charset="0"/>
              </a:rPr>
              <a:t>Superuser</a:t>
            </a:r>
            <a:r>
              <a:rPr lang="en-US" altLang="ko-KR" sz="1400" dirty="0">
                <a:latin typeface="Tahoma" panose="020B0604030504040204" pitchFamily="34" charset="0"/>
                <a:cs typeface="Tahoma" panose="020B0604030504040204" pitchFamily="34" charset="0"/>
              </a:rPr>
              <a:t>-do: runs a command as root</a:t>
            </a:r>
          </a:p>
          <a:p>
            <a:pPr marL="471416" lvl="1" indent="0">
              <a:buNone/>
            </a:pPr>
            <a:r>
              <a:rPr lang="en-US" altLang="ko-KR" sz="1400" dirty="0">
                <a:latin typeface="Tahoma" panose="020B0604030504040204" pitchFamily="34" charset="0"/>
                <a:cs typeface="Tahoma" panose="020B0604030504040204" pitchFamily="34" charset="0"/>
              </a:rPr>
              <a:t>	$ </a:t>
            </a:r>
            <a:r>
              <a:rPr lang="en-US" altLang="ko-K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sudo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shutdown –h now</a:t>
            </a:r>
          </a:p>
          <a:p>
            <a:pPr lvl="2"/>
            <a:r>
              <a:rPr lang="en-US" altLang="ko-KR" sz="1200" dirty="0">
                <a:latin typeface="Tahoma" panose="020B0604030504040204" pitchFamily="34" charset="0"/>
                <a:cs typeface="Tahoma" panose="020B0604030504040204" pitchFamily="34" charset="0"/>
              </a:rPr>
              <a:t>Runs ‘shutdown –h now’ as root, asks for the root password before running the command</a:t>
            </a:r>
          </a:p>
          <a:p>
            <a:r>
              <a:rPr lang="en-US" altLang="ko-KR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</a:t>
            </a:r>
            <a:r>
              <a:rPr lang="en-US" altLang="ko-K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[</a:t>
            </a:r>
            <a:r>
              <a:rPr lang="en-US" altLang="ko-KR" sz="1800" i="1" dirty="0">
                <a:latin typeface="Courier New" panose="02070309020205020404" pitchFamily="49" charset="0"/>
                <a:cs typeface="Courier New" panose="02070309020205020404" pitchFamily="49" charset="0"/>
              </a:rPr>
              <a:t>user-to-be-switched-to</a:t>
            </a:r>
            <a:r>
              <a:rPr lang="en-US" altLang="ko-K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</a:p>
          <a:p>
            <a:pPr lvl="1"/>
            <a:r>
              <a:rPr lang="en-US" altLang="ko-KR" sz="1400" dirty="0">
                <a:latin typeface="Tahoma" panose="020B0604030504040204" pitchFamily="34" charset="0"/>
                <a:cs typeface="Tahoma" panose="020B0604030504040204" pitchFamily="34" charset="0"/>
              </a:rPr>
              <a:t>Switches the current user to </a:t>
            </a:r>
            <a:r>
              <a:rPr lang="en-US" altLang="ko-KR" sz="1400" i="1" dirty="0">
                <a:latin typeface="Tahoma" panose="020B0604030504040204" pitchFamily="34" charset="0"/>
                <a:cs typeface="Tahoma" panose="020B0604030504040204" pitchFamily="34" charset="0"/>
              </a:rPr>
              <a:t>user-to-be-switched-to</a:t>
            </a:r>
            <a:endParaRPr lang="en-US" altLang="ko-KR" sz="14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marL="471416" lvl="1" indent="0">
              <a:buNone/>
            </a:pPr>
            <a:r>
              <a:rPr lang="en-US" altLang="ko-KR" sz="1400" dirty="0">
                <a:latin typeface="Tahoma" panose="020B0604030504040204" pitchFamily="34" charset="0"/>
                <a:cs typeface="Tahoma" panose="020B0604030504040204" pitchFamily="34" charset="0"/>
              </a:rPr>
              <a:t>	$ </a:t>
            </a:r>
            <a:r>
              <a:rPr lang="en-US" altLang="ko-K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ko-K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yjwon</a:t>
            </a:r>
            <a:endParaRPr lang="en-US" altLang="ko-K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2"/>
            <a:r>
              <a:rPr lang="en-US" altLang="ko-KR" sz="1200" dirty="0">
                <a:latin typeface="Tahoma" panose="020B0604030504040204" pitchFamily="34" charset="0"/>
                <a:cs typeface="Tahoma" panose="020B0604030504040204" pitchFamily="34" charset="0"/>
              </a:rPr>
              <a:t>Switches to user ‘</a:t>
            </a:r>
            <a:r>
              <a:rPr lang="en-US" altLang="ko-KR" sz="1200" dirty="0" err="1">
                <a:latin typeface="Tahoma" panose="020B0604030504040204" pitchFamily="34" charset="0"/>
                <a:cs typeface="Tahoma" panose="020B0604030504040204" pitchFamily="34" charset="0"/>
              </a:rPr>
              <a:t>yjwon</a:t>
            </a:r>
            <a:r>
              <a:rPr lang="en-US" altLang="ko-KR" sz="1200" dirty="0">
                <a:latin typeface="Tahoma" panose="020B0604030504040204" pitchFamily="34" charset="0"/>
                <a:cs typeface="Tahoma" panose="020B0604030504040204" pitchFamily="34" charset="0"/>
              </a:rPr>
              <a:t>’. It would ask for the password of ‘</a:t>
            </a:r>
            <a:r>
              <a:rPr lang="en-US" altLang="ko-KR" sz="1200" dirty="0" err="1">
                <a:latin typeface="Tahoma" panose="020B0604030504040204" pitchFamily="34" charset="0"/>
                <a:cs typeface="Tahoma" panose="020B0604030504040204" pitchFamily="34" charset="0"/>
              </a:rPr>
              <a:t>yjwon</a:t>
            </a:r>
            <a:r>
              <a:rPr lang="en-US" altLang="ko-KR" sz="1200" dirty="0">
                <a:latin typeface="Tahoma" panose="020B0604030504040204" pitchFamily="34" charset="0"/>
                <a:cs typeface="Tahoma" panose="020B0604030504040204" pitchFamily="34" charset="0"/>
              </a:rPr>
              <a:t>’ before switching</a:t>
            </a:r>
          </a:p>
          <a:p>
            <a:pPr marL="471416" lvl="1" indent="0">
              <a:buNone/>
            </a:pPr>
            <a:r>
              <a:rPr lang="en-US" altLang="ko-KR" sz="1400" dirty="0">
                <a:latin typeface="Tahoma" panose="020B0604030504040204" pitchFamily="34" charset="0"/>
                <a:cs typeface="Tahoma" panose="020B0604030504040204" pitchFamily="34" charset="0"/>
              </a:rPr>
              <a:t>	$ </a:t>
            </a:r>
            <a:r>
              <a:rPr lang="en-US" altLang="ko-K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</a:t>
            </a:r>
            <a:r>
              <a:rPr lang="en-US" altLang="ko-KR" sz="1400" dirty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lvl="2"/>
            <a:r>
              <a:rPr lang="en-US" altLang="ko-KR" sz="1200" dirty="0">
                <a:latin typeface="Tahoma" panose="020B0604030504040204" pitchFamily="34" charset="0"/>
                <a:cs typeface="Tahoma" panose="020B0604030504040204" pitchFamily="34" charset="0"/>
              </a:rPr>
              <a:t>Switches to </a:t>
            </a:r>
            <a:r>
              <a:rPr lang="en-US" altLang="ko-KR" sz="1200" b="1" dirty="0">
                <a:latin typeface="Tahoma" panose="020B0604030504040204" pitchFamily="34" charset="0"/>
                <a:cs typeface="Tahoma" panose="020B0604030504040204" pitchFamily="34" charset="0"/>
              </a:rPr>
              <a:t>root</a:t>
            </a:r>
            <a:r>
              <a:rPr lang="en-US" altLang="ko-KR" sz="1200" dirty="0">
                <a:latin typeface="Tahoma" panose="020B0604030504040204" pitchFamily="34" charset="0"/>
                <a:cs typeface="Tahoma" panose="020B0604030504040204" pitchFamily="34" charset="0"/>
              </a:rPr>
              <a:t>. It would asks for the root password </a:t>
            </a:r>
          </a:p>
          <a:p>
            <a:r>
              <a:rPr lang="en-US" altLang="ko-K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man [</a:t>
            </a:r>
            <a:r>
              <a:rPr lang="en-US" altLang="ko-KR" sz="1800" i="1" dirty="0">
                <a:latin typeface="Courier New" panose="02070309020205020404" pitchFamily="49" charset="0"/>
                <a:cs typeface="Courier New" panose="02070309020205020404" pitchFamily="49" charset="0"/>
              </a:rPr>
              <a:t>command</a:t>
            </a:r>
            <a:r>
              <a:rPr lang="en-US" altLang="ko-K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</a:p>
          <a:p>
            <a:pPr lvl="1"/>
            <a:r>
              <a:rPr lang="en-US" altLang="ko-KR" sz="1400" dirty="0">
                <a:latin typeface="Tahoma" panose="020B0604030504040204" pitchFamily="34" charset="0"/>
                <a:cs typeface="Tahoma" panose="020B0604030504040204" pitchFamily="34" charset="0"/>
              </a:rPr>
              <a:t>Shows the manual of </a:t>
            </a:r>
            <a:r>
              <a:rPr lang="en-US" altLang="ko-KR" sz="1400" i="1" dirty="0">
                <a:latin typeface="Tahoma" panose="020B0604030504040204" pitchFamily="34" charset="0"/>
                <a:cs typeface="Tahoma" panose="020B0604030504040204" pitchFamily="34" charset="0"/>
              </a:rPr>
              <a:t>command</a:t>
            </a:r>
          </a:p>
          <a:p>
            <a:pPr marL="471416" lvl="1" indent="0">
              <a:buNone/>
            </a:pPr>
            <a:r>
              <a:rPr lang="en-US" altLang="ko-KR" sz="1400" dirty="0">
                <a:latin typeface="Tahoma" panose="020B0604030504040204" pitchFamily="34" charset="0"/>
                <a:cs typeface="Tahoma" panose="020B0604030504040204" pitchFamily="34" charset="0"/>
              </a:rPr>
              <a:t>	$ 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man </a:t>
            </a:r>
            <a:r>
              <a:rPr lang="en-US" altLang="ko-K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sudo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ko-KR" sz="1400" dirty="0">
                <a:latin typeface="Tahoma" panose="020B0604030504040204" pitchFamily="34" charset="0"/>
                <a:cs typeface="Tahoma" panose="020B0604030504040204" pitchFamily="34" charset="0"/>
              </a:rPr>
              <a:t>// shows the manual of ‘</a:t>
            </a:r>
            <a:r>
              <a:rPr lang="en-US" altLang="ko-KR" sz="1400" dirty="0" err="1">
                <a:latin typeface="Tahoma" panose="020B0604030504040204" pitchFamily="34" charset="0"/>
                <a:cs typeface="Tahoma" panose="020B0604030504040204" pitchFamily="34" charset="0"/>
              </a:rPr>
              <a:t>sudo</a:t>
            </a:r>
            <a:r>
              <a:rPr lang="en-US" altLang="ko-KR" sz="1400" dirty="0">
                <a:latin typeface="Tahoma" panose="020B0604030504040204" pitchFamily="34" charset="0"/>
                <a:cs typeface="Tahoma" panose="020B0604030504040204" pitchFamily="34" charset="0"/>
              </a:rPr>
              <a:t>’</a:t>
            </a:r>
          </a:p>
          <a:p>
            <a:pPr lvl="1"/>
            <a:endParaRPr lang="en-US" altLang="ko-KR" i="1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lvl="2"/>
            <a:endParaRPr lang="en-US" altLang="ko-KR" sz="12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8533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rocess = user memory (instructs, stacks and data) + process state…"/>
          <p:cNvSpPr txBox="1">
            <a:spLocks noGrp="1"/>
          </p:cNvSpPr>
          <p:nvPr>
            <p:ph idx="1"/>
          </p:nvPr>
        </p:nvSpPr>
        <p:spPr>
          <a:xfrm>
            <a:off x="395536" y="794426"/>
            <a:ext cx="8634164" cy="5340991"/>
          </a:xfrm>
          <a:prstGeom prst="rect">
            <a:avLst/>
          </a:prstGeom>
        </p:spPr>
        <p:txBody>
          <a:bodyPr anchor="t"/>
          <a:lstStyle/>
          <a:p>
            <a:pPr marL="288969" lvl="1">
              <a:lnSpc>
                <a:spcPct val="130000"/>
              </a:lnSpc>
              <a:spcBef>
                <a:spcPts val="1000"/>
              </a:spcBef>
            </a:pP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Where are the programs located?</a:t>
            </a:r>
          </a:p>
          <a:p>
            <a:pPr marL="288969" lvl="1">
              <a:lnSpc>
                <a:spcPct val="130000"/>
              </a:lnSpc>
              <a:spcBef>
                <a:spcPts val="1000"/>
              </a:spcBef>
            </a:pP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Where do configuration files live?</a:t>
            </a:r>
          </a:p>
          <a:p>
            <a:pPr marL="288969" lvl="1">
              <a:lnSpc>
                <a:spcPct val="130000"/>
              </a:lnSpc>
              <a:spcBef>
                <a:spcPts val="1000"/>
              </a:spcBef>
            </a:pP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Where can I find log files for this application?</a:t>
            </a:r>
          </a:p>
          <a:p>
            <a:pPr marL="228594" lvl="1">
              <a:lnSpc>
                <a:spcPct val="130000"/>
              </a:lnSpc>
              <a:spcBef>
                <a:spcPts val="1000"/>
              </a:spcBef>
            </a:pPr>
            <a:r>
              <a:rPr lang="en-US" altLang="ko-KR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(Some) common directories</a:t>
            </a:r>
          </a:p>
          <a:p>
            <a:pPr marL="685782" lvl="2">
              <a:lnSpc>
                <a:spcPct val="130000"/>
              </a:lnSpc>
              <a:spcBef>
                <a:spcPts val="1000"/>
              </a:spcBef>
            </a:pP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/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root directory. (not root user) the starting point for all files</a:t>
            </a:r>
          </a:p>
          <a:p>
            <a:pPr marL="685782" lvl="2">
              <a:lnSpc>
                <a:spcPct val="130000"/>
              </a:lnSpc>
              <a:spcBef>
                <a:spcPts val="1000"/>
              </a:spcBef>
            </a:pP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/bin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binaries and other executable programs</a:t>
            </a:r>
          </a:p>
          <a:p>
            <a:pPr marL="685782" lvl="2">
              <a:lnSpc>
                <a:spcPct val="130000"/>
              </a:lnSpc>
              <a:spcBef>
                <a:spcPts val="1000"/>
              </a:spcBef>
            </a:pP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/</a:t>
            </a:r>
            <a:r>
              <a:rPr lang="en-US" altLang="ko-KR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etc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system configuration files</a:t>
            </a:r>
          </a:p>
          <a:p>
            <a:pPr marL="685782" lvl="2">
              <a:lnSpc>
                <a:spcPct val="130000"/>
              </a:lnSpc>
              <a:spcBef>
                <a:spcPts val="1000"/>
              </a:spcBef>
            </a:pP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/home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home directories</a:t>
            </a:r>
          </a:p>
          <a:p>
            <a:pPr marL="685782" lvl="2">
              <a:lnSpc>
                <a:spcPct val="130000"/>
              </a:lnSpc>
              <a:spcBef>
                <a:spcPts val="1000"/>
              </a:spcBef>
            </a:pP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/opt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optional or third party software</a:t>
            </a:r>
          </a:p>
          <a:p>
            <a:pPr marL="685782" lvl="2">
              <a:lnSpc>
                <a:spcPct val="130000"/>
              </a:lnSpc>
              <a:spcBef>
                <a:spcPts val="1000"/>
              </a:spcBef>
            </a:pP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/</a:t>
            </a:r>
            <a:r>
              <a:rPr lang="en-US" altLang="ko-KR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tmp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temporary space, typically cleared on reboot</a:t>
            </a:r>
          </a:p>
          <a:p>
            <a:pPr marL="685782" lvl="2">
              <a:lnSpc>
                <a:spcPct val="130000"/>
              </a:lnSpc>
              <a:spcBef>
                <a:spcPts val="1000"/>
              </a:spcBef>
            </a:pP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/</a:t>
            </a:r>
            <a:r>
              <a:rPr lang="en-US" altLang="ko-KR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var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variable data, most notably log files</a:t>
            </a:r>
            <a:endParaRPr lang="en-US" altLang="ko-KR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Directory Layout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90323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rocess = user memory (instructs, stacks and data) + process state…"/>
          <p:cNvSpPr txBox="1">
            <a:spLocks noGrp="1"/>
          </p:cNvSpPr>
          <p:nvPr>
            <p:ph idx="1"/>
          </p:nvPr>
        </p:nvSpPr>
        <p:spPr>
          <a:xfrm>
            <a:off x="395536" y="794426"/>
            <a:ext cx="8634164" cy="5340991"/>
          </a:xfrm>
          <a:prstGeom prst="rect">
            <a:avLst/>
          </a:prstGeom>
        </p:spPr>
        <p:txBody>
          <a:bodyPr anchor="t"/>
          <a:lstStyle/>
          <a:p>
            <a:pPr marL="228594" lvl="1">
              <a:spcBef>
                <a:spcPts val="1000"/>
              </a:spcBef>
            </a:pP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ls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list directory contents</a:t>
            </a:r>
          </a:p>
          <a:p>
            <a:pPr marL="290554" lvl="2" indent="0">
              <a:spcBef>
                <a:spcPts val="1000"/>
              </a:spcBef>
              <a:buNone/>
            </a:pP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$ 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ls –l</a:t>
            </a: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// list files with detailed attributes per each file (time, size, permission, etc.)</a:t>
            </a:r>
          </a:p>
          <a:p>
            <a:pPr marL="290554" lvl="2" indent="0">
              <a:spcBef>
                <a:spcPts val="1000"/>
              </a:spcBef>
              <a:buNone/>
            </a:pP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$ 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ls –al </a:t>
            </a: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// 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-a</a:t>
            </a: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means </a:t>
            </a:r>
            <a:r>
              <a:rPr lang="en-US" altLang="ko-KR" sz="14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all</a:t>
            </a: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files </a:t>
            </a:r>
          </a:p>
          <a:p>
            <a:pPr marL="228594" lvl="1">
              <a:spcBef>
                <a:spcPts val="1000"/>
              </a:spcBef>
            </a:pP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cd [</a:t>
            </a:r>
            <a:r>
              <a:rPr lang="en-US" altLang="ko-KR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dir</a:t>
            </a: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]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switches the current directory to </a:t>
            </a:r>
            <a:r>
              <a:rPr lang="en-US" altLang="ko-KR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dir</a:t>
            </a:r>
            <a:endParaRPr lang="en-US" altLang="ko-KR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marL="685782" lvl="2">
              <a:spcBef>
                <a:spcPts val="1000"/>
              </a:spcBef>
            </a:pP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If </a:t>
            </a:r>
            <a:r>
              <a:rPr lang="en-US" altLang="ko-KR" sz="140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dir</a:t>
            </a: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is missing, it goes to your home directory (~)</a:t>
            </a:r>
          </a:p>
          <a:p>
            <a:pPr marL="290554" lvl="2" indent="0">
              <a:spcBef>
                <a:spcPts val="1000"/>
              </a:spcBef>
              <a:buNone/>
            </a:pP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$ 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cd</a:t>
            </a: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// go to the home directory of this user</a:t>
            </a:r>
          </a:p>
          <a:p>
            <a:pPr marL="290554" lvl="2" indent="0">
              <a:spcBef>
                <a:spcPts val="1000"/>
              </a:spcBef>
              <a:buNone/>
            </a:pP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$ </a:t>
            </a: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cd ./temp </a:t>
            </a: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// go down to the ‘temp’ directory under the current directory</a:t>
            </a:r>
          </a:p>
          <a:p>
            <a:pPr marL="228594" lvl="1">
              <a:spcBef>
                <a:spcPts val="1000"/>
              </a:spcBef>
            </a:pPr>
            <a:r>
              <a:rPr lang="en-US" altLang="ko-KR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pwd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displays the present working directory name</a:t>
            </a:r>
          </a:p>
          <a:p>
            <a:pPr marL="685782" lvl="2">
              <a:spcBef>
                <a:spcPts val="1000"/>
              </a:spcBef>
            </a:pP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It helps when you don’t know which directory you’re in</a:t>
            </a:r>
          </a:p>
          <a:p>
            <a:pPr marL="228594" lvl="1">
              <a:spcBef>
                <a:spcPts val="1000"/>
              </a:spcBef>
            </a:pP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cat [files]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concatenates and displays files</a:t>
            </a:r>
          </a:p>
          <a:p>
            <a:pPr marL="290554" lvl="2" indent="0">
              <a:spcBef>
                <a:spcPts val="1000"/>
              </a:spcBef>
              <a:buNone/>
            </a:pPr>
            <a:r>
              <a:rPr lang="en-US" altLang="ko-KR" sz="14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less/more</a:t>
            </a:r>
            <a:r>
              <a:rPr lang="en-US" altLang="ko-KR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are similar commands with slightly different behavior</a:t>
            </a:r>
            <a:endParaRPr lang="en-US" altLang="ko-KR" sz="1800" i="1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Commands Related to Directories/Files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60117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rocess = user memory (instructs, stacks and data) + process state…"/>
          <p:cNvSpPr txBox="1">
            <a:spLocks noGrp="1"/>
          </p:cNvSpPr>
          <p:nvPr>
            <p:ph idx="1"/>
          </p:nvPr>
        </p:nvSpPr>
        <p:spPr>
          <a:xfrm>
            <a:off x="395536" y="794426"/>
            <a:ext cx="8634164" cy="5340991"/>
          </a:xfrm>
          <a:prstGeom prst="rect">
            <a:avLst/>
          </a:prstGeom>
        </p:spPr>
        <p:txBody>
          <a:bodyPr anchor="t"/>
          <a:lstStyle/>
          <a:p>
            <a:pPr marL="228594" lvl="1">
              <a:lnSpc>
                <a:spcPct val="130000"/>
              </a:lnSpc>
              <a:spcBef>
                <a:spcPts val="1000"/>
              </a:spcBef>
            </a:pPr>
            <a:r>
              <a:rPr lang="en-US" altLang="ko-KR" sz="180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mkdir</a:t>
            </a:r>
            <a:r>
              <a:rPr lang="en-US" altLang="ko-KR" sz="18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/</a:t>
            </a:r>
            <a:r>
              <a:rPr lang="en-US" altLang="ko-KR" sz="180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rmdir</a:t>
            </a:r>
            <a:r>
              <a:rPr lang="en-US" altLang="ko-KR" sz="18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[</a:t>
            </a:r>
            <a:r>
              <a:rPr lang="en-US" altLang="ko-KR" sz="180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dir</a:t>
            </a:r>
            <a:r>
              <a:rPr lang="en-US" altLang="ko-KR" sz="18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]</a:t>
            </a:r>
            <a:r>
              <a:rPr lang="en-US" altLang="ko-KR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create/remove [</a:t>
            </a:r>
            <a:r>
              <a:rPr lang="en-US" altLang="ko-KR" sz="18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dir</a:t>
            </a:r>
            <a:r>
              <a:rPr lang="en-US" altLang="ko-KR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]</a:t>
            </a:r>
          </a:p>
          <a:p>
            <a:pPr marL="685782" lvl="2">
              <a:lnSpc>
                <a:spcPct val="130000"/>
              </a:lnSpc>
              <a:spcBef>
                <a:spcPts val="1000"/>
              </a:spcBef>
            </a:pPr>
            <a:r>
              <a:rPr lang="en-US" altLang="ko-KR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dir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ko-KR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must be empty 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before </a:t>
            </a:r>
            <a:r>
              <a:rPr lang="en-US" altLang="ko-KR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rmdir</a:t>
            </a:r>
            <a:endParaRPr lang="en-US" altLang="ko-KR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marL="228594" lvl="1">
              <a:lnSpc>
                <a:spcPct val="130000"/>
              </a:lnSpc>
              <a:spcBef>
                <a:spcPts val="1000"/>
              </a:spcBef>
            </a:pPr>
            <a:r>
              <a:rPr lang="en-US" altLang="ko-KR" sz="18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rm</a:t>
            </a:r>
            <a:r>
              <a:rPr lang="en-US" altLang="ko-KR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ko-KR" sz="18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[files]</a:t>
            </a:r>
            <a:r>
              <a:rPr lang="en-US" altLang="ko-KR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remove files</a:t>
            </a:r>
          </a:p>
          <a:p>
            <a:pPr marL="290554" lvl="2" indent="0">
              <a:lnSpc>
                <a:spcPct val="130000"/>
              </a:lnSpc>
              <a:spcBef>
                <a:spcPts val="1000"/>
              </a:spcBef>
              <a:buNone/>
            </a:pP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$ </a:t>
            </a:r>
            <a:r>
              <a:rPr lang="en-US" altLang="ko-KR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rm</a:t>
            </a: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–r </a:t>
            </a:r>
            <a:r>
              <a:rPr lang="en-US" altLang="ko-KR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dir</a:t>
            </a: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// </a:t>
            </a: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-r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option recursively removes all files under </a:t>
            </a:r>
            <a:r>
              <a:rPr lang="en-US" altLang="ko-KR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dir</a:t>
            </a: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if it is a directory</a:t>
            </a:r>
          </a:p>
          <a:p>
            <a:pPr marL="228594" lvl="1">
              <a:lnSpc>
                <a:spcPct val="130000"/>
              </a:lnSpc>
              <a:spcBef>
                <a:spcPts val="1000"/>
              </a:spcBef>
            </a:pPr>
            <a:r>
              <a:rPr lang="en-US" altLang="ko-KR" sz="18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mv [A] [B]</a:t>
            </a:r>
          </a:p>
          <a:p>
            <a:pPr marL="685782" lvl="2">
              <a:lnSpc>
                <a:spcPct val="130000"/>
              </a:lnSpc>
              <a:spcBef>
                <a:spcPts val="1000"/>
              </a:spcBef>
            </a:pP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Move file A to file B (rename and/or relocate A)</a:t>
            </a:r>
          </a:p>
          <a:p>
            <a:pPr marL="290554" lvl="2" indent="0">
              <a:lnSpc>
                <a:spcPct val="130000"/>
              </a:lnSpc>
              <a:spcBef>
                <a:spcPts val="1000"/>
              </a:spcBef>
              <a:buNone/>
            </a:pP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$ </a:t>
            </a: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mv a.txt ~/</a:t>
            </a:r>
            <a:r>
              <a:rPr lang="en-US" altLang="ko-KR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tmp</a:t>
            </a: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/      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// relocate a.txt to ~/</a:t>
            </a:r>
            <a:r>
              <a:rPr lang="en-US" altLang="ko-KR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tmp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</a:t>
            </a:r>
          </a:p>
          <a:p>
            <a:pPr marL="290554" lvl="2" indent="0">
              <a:lnSpc>
                <a:spcPct val="130000"/>
              </a:lnSpc>
              <a:spcBef>
                <a:spcPts val="1000"/>
              </a:spcBef>
              <a:buNone/>
            </a:pP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$ </a:t>
            </a: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mv a.txt b.txt       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// rename a.txt to b.txt</a:t>
            </a:r>
          </a:p>
          <a:p>
            <a:pPr marL="290554" lvl="2" indent="0">
              <a:lnSpc>
                <a:spcPct val="130000"/>
              </a:lnSpc>
              <a:spcBef>
                <a:spcPts val="1000"/>
              </a:spcBef>
              <a:buNone/>
            </a:pP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$ </a:t>
            </a: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mv a.txt ~/</a:t>
            </a:r>
            <a:r>
              <a:rPr lang="en-US" altLang="ko-KR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tmp</a:t>
            </a: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/b.txt 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// rename and relocate a.txt</a:t>
            </a:r>
          </a:p>
          <a:p>
            <a:pPr marL="290554" lvl="2" indent="0">
              <a:lnSpc>
                <a:spcPct val="130000"/>
              </a:lnSpc>
              <a:spcBef>
                <a:spcPts val="1000"/>
              </a:spcBef>
              <a:buNone/>
            </a:pP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$ </a:t>
            </a: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mv ./</a:t>
            </a:r>
            <a:r>
              <a:rPr lang="en-US" altLang="ko-KR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tmp</a:t>
            </a: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tmp2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// rename a directory, ‘./</a:t>
            </a:r>
            <a:r>
              <a:rPr lang="en-US" altLang="ko-KR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tmp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’ to a directory, ‘tmp2’</a:t>
            </a:r>
          </a:p>
          <a:p>
            <a:pPr marL="228594" lvl="1">
              <a:lnSpc>
                <a:spcPct val="130000"/>
              </a:lnSpc>
              <a:spcBef>
                <a:spcPts val="1000"/>
              </a:spcBef>
            </a:pPr>
            <a:r>
              <a:rPr lang="en-US" altLang="ko-KR" sz="180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cp</a:t>
            </a:r>
            <a:r>
              <a:rPr lang="en-US" altLang="ko-KR" sz="18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[A] [B]</a:t>
            </a:r>
          </a:p>
          <a:p>
            <a:pPr marL="685782" lvl="2">
              <a:lnSpc>
                <a:spcPct val="130000"/>
              </a:lnSpc>
              <a:spcBef>
                <a:spcPts val="1000"/>
              </a:spcBef>
            </a:pP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Copy file A to file B 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anose="05000000000000000000" pitchFamily="2" charset="2"/>
              </a:rPr>
              <a:t>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the same as </a:t>
            </a:r>
            <a:r>
              <a:rPr lang="en-US" altLang="ko-KR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mv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except it does not remove the original copy [A]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Commands Related to Directories/Files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16477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rocess = user memory (instructs, stacks and data) + process state…"/>
          <p:cNvSpPr txBox="1">
            <a:spLocks noGrp="1"/>
          </p:cNvSpPr>
          <p:nvPr>
            <p:ph idx="1"/>
          </p:nvPr>
        </p:nvSpPr>
        <p:spPr>
          <a:xfrm>
            <a:off x="509836" y="728663"/>
            <a:ext cx="8634164" cy="5568274"/>
          </a:xfrm>
          <a:prstGeom prst="rect">
            <a:avLst/>
          </a:prstGeom>
        </p:spPr>
        <p:txBody>
          <a:bodyPr anchor="t"/>
          <a:lstStyle/>
          <a:p>
            <a:pPr marL="228594" lvl="1">
              <a:lnSpc>
                <a:spcPct val="130000"/>
              </a:lnSpc>
              <a:spcBef>
                <a:spcPts val="1000"/>
              </a:spcBef>
            </a:pPr>
            <a:r>
              <a:rPr lang="en-US" altLang="ko-KR" sz="18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echo [argument]</a:t>
            </a:r>
            <a:r>
              <a:rPr lang="en-US" altLang="ko-KR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displays arguments to the screen</a:t>
            </a:r>
          </a:p>
          <a:p>
            <a:pPr marL="228594" lvl="1">
              <a:lnSpc>
                <a:spcPct val="130000"/>
              </a:lnSpc>
              <a:spcBef>
                <a:spcPts val="1000"/>
              </a:spcBef>
            </a:pPr>
            <a:r>
              <a:rPr lang="en-US" altLang="ko-KR" sz="18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exit/logout/ctrl-d</a:t>
            </a:r>
            <a:r>
              <a:rPr lang="en-US" altLang="ko-KR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exits the shell or your current session</a:t>
            </a:r>
          </a:p>
          <a:p>
            <a:pPr marL="228594" lvl="1">
              <a:lnSpc>
                <a:spcPct val="130000"/>
              </a:lnSpc>
              <a:spcBef>
                <a:spcPts val="1000"/>
              </a:spcBef>
            </a:pPr>
            <a:r>
              <a:rPr lang="en-US" altLang="ko-KR" sz="180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clear</a:t>
            </a:r>
            <a:r>
              <a:rPr lang="en-US" altLang="ko-KR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clears the screen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Miscellaneous &amp; Environment Variables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765533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1_비즈니스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2">
      <a:majorFont>
        <a:latin typeface="HY중고딕"/>
        <a:ea typeface="HY중고딕"/>
        <a:cs typeface=""/>
      </a:majorFont>
      <a:minorFont>
        <a:latin typeface="HY중고딕"/>
        <a:ea typeface="HY중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>
            <a:lumMod val="50000"/>
            <a:lumOff val="50000"/>
          </a:schemeClr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1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55000"/>
          <a:buFont typeface="Wingdings" pitchFamily="2" charset="2"/>
          <a:buBlip>
            <a:blip xmlns:r="http://schemas.openxmlformats.org/officeDocument/2006/relationships" r:embed="rId1"/>
          </a:buBlip>
          <a:tabLst/>
          <a:defRPr kumimoji="0" sz="1600" b="0" i="0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-소망M" pitchFamily="18" charset="-127"/>
            <a:ea typeface="-소망M" pitchFamily="18" charset="-127"/>
          </a:defRPr>
        </a:defPPr>
      </a:lstStyle>
    </a:spDef>
    <a:lnDef>
      <a:spPr>
        <a:noFill/>
        <a:ln w="12700" cap="flat" cmpd="sng" algn="ctr">
          <a:solidFill>
            <a:sysClr val="windowText" lastClr="000000"/>
          </a:solidFill>
          <a:prstDash val="solid"/>
          <a:miter lim="800000"/>
          <a:tailEnd type="none"/>
        </a:ln>
        <a:effectLst/>
      </a:spPr>
      <a:bodyPr/>
      <a:lstStyle/>
    </a:lnDef>
    <a:txDef>
      <a:spPr>
        <a:noFill/>
      </a:spPr>
      <a:bodyPr wrap="square" rtlCol="0">
        <a:spAutoFit/>
      </a:bodyPr>
      <a:lstStyle>
        <a:defPPr algn="ctr">
          <a:defRPr sz="1400" b="1" smtClean="0">
            <a:latin typeface="맑은 고딕" panose="020B0503020000020004" pitchFamily="50" charset="-127"/>
            <a:ea typeface="맑은 고딕" panose="020B0503020000020004" pitchFamily="50" charset="-127"/>
            <a:cs typeface="Helvetica" panose="020B0604020202020204" pitchFamily="34" charset="0"/>
          </a:defRPr>
        </a:defPPr>
      </a:lstStyle>
    </a:txDef>
  </a:objectDefaults>
  <a:extraClrSchemeLst>
    <a:extraClrScheme>
      <a:clrScheme name="1_비즈니스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비즈니스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week01-lecture-1-intro" id="{FE89C21B-E5E4-9B4B-AAC5-EE675D661463}" vid="{191A97BA-F757-2840-BE35-CBD689F95C70}"/>
    </a:ext>
  </a:extLst>
</a:theme>
</file>

<file path=ppt/theme/theme2.xml><?xml version="1.0" encoding="utf-8"?>
<a:theme xmlns:a="http://schemas.openxmlformats.org/drawingml/2006/main" name="2_비즈니스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2">
      <a:majorFont>
        <a:latin typeface="HY중고딕"/>
        <a:ea typeface="HY중고딕"/>
        <a:cs typeface=""/>
      </a:majorFont>
      <a:minorFont>
        <a:latin typeface="HY중고딕"/>
        <a:ea typeface="HY중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>
            <a:lumMod val="50000"/>
            <a:lumOff val="50000"/>
          </a:schemeClr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1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55000"/>
          <a:buFont typeface="Wingdings" pitchFamily="2" charset="2"/>
          <a:buBlip>
            <a:blip xmlns:r="http://schemas.openxmlformats.org/officeDocument/2006/relationships" r:embed="rId1"/>
          </a:buBlip>
          <a:tabLst/>
          <a:defRPr kumimoji="0" sz="1600" b="0" i="0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-소망M" pitchFamily="18" charset="-127"/>
            <a:ea typeface="-소망M" pitchFamily="18" charset="-127"/>
          </a:defRPr>
        </a:defPPr>
      </a:lstStyle>
    </a:spDef>
    <a:lnDef>
      <a:spPr>
        <a:noFill/>
        <a:ln w="12700" cap="flat" cmpd="sng" algn="ctr">
          <a:solidFill>
            <a:sysClr val="windowText" lastClr="000000"/>
          </a:solidFill>
          <a:prstDash val="solid"/>
          <a:miter lim="800000"/>
          <a:tailEnd type="none"/>
        </a:ln>
        <a:effectLst/>
      </a:spPr>
      <a:bodyPr/>
      <a:lstStyle/>
    </a:lnDef>
    <a:txDef>
      <a:spPr>
        <a:noFill/>
      </a:spPr>
      <a:bodyPr wrap="square" rtlCol="0">
        <a:spAutoFit/>
      </a:bodyPr>
      <a:lstStyle>
        <a:defPPr algn="ctr">
          <a:defRPr sz="1400" b="1" smtClean="0">
            <a:latin typeface="맑은 고딕" panose="020B0503020000020004" pitchFamily="50" charset="-127"/>
            <a:ea typeface="맑은 고딕" panose="020B0503020000020004" pitchFamily="50" charset="-127"/>
            <a:cs typeface="Helvetica" panose="020B0604020202020204" pitchFamily="34" charset="0"/>
          </a:defRPr>
        </a:defPPr>
      </a:lstStyle>
    </a:txDef>
  </a:objectDefaults>
  <a:extraClrSchemeLst>
    <a:extraClrScheme>
      <a:clrScheme name="1_비즈니스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비즈니스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week01-lecture-1-intro" id="{FE89C21B-E5E4-9B4B-AAC5-EE675D661463}" vid="{191A97BA-F757-2840-BE35-CBD689F95C70}"/>
    </a:ext>
  </a:extLst>
</a:theme>
</file>

<file path=ppt/theme/theme3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630AC943209A484EBBC0565D40FFC842" ma:contentTypeVersion="10" ma:contentTypeDescription="새 문서를 만듭니다." ma:contentTypeScope="" ma:versionID="e41f75d3f499248886fb5bf1476c9b07">
  <xsd:schema xmlns:xsd="http://www.w3.org/2001/XMLSchema" xmlns:xs="http://www.w3.org/2001/XMLSchema" xmlns:p="http://schemas.microsoft.com/office/2006/metadata/properties" xmlns:ns3="2446a433-8790-4d26-96c9-d00b4e03724e" targetNamespace="http://schemas.microsoft.com/office/2006/metadata/properties" ma:root="true" ma:fieldsID="7543d5dc2d5436b65045ba902ebfc9e6" ns3:_="">
    <xsd:import namespace="2446a433-8790-4d26-96c9-d00b4e03724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46a433-8790-4d26-96c9-d00b4e03724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E29E35D-1791-4246-AE23-C0F4569CD2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D9BFAA8-72FC-4EF4-A4DF-B395388A63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446a433-8790-4d26-96c9-d00b4e03724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2323B7C-59B2-449A-A379-78BBF262FAE8}">
  <ds:schemaRefs>
    <ds:schemaRef ds:uri="http://purl.org/dc/terms/"/>
    <ds:schemaRef ds:uri="2446a433-8790-4d26-96c9-d00b4e03724e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class_template</Template>
  <TotalTime>7703</TotalTime>
  <Words>2782</Words>
  <Application>Microsoft Office PowerPoint</Application>
  <PresentationFormat>화면 슬라이드 쇼(4:3)</PresentationFormat>
  <Paragraphs>310</Paragraphs>
  <Slides>30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13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30</vt:i4>
      </vt:variant>
    </vt:vector>
  </HeadingPairs>
  <TitlesOfParts>
    <vt:vector size="45" baseType="lpstr">
      <vt:lpstr>Courier</vt:lpstr>
      <vt:lpstr>Helvetica Neue</vt:lpstr>
      <vt:lpstr>Helvetica Neue Medium</vt:lpstr>
      <vt:lpstr>HY중고딕</vt:lpstr>
      <vt:lpstr>굴림</vt:lpstr>
      <vt:lpstr>맑은 고딕</vt:lpstr>
      <vt:lpstr>-소망M</vt:lpstr>
      <vt:lpstr>Arial</vt:lpstr>
      <vt:lpstr>Century Gothic</vt:lpstr>
      <vt:lpstr>Courier New</vt:lpstr>
      <vt:lpstr>Helvetica</vt:lpstr>
      <vt:lpstr>Tahoma</vt:lpstr>
      <vt:lpstr>Wingdings</vt:lpstr>
      <vt:lpstr>1_비즈니스</vt:lpstr>
      <vt:lpstr>2_비즈니스</vt:lpstr>
      <vt:lpstr>PowerPoint 프레젠테이션</vt:lpstr>
      <vt:lpstr>Lecture 2: Shells and Commands</vt:lpstr>
      <vt:lpstr>Linux Shell</vt:lpstr>
      <vt:lpstr>Linux Shell</vt:lpstr>
      <vt:lpstr>sudo, su, and man</vt:lpstr>
      <vt:lpstr>Directory Layout</vt:lpstr>
      <vt:lpstr>Commands Related to Directories/Files</vt:lpstr>
      <vt:lpstr>Commands Related to Directories/Files</vt:lpstr>
      <vt:lpstr>Miscellaneous &amp; Environment Variables</vt:lpstr>
      <vt:lpstr>Environment Variables</vt:lpstr>
      <vt:lpstr>Environment Variables</vt:lpstr>
      <vt:lpstr>which and –h option</vt:lpstr>
      <vt:lpstr>Working with Directories</vt:lpstr>
      <vt:lpstr>How to Execute a Program in Current Directory?</vt:lpstr>
      <vt:lpstr>Creating/Removing Directories</vt:lpstr>
      <vt:lpstr>Listing Files with ls</vt:lpstr>
      <vt:lpstr>Dealing with Spaces in File Names?</vt:lpstr>
      <vt:lpstr>File permission</vt:lpstr>
      <vt:lpstr>File and Directory Permissions</vt:lpstr>
      <vt:lpstr>Change File Permissions</vt:lpstr>
      <vt:lpstr>Default File Creation Mode</vt:lpstr>
      <vt:lpstr>Directory Permissions</vt:lpstr>
      <vt:lpstr>Finding Files</vt:lpstr>
      <vt:lpstr>Comparing Files</vt:lpstr>
      <vt:lpstr>Searching in Files</vt:lpstr>
      <vt:lpstr>I/O Redirection</vt:lpstr>
      <vt:lpstr>Pipe</vt:lpstr>
      <vt:lpstr>Not All Commands are Covered</vt:lpstr>
      <vt:lpstr>Assignment for Lecture 2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1: Introduction</dc:title>
  <dc:creator>김 동민</dc:creator>
  <cp:lastModifiedBy>dongsuh</cp:lastModifiedBy>
  <cp:revision>74</cp:revision>
  <dcterms:created xsi:type="dcterms:W3CDTF">2021-01-22T02:17:52Z</dcterms:created>
  <dcterms:modified xsi:type="dcterms:W3CDTF">2022-03-11T02:42:11Z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0x010100630AC943209A484EBBC0565D40FFC842</vt:lpwstr>
  </property>
</Properties>
</file>