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0"/>
  </p:notesMasterIdLst>
  <p:sldIdLst>
    <p:sldId id="316" r:id="rId2"/>
    <p:sldId id="381" r:id="rId3"/>
    <p:sldId id="360" r:id="rId4"/>
    <p:sldId id="1586" r:id="rId5"/>
    <p:sldId id="1587" r:id="rId6"/>
    <p:sldId id="1589" r:id="rId7"/>
    <p:sldId id="1591" r:id="rId8"/>
    <p:sldId id="1595" r:id="rId9"/>
    <p:sldId id="1593" r:id="rId10"/>
    <p:sldId id="1598" r:id="rId11"/>
    <p:sldId id="1600" r:id="rId12"/>
    <p:sldId id="1602" r:id="rId13"/>
    <p:sldId id="1603" r:id="rId14"/>
    <p:sldId id="1605" r:id="rId15"/>
    <p:sldId id="1607" r:id="rId16"/>
    <p:sldId id="1609" r:id="rId17"/>
    <p:sldId id="1611" r:id="rId18"/>
    <p:sldId id="1612" r:id="rId19"/>
    <p:sldId id="1613" r:id="rId20"/>
    <p:sldId id="1615" r:id="rId21"/>
    <p:sldId id="1616" r:id="rId22"/>
    <p:sldId id="1618" r:id="rId23"/>
    <p:sldId id="1620" r:id="rId24"/>
    <p:sldId id="1621" r:id="rId25"/>
    <p:sldId id="1623" r:id="rId26"/>
    <p:sldId id="1624" r:id="rId27"/>
    <p:sldId id="385" r:id="rId28"/>
    <p:sldId id="1584" r:id="rId29"/>
  </p:sldIdLst>
  <p:sldSz cx="12192000" cy="6858000"/>
  <p:notesSz cx="6858000" cy="9144000"/>
  <p:defaultTextStyle>
    <a:defPPr marL="0" marR="0" indent="0" algn="l" defTabSz="642749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66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160688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321374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482062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642749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803436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964124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124811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285497" algn="ctr" defTabSz="41064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686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44BF49-C142-4718-882C-F9FC6455F5DF}" v="20" dt="2022-03-18T03:46:14.543"/>
  </p1510:revLst>
</p1510:revInfo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9" autoAdjust="0"/>
    <p:restoredTop sz="84082"/>
  </p:normalViewPr>
  <p:slideViewPr>
    <p:cSldViewPr snapToGrid="0">
      <p:cViewPr varScale="1">
        <p:scale>
          <a:sx n="151" d="100"/>
          <a:sy n="151" d="100"/>
        </p:scale>
        <p:origin x="528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nwoo Park" userId="8C5AQSrfVqGO2a8LR2SK/5hA7B8YPurciDM9yuU1evQ=" providerId="None" clId="Web-{AA44BF49-C142-4718-882C-F9FC6455F5DF}"/>
    <pc:docChg chg="modSld">
      <pc:chgData name="Jinwoo Park" userId="8C5AQSrfVqGO2a8LR2SK/5hA7B8YPurciDM9yuU1evQ=" providerId="None" clId="Web-{AA44BF49-C142-4718-882C-F9FC6455F5DF}" dt="2022-03-18T03:46:13.183" v="17" actId="20577"/>
      <pc:docMkLst>
        <pc:docMk/>
      </pc:docMkLst>
      <pc:sldChg chg="modSp">
        <pc:chgData name="Jinwoo Park" userId="8C5AQSrfVqGO2a8LR2SK/5hA7B8YPurciDM9yuU1evQ=" providerId="None" clId="Web-{AA44BF49-C142-4718-882C-F9FC6455F5DF}" dt="2022-03-18T03:45:53.558" v="1" actId="20577"/>
        <pc:sldMkLst>
          <pc:docMk/>
          <pc:sldMk cId="3121327368" sldId="316"/>
        </pc:sldMkLst>
        <pc:spChg chg="mod">
          <ac:chgData name="Jinwoo Park" userId="8C5AQSrfVqGO2a8LR2SK/5hA7B8YPurciDM9yuU1evQ=" providerId="None" clId="Web-{AA44BF49-C142-4718-882C-F9FC6455F5DF}" dt="2022-03-18T03:45:53.558" v="1" actId="20577"/>
          <ac:spMkLst>
            <pc:docMk/>
            <pc:sldMk cId="3121327368" sldId="316"/>
            <ac:spMk id="4" creationId="{D33DF818-B844-403F-B685-D9A26E0397CB}"/>
          </ac:spMkLst>
        </pc:spChg>
      </pc:sldChg>
      <pc:sldChg chg="modSp">
        <pc:chgData name="Jinwoo Park" userId="8C5AQSrfVqGO2a8LR2SK/5hA7B8YPurciDM9yuU1evQ=" providerId="None" clId="Web-{AA44BF49-C142-4718-882C-F9FC6455F5DF}" dt="2022-03-18T03:46:13.183" v="17" actId="20577"/>
        <pc:sldMkLst>
          <pc:docMk/>
          <pc:sldMk cId="3263366869" sldId="385"/>
        </pc:sldMkLst>
        <pc:spChg chg="mod">
          <ac:chgData name="Jinwoo Park" userId="8C5AQSrfVqGO2a8LR2SK/5hA7B8YPurciDM9yuU1evQ=" providerId="None" clId="Web-{AA44BF49-C142-4718-882C-F9FC6455F5DF}" dt="2022-03-18T03:46:13.183" v="17" actId="20577"/>
          <ac:spMkLst>
            <pc:docMk/>
            <pc:sldMk cId="3263366869" sldId="385"/>
            <ac:spMk id="9" creationId="{F652D81F-5403-4E56-96BD-E7F7286A633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060E7B-83EB-4C79-B58F-85604B177BDC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6EC568-03BB-413F-A56F-32863D4D10E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8653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CAE382DB-93AD-4535-9BB6-4486BB452E1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EC5D5D0-32F7-40D4-A5BE-D8CC1F22CD31}" type="slidenum">
              <a:rPr lang="en-US" altLang="ko-KR" sz="1400" smtClean="0"/>
              <a:pPr>
                <a:spcBef>
                  <a:spcPct val="0"/>
                </a:spcBef>
              </a:pPr>
              <a:t>3</a:t>
            </a:fld>
            <a:endParaRPr lang="en-US" altLang="ko-KR" sz="1400"/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BBC21325-8351-4F50-BBE6-EC3114539DB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BC7D4AAD-B429-46C4-9E73-283F0C85845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ko-KR"/>
              <a:t>OK. The second part stars with GDB. </a:t>
            </a:r>
          </a:p>
          <a:p>
            <a:endParaRPr lang="en-US" altLang="ko-KR"/>
          </a:p>
          <a:p>
            <a:r>
              <a:rPr lang="en-US" altLang="ko-KR"/>
              <a:t>Using GDB, you can execute a program to the point of interest, stop that that point, and examine the values of variables at that point.</a:t>
            </a:r>
          </a:p>
          <a:p>
            <a:r>
              <a:rPr lang="en-US" altLang="ko-KR"/>
              <a:t>You also can run code line by line and examine how the values of variables change.</a:t>
            </a:r>
            <a:endParaRPr lang="ko-KR" altLang="ko-KR"/>
          </a:p>
        </p:txBody>
      </p:sp>
    </p:spTree>
    <p:extLst>
      <p:ext uri="{BB962C8B-B14F-4D97-AF65-F5344CB8AC3E}">
        <p14:creationId xmlns:p14="http://schemas.microsoft.com/office/powerpoint/2010/main" val="3525127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S</a:t>
            </a:r>
            <a:r>
              <a:rPr lang="en-KR" dirty="0"/>
              <a:t>hadow memory</a:t>
            </a:r>
            <a:r>
              <a:rPr lang="ko-KR" altLang="en-US" dirty="0"/>
              <a:t>의 </a:t>
            </a:r>
            <a:r>
              <a:rPr lang="en-US" altLang="ko-KR" dirty="0"/>
              <a:t>image</a:t>
            </a:r>
            <a:r>
              <a:rPr lang="ko-KR" altLang="en-US" dirty="0" err="1"/>
              <a:t>를</a:t>
            </a:r>
            <a:r>
              <a:rPr lang="ko-KR" altLang="en-US" dirty="0"/>
              <a:t> 보여주는 예제</a:t>
            </a:r>
            <a:endParaRPr lang="en-US" altLang="ko-KR" dirty="0"/>
          </a:p>
          <a:p>
            <a:pPr marL="171450" indent="-171450">
              <a:buFontTx/>
              <a:buChar char="-"/>
            </a:pPr>
            <a:r>
              <a:rPr lang="en-US" dirty="0"/>
              <a:t>00: accessible</a:t>
            </a:r>
          </a:p>
          <a:p>
            <a:pPr marL="171450" indent="-171450">
              <a:buFontTx/>
              <a:buChar char="-"/>
            </a:pPr>
            <a:r>
              <a:rPr lang="en-US" dirty="0"/>
              <a:t>Fa: heap left </a:t>
            </a:r>
            <a:r>
              <a:rPr lang="en-US" dirty="0" err="1"/>
              <a:t>redzone</a:t>
            </a:r>
            <a:r>
              <a:rPr lang="en-US" dirty="0"/>
              <a:t>, heap overflow</a:t>
            </a:r>
            <a:r>
              <a:rPr lang="ko-KR" altLang="en-US" dirty="0" err="1"/>
              <a:t>를</a:t>
            </a:r>
            <a:r>
              <a:rPr lang="ko-KR" altLang="en-US" dirty="0"/>
              <a:t> </a:t>
            </a:r>
            <a:r>
              <a:rPr lang="en-US" altLang="ko-KR" dirty="0"/>
              <a:t>detect</a:t>
            </a:r>
            <a:r>
              <a:rPr lang="ko-KR" altLang="en-US" dirty="0"/>
              <a:t>하기 위한 </a:t>
            </a:r>
            <a:r>
              <a:rPr lang="en-US" altLang="ko-KR" dirty="0" err="1"/>
              <a:t>redzone</a:t>
            </a:r>
            <a:endParaRPr lang="en-US" altLang="ko-KR" dirty="0"/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https://</a:t>
            </a:r>
            <a:r>
              <a:rPr lang="en-US" dirty="0" err="1"/>
              <a:t>stackoverflow.com</a:t>
            </a:r>
            <a:r>
              <a:rPr lang="en-US" dirty="0"/>
              <a:t>/questions/61674317/what-are-shadow-bytes-in-addresssanitizer-and-how-should-i-interpret-them</a:t>
            </a:r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C568-03BB-413F-A56F-32863D4D10EA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48208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실제 화면으로 보여주려면</a:t>
            </a:r>
            <a:r>
              <a:rPr lang="en-US" altLang="ko-KR" dirty="0"/>
              <a:t>:</a:t>
            </a:r>
            <a:r>
              <a:rPr lang="ko-KR" altLang="en-US" dirty="0"/>
              <a:t> </a:t>
            </a:r>
            <a:r>
              <a:rPr lang="en-US" altLang="ko-KR" dirty="0" err="1"/>
              <a:t>gcc</a:t>
            </a:r>
            <a:r>
              <a:rPr lang="en-US" altLang="ko-KR" dirty="0"/>
              <a:t> –g –</a:t>
            </a:r>
            <a:r>
              <a:rPr lang="en-US" altLang="ko-KR" dirty="0" err="1"/>
              <a:t>fsanitize</a:t>
            </a:r>
            <a:r>
              <a:rPr lang="en-US" altLang="ko-KR" dirty="0"/>
              <a:t>=address </a:t>
            </a:r>
            <a:r>
              <a:rPr lang="en-US" altLang="ko-KR" dirty="0" err="1"/>
              <a:t>table.c</a:t>
            </a:r>
            <a:r>
              <a:rPr lang="en-US" altLang="ko-KR" dirty="0"/>
              <a:t> –o table</a:t>
            </a:r>
          </a:p>
          <a:p>
            <a:endParaRPr lang="en-US" dirty="0"/>
          </a:p>
          <a:p>
            <a:r>
              <a:rPr lang="en-US" dirty="0"/>
              <a:t>(-g </a:t>
            </a:r>
            <a:r>
              <a:rPr lang="ko-KR" altLang="en-US" dirty="0"/>
              <a:t>가 없으면 </a:t>
            </a:r>
            <a:r>
              <a:rPr lang="en-US" altLang="ko-KR" dirty="0"/>
              <a:t>code error line </a:t>
            </a:r>
            <a:r>
              <a:rPr lang="ko-KR" altLang="en-US" dirty="0"/>
              <a:t>정보가 </a:t>
            </a:r>
            <a:r>
              <a:rPr lang="ko-KR" altLang="en-US" dirty="0" err="1"/>
              <a:t>안나옴</a:t>
            </a:r>
            <a:r>
              <a:rPr lang="en-US" altLang="ko-KR" dirty="0"/>
              <a:t>)</a:t>
            </a:r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C568-03BB-413F-A56F-32863D4D10EA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72755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ko-KR" altLang="en-US" dirty="0"/>
              <a:t>번째 </a:t>
            </a:r>
            <a:r>
              <a:rPr lang="en-US" altLang="ko-KR" dirty="0"/>
              <a:t>error: </a:t>
            </a:r>
            <a:r>
              <a:rPr lang="en-US" dirty="0" err="1"/>
              <a:t>Table_add</a:t>
            </a:r>
            <a:r>
              <a:rPr lang="en-US" dirty="0"/>
              <a:t>() </a:t>
            </a:r>
            <a:r>
              <a:rPr lang="ko-KR" altLang="en-US" dirty="0"/>
              <a:t>에 두개의 </a:t>
            </a:r>
            <a:r>
              <a:rPr lang="en-US" altLang="ko-KR" dirty="0"/>
              <a:t>error</a:t>
            </a:r>
          </a:p>
          <a:p>
            <a:r>
              <a:rPr lang="en-US" dirty="0"/>
              <a:t>- p-&gt;key = malloc(</a:t>
            </a:r>
            <a:r>
              <a:rPr lang="en-US" dirty="0" err="1"/>
              <a:t>strlen</a:t>
            </a:r>
            <a:r>
              <a:rPr lang="en-US" dirty="0"/>
              <a:t>(key)) ; //  </a:t>
            </a:r>
            <a:r>
              <a:rPr lang="en-US" dirty="0" err="1"/>
              <a:t>strlen</a:t>
            </a:r>
            <a:r>
              <a:rPr lang="en-US" dirty="0"/>
              <a:t>(key)+1 </a:t>
            </a:r>
            <a:r>
              <a:rPr lang="ko-KR" altLang="en-US" dirty="0"/>
              <a:t>로 </a:t>
            </a:r>
            <a:r>
              <a:rPr lang="en-US" altLang="ko-KR" dirty="0"/>
              <a:t>malloc</a:t>
            </a:r>
            <a:r>
              <a:rPr lang="ko-KR" altLang="en-US" dirty="0"/>
              <a:t>해야함 이게 없기 때문에 </a:t>
            </a:r>
            <a:r>
              <a:rPr lang="en-US" altLang="ko-KR" dirty="0" err="1"/>
              <a:t>strcpy</a:t>
            </a:r>
            <a:r>
              <a:rPr lang="en-US" altLang="ko-KR" dirty="0"/>
              <a:t>(p-&gt;key, key)</a:t>
            </a:r>
            <a:r>
              <a:rPr lang="ko-KR" altLang="en-US" dirty="0"/>
              <a:t>에서 </a:t>
            </a:r>
            <a:r>
              <a:rPr lang="en-US" altLang="ko-KR" dirty="0"/>
              <a:t>heap overflow error</a:t>
            </a:r>
            <a:r>
              <a:rPr lang="ko-KR" altLang="en-US" dirty="0"/>
              <a:t>가 남</a:t>
            </a:r>
            <a:r>
              <a:rPr lang="en-US" altLang="ko-KR" dirty="0"/>
              <a:t>.</a:t>
            </a:r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C568-03BB-413F-A56F-32863D4D10EA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44036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ko-KR" altLang="en-US" dirty="0"/>
              <a:t>번째 </a:t>
            </a:r>
            <a:r>
              <a:rPr lang="en-US" altLang="ko-KR" dirty="0"/>
              <a:t>error</a:t>
            </a:r>
            <a:r>
              <a:rPr lang="en-US" dirty="0"/>
              <a:t>. </a:t>
            </a:r>
            <a:r>
              <a:rPr lang="en-US" dirty="0" err="1"/>
              <a:t>Table_remove</a:t>
            </a:r>
            <a:r>
              <a:rPr lang="en-US" dirty="0"/>
              <a:t>()</a:t>
            </a:r>
            <a:r>
              <a:rPr lang="ko-KR" altLang="en-US" dirty="0"/>
              <a:t> 함수에서 </a:t>
            </a:r>
            <a:r>
              <a:rPr lang="en-US" altLang="ko-KR" dirty="0"/>
              <a:t>use after free </a:t>
            </a:r>
            <a:r>
              <a:rPr lang="ko-KR" altLang="en-US" dirty="0"/>
              <a:t>에러가 발생</a:t>
            </a:r>
            <a:endParaRPr lang="en-US" altLang="ko-KR" dirty="0"/>
          </a:p>
          <a:p>
            <a:pPr marL="171450" indent="-171450">
              <a:buFontTx/>
              <a:buChar char="-"/>
            </a:pPr>
            <a:r>
              <a:rPr lang="en-US" dirty="0"/>
              <a:t>free(p-&gt;key)</a:t>
            </a:r>
            <a:r>
              <a:rPr lang="ko-KR" altLang="en-US" dirty="0"/>
              <a:t>가 </a:t>
            </a:r>
            <a:r>
              <a:rPr lang="en-US" altLang="ko-KR" dirty="0"/>
              <a:t>free(p)</a:t>
            </a:r>
            <a:r>
              <a:rPr lang="ko-KR" altLang="en-US" dirty="0"/>
              <a:t>에서 해제된 </a:t>
            </a:r>
            <a:r>
              <a:rPr lang="en-US" altLang="ko-KR" dirty="0"/>
              <a:t>‘</a:t>
            </a:r>
            <a:r>
              <a:rPr lang="ko-KR" altLang="en-US" dirty="0"/>
              <a:t>다음</a:t>
            </a:r>
            <a:r>
              <a:rPr lang="en-US" altLang="ko-KR" dirty="0"/>
              <a:t>＇</a:t>
            </a:r>
            <a:r>
              <a:rPr lang="ko-KR" altLang="en-US" dirty="0"/>
              <a:t>에 </a:t>
            </a:r>
            <a:r>
              <a:rPr lang="en-US" altLang="ko-KR" dirty="0"/>
              <a:t>p-&gt;</a:t>
            </a:r>
            <a:r>
              <a:rPr lang="ko-KR" altLang="en-US" dirty="0" err="1"/>
              <a:t>를</a:t>
            </a:r>
            <a:r>
              <a:rPr lang="ko-KR" altLang="en-US" dirty="0"/>
              <a:t> </a:t>
            </a:r>
            <a:r>
              <a:rPr lang="en-US" altLang="ko-KR" dirty="0"/>
              <a:t>dereference</a:t>
            </a:r>
            <a:r>
              <a:rPr lang="ko-KR" altLang="en-US" dirty="0" err="1"/>
              <a:t>를</a:t>
            </a:r>
            <a:r>
              <a:rPr lang="ko-KR" altLang="en-US" dirty="0"/>
              <a:t> 하고 있기 때문에 문제가 됨</a:t>
            </a:r>
            <a:r>
              <a:rPr lang="en-US" altLang="ko-KR" dirty="0"/>
              <a:t>.</a:t>
            </a:r>
            <a:r>
              <a:rPr lang="ko-KR" altLang="en-US" dirty="0"/>
              <a:t> </a:t>
            </a:r>
            <a:endParaRPr lang="en-US" altLang="ko-KR" dirty="0"/>
          </a:p>
          <a:p>
            <a:pPr marL="171450" indent="-171450">
              <a:buFontTx/>
              <a:buChar char="-"/>
            </a:pPr>
            <a:r>
              <a:rPr lang="ko-KR" altLang="en-US" dirty="0"/>
              <a:t>순서를 바꿔서 </a:t>
            </a:r>
            <a:r>
              <a:rPr lang="en-US" altLang="ko-KR" dirty="0"/>
              <a:t>free(p-&gt;key)</a:t>
            </a:r>
            <a:r>
              <a:rPr lang="ko-KR" altLang="en-US" dirty="0" err="1"/>
              <a:t>를</a:t>
            </a:r>
            <a:r>
              <a:rPr lang="ko-KR" altLang="en-US" dirty="0"/>
              <a:t> 하고 </a:t>
            </a:r>
            <a:r>
              <a:rPr lang="en-US" altLang="ko-KR" dirty="0"/>
              <a:t>free(p)</a:t>
            </a:r>
            <a:r>
              <a:rPr lang="ko-KR" altLang="en-US" dirty="0" err="1"/>
              <a:t>를</a:t>
            </a:r>
            <a:r>
              <a:rPr lang="ko-KR" altLang="en-US" dirty="0"/>
              <a:t> 진행 </a:t>
            </a:r>
            <a:r>
              <a:rPr lang="en-US" altLang="ko-KR" dirty="0"/>
              <a:t>(swap these two lines)</a:t>
            </a:r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C568-03BB-413F-A56F-32863D4D10EA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68971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KR" dirty="0"/>
              <a:t>3</a:t>
            </a:r>
            <a:r>
              <a:rPr lang="ko-KR" altLang="en-US" dirty="0"/>
              <a:t>번째 에러</a:t>
            </a:r>
            <a:r>
              <a:rPr lang="en-US" altLang="ko-KR" dirty="0"/>
              <a:t>.</a:t>
            </a:r>
            <a:r>
              <a:rPr lang="ko-KR" altLang="en-US" dirty="0"/>
              <a:t> </a:t>
            </a:r>
            <a:r>
              <a:rPr lang="en-US" altLang="ko-KR" dirty="0"/>
              <a:t>double free </a:t>
            </a:r>
            <a:r>
              <a:rPr lang="ko-KR" altLang="en-US" dirty="0"/>
              <a:t>에러 발생</a:t>
            </a:r>
            <a:endParaRPr lang="en-US" altLang="ko-KR" dirty="0"/>
          </a:p>
          <a:p>
            <a:pPr marL="171450" indent="-171450">
              <a:buFontTx/>
              <a:buChar char="-"/>
            </a:pPr>
            <a:r>
              <a:rPr lang="en-US" altLang="ko-KR" dirty="0"/>
              <a:t>t-&gt;array</a:t>
            </a:r>
            <a:r>
              <a:rPr lang="ko-KR" altLang="en-US" dirty="0"/>
              <a:t>는 </a:t>
            </a:r>
            <a:r>
              <a:rPr lang="en-US" altLang="ko-KR" dirty="0"/>
              <a:t>t </a:t>
            </a:r>
            <a:r>
              <a:rPr lang="ko-KR" altLang="en-US" dirty="0"/>
              <a:t>의 </a:t>
            </a:r>
            <a:r>
              <a:rPr lang="en-US" altLang="ko-KR" dirty="0"/>
              <a:t>pointer </a:t>
            </a:r>
            <a:r>
              <a:rPr lang="ko-KR" altLang="en-US" dirty="0"/>
              <a:t>그 자체임</a:t>
            </a:r>
            <a:r>
              <a:rPr lang="en-US" altLang="ko-KR" dirty="0"/>
              <a:t>,</a:t>
            </a:r>
            <a:r>
              <a:rPr lang="ko-KR" altLang="en-US" dirty="0"/>
              <a:t> 왜냐하면 </a:t>
            </a:r>
            <a:r>
              <a:rPr lang="en-US" altLang="ko-KR" dirty="0"/>
              <a:t>struct Table{ struct Node *array[BUCKET_SIZE]} </a:t>
            </a:r>
            <a:r>
              <a:rPr lang="ko-KR" altLang="en-US" dirty="0"/>
              <a:t>에 유일한 </a:t>
            </a:r>
            <a:r>
              <a:rPr lang="en-US" altLang="ko-KR" dirty="0"/>
              <a:t>pointer variable</a:t>
            </a:r>
            <a:r>
              <a:rPr lang="ko-KR" altLang="en-US" dirty="0"/>
              <a:t>인 </a:t>
            </a:r>
            <a:r>
              <a:rPr lang="en-US" altLang="ko-KR" dirty="0"/>
              <a:t>array</a:t>
            </a:r>
            <a:r>
              <a:rPr lang="ko-KR" altLang="en-US" dirty="0"/>
              <a:t>가 이 </a:t>
            </a:r>
            <a:r>
              <a:rPr lang="en-US" altLang="ko-KR" dirty="0"/>
              <a:t>pointer array</a:t>
            </a:r>
            <a:r>
              <a:rPr lang="ko-KR" altLang="en-US" dirty="0" err="1"/>
              <a:t>를</a:t>
            </a:r>
            <a:r>
              <a:rPr lang="ko-KR" altLang="en-US" dirty="0"/>
              <a:t> 가리키고 있기 때문</a:t>
            </a:r>
            <a:endParaRPr lang="en-US" altLang="ko-KR" dirty="0"/>
          </a:p>
          <a:p>
            <a:pPr marL="171450" indent="-171450">
              <a:buFontTx/>
              <a:buChar char="-"/>
            </a:pPr>
            <a:r>
              <a:rPr lang="ko-KR" altLang="en-US" dirty="0"/>
              <a:t>즉</a:t>
            </a:r>
            <a:r>
              <a:rPr lang="en-US" altLang="ko-KR" dirty="0"/>
              <a:t>,</a:t>
            </a:r>
            <a:r>
              <a:rPr lang="ko-KR" altLang="en-US" dirty="0"/>
              <a:t> </a:t>
            </a:r>
            <a:r>
              <a:rPr lang="en-US" altLang="ko-KR" dirty="0"/>
              <a:t>t-&gt;array == t, so </a:t>
            </a:r>
            <a:r>
              <a:rPr lang="ko-KR" altLang="en-US" dirty="0"/>
              <a:t>두번의 </a:t>
            </a:r>
            <a:r>
              <a:rPr lang="en-US" altLang="ko-KR" dirty="0"/>
              <a:t>free</a:t>
            </a:r>
            <a:r>
              <a:rPr lang="ko-KR" altLang="en-US" dirty="0" err="1"/>
              <a:t>를</a:t>
            </a:r>
            <a:r>
              <a:rPr lang="ko-KR" altLang="en-US" dirty="0"/>
              <a:t> 같은 위치에서 해서 </a:t>
            </a:r>
            <a:r>
              <a:rPr lang="en-US" altLang="ko-KR" dirty="0"/>
              <a:t>double free </a:t>
            </a:r>
            <a:r>
              <a:rPr lang="ko-KR" altLang="en-US" dirty="0"/>
              <a:t>에러가 발생함</a:t>
            </a:r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C568-03BB-413F-A56F-32863D4D10EA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07154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ko-KR" altLang="en-US" dirty="0"/>
              <a:t>번째 </a:t>
            </a:r>
            <a:r>
              <a:rPr lang="en-US" altLang="ko-KR" dirty="0"/>
              <a:t>error: </a:t>
            </a:r>
            <a:r>
              <a:rPr lang="en-US" dirty="0" err="1"/>
              <a:t>Table_add</a:t>
            </a:r>
            <a:r>
              <a:rPr lang="en-US" dirty="0"/>
              <a:t>() </a:t>
            </a:r>
            <a:r>
              <a:rPr lang="ko-KR" altLang="en-US" dirty="0"/>
              <a:t>에 두개의 </a:t>
            </a:r>
            <a:r>
              <a:rPr lang="en-US" altLang="ko-KR" dirty="0"/>
              <a:t>error</a:t>
            </a:r>
          </a:p>
          <a:p>
            <a:r>
              <a:rPr lang="en-US" dirty="0"/>
              <a:t>- p-&gt;key = malloc(</a:t>
            </a:r>
            <a:r>
              <a:rPr lang="en-US" dirty="0" err="1"/>
              <a:t>strlen</a:t>
            </a:r>
            <a:r>
              <a:rPr lang="en-US" dirty="0"/>
              <a:t>(key)) ; //  </a:t>
            </a:r>
            <a:r>
              <a:rPr lang="en-US" dirty="0" err="1"/>
              <a:t>strlen</a:t>
            </a:r>
            <a:r>
              <a:rPr lang="en-US" dirty="0"/>
              <a:t>(key)+1 </a:t>
            </a:r>
            <a:r>
              <a:rPr lang="ko-KR" altLang="en-US" dirty="0"/>
              <a:t>로 </a:t>
            </a:r>
            <a:r>
              <a:rPr lang="en-US" altLang="ko-KR" dirty="0"/>
              <a:t>malloc</a:t>
            </a:r>
            <a:r>
              <a:rPr lang="ko-KR" altLang="en-US" dirty="0"/>
              <a:t>해야함 이게 없기 때문에 </a:t>
            </a:r>
            <a:r>
              <a:rPr lang="en-US" altLang="ko-KR" dirty="0" err="1"/>
              <a:t>strcpy</a:t>
            </a:r>
            <a:r>
              <a:rPr lang="en-US" altLang="ko-KR" dirty="0"/>
              <a:t>(p-&gt;key, key)</a:t>
            </a:r>
            <a:r>
              <a:rPr lang="ko-KR" altLang="en-US" dirty="0"/>
              <a:t>에서 </a:t>
            </a:r>
            <a:r>
              <a:rPr lang="en-US" altLang="ko-KR" dirty="0"/>
              <a:t>heap overflow error</a:t>
            </a:r>
            <a:r>
              <a:rPr lang="ko-KR" altLang="en-US" dirty="0"/>
              <a:t>가 남</a:t>
            </a:r>
            <a:r>
              <a:rPr lang="en-US" altLang="ko-KR" dirty="0"/>
              <a:t>.</a:t>
            </a:r>
            <a:endParaRPr lang="en-KR" dirty="0"/>
          </a:p>
          <a:p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C568-03BB-413F-A56F-32863D4D10EA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01468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ko-KR" altLang="en-US" dirty="0"/>
              <a:t>번째 </a:t>
            </a:r>
            <a:r>
              <a:rPr lang="en-US" altLang="ko-KR" dirty="0"/>
              <a:t>error</a:t>
            </a:r>
            <a:r>
              <a:rPr lang="en-US" dirty="0"/>
              <a:t>. </a:t>
            </a:r>
            <a:r>
              <a:rPr lang="en-US" dirty="0" err="1"/>
              <a:t>Table_remove</a:t>
            </a:r>
            <a:r>
              <a:rPr lang="en-US" dirty="0"/>
              <a:t>()</a:t>
            </a:r>
            <a:r>
              <a:rPr lang="ko-KR" altLang="en-US" dirty="0"/>
              <a:t> 함수에서 </a:t>
            </a:r>
            <a:r>
              <a:rPr lang="en-US" altLang="ko-KR" dirty="0"/>
              <a:t>use after free </a:t>
            </a:r>
            <a:r>
              <a:rPr lang="ko-KR" altLang="en-US" dirty="0"/>
              <a:t>에러가 발생</a:t>
            </a:r>
            <a:endParaRPr lang="en-US" altLang="ko-KR" dirty="0"/>
          </a:p>
          <a:p>
            <a:pPr marL="171450" indent="-171450">
              <a:buFontTx/>
              <a:buChar char="-"/>
            </a:pPr>
            <a:r>
              <a:rPr lang="en-US" dirty="0"/>
              <a:t>free(p-&gt;key)</a:t>
            </a:r>
            <a:r>
              <a:rPr lang="ko-KR" altLang="en-US" dirty="0"/>
              <a:t>가 </a:t>
            </a:r>
            <a:r>
              <a:rPr lang="en-US" altLang="ko-KR" dirty="0"/>
              <a:t>free(p)</a:t>
            </a:r>
            <a:r>
              <a:rPr lang="ko-KR" altLang="en-US" dirty="0"/>
              <a:t>에서 해제된 </a:t>
            </a:r>
            <a:r>
              <a:rPr lang="en-US" altLang="ko-KR" dirty="0"/>
              <a:t>‘</a:t>
            </a:r>
            <a:r>
              <a:rPr lang="ko-KR" altLang="en-US" dirty="0"/>
              <a:t>다음</a:t>
            </a:r>
            <a:r>
              <a:rPr lang="en-US" altLang="ko-KR" dirty="0"/>
              <a:t>＇</a:t>
            </a:r>
            <a:r>
              <a:rPr lang="ko-KR" altLang="en-US" dirty="0"/>
              <a:t>에 </a:t>
            </a:r>
            <a:r>
              <a:rPr lang="en-US" altLang="ko-KR" dirty="0"/>
              <a:t>p-&gt;</a:t>
            </a:r>
            <a:r>
              <a:rPr lang="ko-KR" altLang="en-US" dirty="0" err="1"/>
              <a:t>를</a:t>
            </a:r>
            <a:r>
              <a:rPr lang="ko-KR" altLang="en-US" dirty="0"/>
              <a:t> </a:t>
            </a:r>
            <a:r>
              <a:rPr lang="en-US" altLang="ko-KR" dirty="0"/>
              <a:t>dereference</a:t>
            </a:r>
            <a:r>
              <a:rPr lang="ko-KR" altLang="en-US" dirty="0" err="1"/>
              <a:t>를</a:t>
            </a:r>
            <a:r>
              <a:rPr lang="ko-KR" altLang="en-US" dirty="0"/>
              <a:t> 하고 있기 때문에 문제가 됨</a:t>
            </a:r>
            <a:r>
              <a:rPr lang="en-US" altLang="ko-KR" dirty="0"/>
              <a:t>.</a:t>
            </a:r>
            <a:r>
              <a:rPr lang="ko-KR" altLang="en-US" dirty="0"/>
              <a:t> </a:t>
            </a:r>
            <a:endParaRPr lang="en-US" altLang="ko-KR" dirty="0"/>
          </a:p>
          <a:p>
            <a:pPr marL="171450" indent="-171450">
              <a:buFontTx/>
              <a:buChar char="-"/>
            </a:pPr>
            <a:r>
              <a:rPr lang="ko-KR" altLang="en-US" dirty="0"/>
              <a:t>순서를 바꿔서 </a:t>
            </a:r>
            <a:r>
              <a:rPr lang="en-US" altLang="ko-KR" dirty="0"/>
              <a:t>free(p-&gt;key)</a:t>
            </a:r>
            <a:r>
              <a:rPr lang="ko-KR" altLang="en-US" dirty="0" err="1"/>
              <a:t>를</a:t>
            </a:r>
            <a:r>
              <a:rPr lang="ko-KR" altLang="en-US" dirty="0"/>
              <a:t> 하고 </a:t>
            </a:r>
            <a:r>
              <a:rPr lang="en-US" altLang="ko-KR" dirty="0"/>
              <a:t>free(p)</a:t>
            </a:r>
            <a:r>
              <a:rPr lang="ko-KR" altLang="en-US" dirty="0" err="1"/>
              <a:t>를</a:t>
            </a:r>
            <a:r>
              <a:rPr lang="ko-KR" altLang="en-US" dirty="0"/>
              <a:t> 진행 </a:t>
            </a:r>
            <a:r>
              <a:rPr lang="en-US" altLang="ko-KR" dirty="0"/>
              <a:t>(swap these two lines)</a:t>
            </a:r>
            <a:endParaRPr lang="en-KR" dirty="0"/>
          </a:p>
          <a:p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C568-03BB-413F-A56F-32863D4D10EA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28538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KR" dirty="0"/>
              <a:t>3</a:t>
            </a:r>
            <a:r>
              <a:rPr lang="ko-KR" altLang="en-US" dirty="0"/>
              <a:t>번째 에러</a:t>
            </a:r>
            <a:r>
              <a:rPr lang="en-US" altLang="ko-KR" dirty="0"/>
              <a:t>.</a:t>
            </a:r>
            <a:r>
              <a:rPr lang="ko-KR" altLang="en-US" dirty="0"/>
              <a:t> </a:t>
            </a:r>
            <a:r>
              <a:rPr lang="en-US" altLang="ko-KR" dirty="0"/>
              <a:t>double free </a:t>
            </a:r>
            <a:r>
              <a:rPr lang="ko-KR" altLang="en-US" dirty="0"/>
              <a:t>에러 발생</a:t>
            </a:r>
            <a:endParaRPr lang="en-US" altLang="ko-KR" dirty="0"/>
          </a:p>
          <a:p>
            <a:pPr marL="171450" indent="-171450">
              <a:buFontTx/>
              <a:buChar char="-"/>
            </a:pPr>
            <a:r>
              <a:rPr lang="en-US" altLang="ko-KR" dirty="0"/>
              <a:t>t-&gt;array</a:t>
            </a:r>
            <a:r>
              <a:rPr lang="ko-KR" altLang="en-US" dirty="0"/>
              <a:t>는 </a:t>
            </a:r>
            <a:r>
              <a:rPr lang="en-US" altLang="ko-KR" dirty="0"/>
              <a:t>t </a:t>
            </a:r>
            <a:r>
              <a:rPr lang="ko-KR" altLang="en-US" dirty="0"/>
              <a:t>의 </a:t>
            </a:r>
            <a:r>
              <a:rPr lang="en-US" altLang="ko-KR" dirty="0"/>
              <a:t>pointer </a:t>
            </a:r>
            <a:r>
              <a:rPr lang="ko-KR" altLang="en-US" dirty="0"/>
              <a:t>그 자체임</a:t>
            </a:r>
            <a:r>
              <a:rPr lang="en-US" altLang="ko-KR" dirty="0"/>
              <a:t>,</a:t>
            </a:r>
            <a:r>
              <a:rPr lang="ko-KR" altLang="en-US" dirty="0"/>
              <a:t> 왜냐하면 </a:t>
            </a:r>
            <a:r>
              <a:rPr lang="en-US" altLang="ko-KR" dirty="0"/>
              <a:t>struct Table{ struct Node *array[BUCKET_SIZE]} </a:t>
            </a:r>
            <a:r>
              <a:rPr lang="ko-KR" altLang="en-US" dirty="0"/>
              <a:t>에 유일한 </a:t>
            </a:r>
            <a:r>
              <a:rPr lang="en-US" altLang="ko-KR" dirty="0"/>
              <a:t>pointer variable</a:t>
            </a:r>
            <a:r>
              <a:rPr lang="ko-KR" altLang="en-US" dirty="0"/>
              <a:t>인 </a:t>
            </a:r>
            <a:r>
              <a:rPr lang="en-US" altLang="ko-KR" dirty="0"/>
              <a:t>array</a:t>
            </a:r>
            <a:r>
              <a:rPr lang="ko-KR" altLang="en-US" dirty="0"/>
              <a:t>가 이 </a:t>
            </a:r>
            <a:r>
              <a:rPr lang="en-US" altLang="ko-KR" dirty="0"/>
              <a:t>pointer array</a:t>
            </a:r>
            <a:r>
              <a:rPr lang="ko-KR" altLang="en-US" dirty="0" err="1"/>
              <a:t>를</a:t>
            </a:r>
            <a:r>
              <a:rPr lang="ko-KR" altLang="en-US" dirty="0"/>
              <a:t> 가리키고 있기 때문</a:t>
            </a:r>
            <a:endParaRPr lang="en-US" altLang="ko-KR" dirty="0"/>
          </a:p>
          <a:p>
            <a:pPr marL="171450" indent="-171450">
              <a:buFontTx/>
              <a:buChar char="-"/>
            </a:pPr>
            <a:r>
              <a:rPr lang="ko-KR" altLang="en-US" dirty="0"/>
              <a:t>즉</a:t>
            </a:r>
            <a:r>
              <a:rPr lang="en-US" altLang="ko-KR" dirty="0"/>
              <a:t>,</a:t>
            </a:r>
            <a:r>
              <a:rPr lang="ko-KR" altLang="en-US" dirty="0"/>
              <a:t> </a:t>
            </a:r>
            <a:r>
              <a:rPr lang="en-US" altLang="ko-KR" dirty="0"/>
              <a:t>t-&gt;array == t, so </a:t>
            </a:r>
            <a:r>
              <a:rPr lang="ko-KR" altLang="en-US" dirty="0"/>
              <a:t>두번의 </a:t>
            </a:r>
            <a:r>
              <a:rPr lang="en-US" altLang="ko-KR" dirty="0"/>
              <a:t>free</a:t>
            </a:r>
            <a:r>
              <a:rPr lang="ko-KR" altLang="en-US" dirty="0" err="1"/>
              <a:t>를</a:t>
            </a:r>
            <a:r>
              <a:rPr lang="ko-KR" altLang="en-US" dirty="0"/>
              <a:t> 같은 위치에서 해서 </a:t>
            </a:r>
            <a:r>
              <a:rPr lang="en-US" altLang="ko-KR" dirty="0"/>
              <a:t>double free </a:t>
            </a:r>
            <a:r>
              <a:rPr lang="ko-KR" altLang="en-US" dirty="0"/>
              <a:t>에러가 발생함</a:t>
            </a:r>
            <a:endParaRPr lang="en-KR" dirty="0"/>
          </a:p>
          <a:p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C568-03BB-413F-A56F-32863D4D10EA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96750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r>
              <a:rPr lang="ko-KR" altLang="en-US" dirty="0"/>
              <a:t>번째 </a:t>
            </a:r>
            <a:r>
              <a:rPr lang="en-US" altLang="ko-KR" dirty="0"/>
              <a:t>error: p-&gt;key </a:t>
            </a:r>
            <a:r>
              <a:rPr lang="ko-KR" altLang="en-US" dirty="0"/>
              <a:t>의 </a:t>
            </a:r>
            <a:r>
              <a:rPr lang="en-US" altLang="ko-KR" dirty="0"/>
              <a:t>malloc()</a:t>
            </a:r>
            <a:r>
              <a:rPr lang="ko-KR" altLang="en-US" dirty="0"/>
              <a:t>에 대응하는 </a:t>
            </a:r>
            <a:r>
              <a:rPr lang="en-US" altLang="ko-KR" dirty="0"/>
              <a:t>free()</a:t>
            </a:r>
            <a:r>
              <a:rPr lang="ko-KR" altLang="en-US" dirty="0" err="1"/>
              <a:t>를</a:t>
            </a:r>
            <a:r>
              <a:rPr lang="ko-KR" altLang="en-US" dirty="0"/>
              <a:t> 안해줬음 </a:t>
            </a:r>
            <a:r>
              <a:rPr lang="en-US" altLang="ko-KR" dirty="0"/>
              <a:t>–</a:t>
            </a:r>
            <a:r>
              <a:rPr lang="ko-KR" altLang="en-US" dirty="0"/>
              <a:t> </a:t>
            </a:r>
            <a:r>
              <a:rPr lang="en-US" altLang="ko-KR" dirty="0"/>
              <a:t>memory leak error!</a:t>
            </a:r>
          </a:p>
          <a:p>
            <a:r>
              <a:rPr lang="en-US" dirty="0"/>
              <a:t>- solution: </a:t>
            </a:r>
            <a:r>
              <a:rPr lang="en-US" dirty="0" err="1"/>
              <a:t>Table_free</a:t>
            </a:r>
            <a:r>
              <a:rPr lang="en-US" dirty="0"/>
              <a:t>() </a:t>
            </a:r>
            <a:r>
              <a:rPr lang="ko-KR" altLang="en-US" dirty="0"/>
              <a:t>함수 안에서 </a:t>
            </a:r>
            <a:r>
              <a:rPr lang="en-US" altLang="ko-KR" dirty="0" err="1"/>
              <a:t>nextp</a:t>
            </a:r>
            <a:r>
              <a:rPr lang="en-US" altLang="ko-KR" dirty="0"/>
              <a:t> = p-&gt;next ; free(p-&gt;key); </a:t>
            </a:r>
            <a:r>
              <a:rPr lang="ko-KR" altLang="en-US" dirty="0" err="1"/>
              <a:t>를</a:t>
            </a:r>
            <a:r>
              <a:rPr lang="ko-KR" altLang="en-US" dirty="0"/>
              <a:t> </a:t>
            </a:r>
            <a:r>
              <a:rPr lang="ko-KR" altLang="en-US" dirty="0" err="1"/>
              <a:t>추가해줌</a:t>
            </a:r>
            <a:r>
              <a:rPr lang="en-US" altLang="ko-KR" dirty="0"/>
              <a:t>.</a:t>
            </a:r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C568-03BB-413F-A56F-32863D4D10EA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27037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-</a:t>
            </a:r>
            <a:r>
              <a:rPr lang="ko-KR" altLang="en-US" dirty="0"/>
              <a:t> </a:t>
            </a:r>
            <a:r>
              <a:rPr lang="en-US" altLang="ko-KR" dirty="0"/>
              <a:t>Asan</a:t>
            </a:r>
            <a:r>
              <a:rPr lang="ko-KR" altLang="en-US" dirty="0"/>
              <a:t>은 </a:t>
            </a:r>
            <a:r>
              <a:rPr lang="en-US" altLang="ko-KR" dirty="0"/>
              <a:t>non-heap bug</a:t>
            </a:r>
            <a:r>
              <a:rPr lang="ko-KR" altLang="en-US" dirty="0"/>
              <a:t>도 찾을 수 있음 </a:t>
            </a:r>
            <a:r>
              <a:rPr lang="en-US" altLang="ko-KR" dirty="0"/>
              <a:t>(e.g., use after return): </a:t>
            </a:r>
            <a:r>
              <a:rPr lang="ko-KR" altLang="en-US" dirty="0"/>
              <a:t>예를 들어</a:t>
            </a:r>
            <a:r>
              <a:rPr lang="en-US" altLang="ko-KR" dirty="0"/>
              <a:t>,</a:t>
            </a:r>
            <a:r>
              <a:rPr lang="ko-KR" altLang="en-US" dirty="0"/>
              <a:t> </a:t>
            </a:r>
            <a:r>
              <a:rPr lang="en-US" altLang="ko-KR" dirty="0"/>
              <a:t>stack variable</a:t>
            </a:r>
            <a:r>
              <a:rPr lang="ko-KR" altLang="en-US" dirty="0" err="1"/>
              <a:t>를</a:t>
            </a:r>
            <a:r>
              <a:rPr lang="ko-KR" altLang="en-US" dirty="0"/>
              <a:t> 함수 </a:t>
            </a:r>
            <a:r>
              <a:rPr lang="en-US" altLang="ko-KR" dirty="0"/>
              <a:t>return </a:t>
            </a:r>
            <a:r>
              <a:rPr lang="ko-KR" altLang="en-US" dirty="0"/>
              <a:t>이후에 이용하는 에러도 잡을 수 있음</a:t>
            </a:r>
            <a:r>
              <a:rPr lang="en-US" altLang="ko-KR" dirty="0"/>
              <a:t>.</a:t>
            </a:r>
            <a:r>
              <a:rPr lang="ko-KR" altLang="en-US" dirty="0"/>
              <a:t> </a:t>
            </a:r>
            <a:r>
              <a:rPr lang="en-US" altLang="ko-KR" dirty="0" err="1"/>
              <a:t>Valgrind</a:t>
            </a:r>
            <a:r>
              <a:rPr lang="ko-KR" altLang="en-US" dirty="0"/>
              <a:t>는</a:t>
            </a:r>
            <a:r>
              <a:rPr lang="en-US" altLang="ko-KR" dirty="0"/>
              <a:t>. Heap </a:t>
            </a:r>
            <a:r>
              <a:rPr lang="ko-KR" altLang="en-US" dirty="0"/>
              <a:t>버그 잡는 용도로 개발됨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- Asan</a:t>
            </a:r>
            <a:r>
              <a:rPr lang="ko-KR" altLang="en-US" dirty="0"/>
              <a:t>은 </a:t>
            </a:r>
            <a:r>
              <a:rPr lang="en-US" altLang="ko-KR" dirty="0"/>
              <a:t>2</a:t>
            </a:r>
            <a:r>
              <a:rPr lang="ko-KR" altLang="en-US" dirty="0"/>
              <a:t>배의 성능 저하를 일으키나 </a:t>
            </a:r>
            <a:r>
              <a:rPr lang="en-US" altLang="ko-KR" dirty="0" err="1"/>
              <a:t>Valgrind</a:t>
            </a:r>
            <a:r>
              <a:rPr lang="ko-KR" altLang="en-US" dirty="0"/>
              <a:t>는 </a:t>
            </a:r>
            <a:r>
              <a:rPr lang="en-US" altLang="ko-KR" dirty="0"/>
              <a:t>20</a:t>
            </a:r>
            <a:r>
              <a:rPr lang="ko-KR" altLang="en-US" dirty="0"/>
              <a:t>배 느려진다는 의미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C568-03BB-413F-A56F-32863D4D10EA}" type="slidenum">
              <a:rPr lang="ko-KR" altLang="en-US" smtClean="0"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08927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38BE45CB-AC39-4FEA-ABF2-95DD4A1C9C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D407F5B-8D7E-4D40-96D8-44799B6EEC15}" type="slidenum">
              <a:rPr lang="en-US" altLang="ko-KR" sz="1400" smtClean="0"/>
              <a:pPr>
                <a:spcBef>
                  <a:spcPct val="0"/>
                </a:spcBef>
              </a:pPr>
              <a:t>4</a:t>
            </a:fld>
            <a:endParaRPr lang="en-US" altLang="ko-KR" sz="1400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1DB93669-6181-44B8-B193-FFA5ACFD1F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BCF88018-360D-4F06-B612-6ACA808A83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ko-KR"/>
              <a:t>These are the steps for using GDB.  First, you need to compile the code with the G option. This option adds extra debugging information into the program binary that is used by GDB.</a:t>
            </a:r>
          </a:p>
          <a:p>
            <a:r>
              <a:rPr lang="en-US" altLang="ko-KR"/>
              <a:t>Then, run emacs and type in the GDB command here to execute the program within emacs. Then, you can set up a breakpoint. For example, if you want to examine the “main function” and “gcd” function, type “break main” and “break gcd” to set breakpoints at the first line of the functions. </a:t>
            </a:r>
          </a:p>
        </p:txBody>
      </p:sp>
    </p:spTree>
    <p:extLst>
      <p:ext uri="{BB962C8B-B14F-4D97-AF65-F5344CB8AC3E}">
        <p14:creationId xmlns:p14="http://schemas.microsoft.com/office/powerpoint/2010/main" val="3555913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38BE45CB-AC39-4FEA-ABF2-95DD4A1C9C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D407F5B-8D7E-4D40-96D8-44799B6EEC15}" type="slidenum">
              <a:rPr lang="en-US" altLang="ko-KR" sz="1400" smtClean="0"/>
              <a:pPr>
                <a:spcBef>
                  <a:spcPct val="0"/>
                </a:spcBef>
              </a:pPr>
              <a:t>5</a:t>
            </a:fld>
            <a:endParaRPr lang="en-US" altLang="ko-KR" sz="1400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1DB93669-6181-44B8-B193-FFA5ACFD1F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BCF88018-360D-4F06-B612-6ACA808A83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ko-KR"/>
              <a:t>These are the steps for using GDB.  First, you need to compile the code with the G option. This option adds extra debugging information into the program binary that is used by GDB.</a:t>
            </a:r>
          </a:p>
          <a:p>
            <a:r>
              <a:rPr lang="en-US" altLang="ko-KR"/>
              <a:t>Then, run emacs and type in the GDB command here to execute the program within emacs. Then, you can set up a breakpoint. For example, if you want to examine the “main function” and “gcd” function, type “break main” and “break gcd” to set breakpoints at the first line of the functions. </a:t>
            </a:r>
          </a:p>
        </p:txBody>
      </p:sp>
    </p:spTree>
    <p:extLst>
      <p:ext uri="{BB962C8B-B14F-4D97-AF65-F5344CB8AC3E}">
        <p14:creationId xmlns:p14="http://schemas.microsoft.com/office/powerpoint/2010/main" val="1047897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38BE45CB-AC39-4FEA-ABF2-95DD4A1C9C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D407F5B-8D7E-4D40-96D8-44799B6EEC15}" type="slidenum">
              <a:rPr lang="en-US" altLang="ko-KR" sz="1400" smtClean="0"/>
              <a:pPr>
                <a:spcBef>
                  <a:spcPct val="0"/>
                </a:spcBef>
              </a:pPr>
              <a:t>6</a:t>
            </a:fld>
            <a:endParaRPr lang="en-US" altLang="ko-KR" sz="1400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1DB93669-6181-44B8-B193-FFA5ACFD1F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BCF88018-360D-4F06-B612-6ACA808A83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ko-KR"/>
              <a:t>These are the steps for using GDB.  First, you need to compile the code with the G option. This option adds extra debugging information into the program binary that is used by GDB.</a:t>
            </a:r>
          </a:p>
          <a:p>
            <a:r>
              <a:rPr lang="en-US" altLang="ko-KR"/>
              <a:t>Then, run emacs and type in the GDB command here to execute the program within emacs. Then, you can set up a breakpoint. For example, if you want to examine the “main function” and “gcd” function, type “break main” and “break gcd” to set breakpoints at the first line of the functions. </a:t>
            </a:r>
          </a:p>
        </p:txBody>
      </p:sp>
    </p:spTree>
    <p:extLst>
      <p:ext uri="{BB962C8B-B14F-4D97-AF65-F5344CB8AC3E}">
        <p14:creationId xmlns:p14="http://schemas.microsoft.com/office/powerpoint/2010/main" val="9069607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38BE45CB-AC39-4FEA-ABF2-95DD4A1C9C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D407F5B-8D7E-4D40-96D8-44799B6EEC15}" type="slidenum">
              <a:rPr lang="en-US" altLang="ko-KR" sz="1400" smtClean="0"/>
              <a:pPr>
                <a:spcBef>
                  <a:spcPct val="0"/>
                </a:spcBef>
              </a:pPr>
              <a:t>7</a:t>
            </a:fld>
            <a:endParaRPr lang="en-US" altLang="ko-KR" sz="1400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1DB93669-6181-44B8-B193-FFA5ACFD1F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BCF88018-360D-4F06-B612-6ACA808A83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ko-KR" altLang="en-US" dirty="0"/>
              <a:t>에러는 </a:t>
            </a:r>
            <a:r>
              <a:rPr lang="en-US" altLang="ko-KR" dirty="0"/>
              <a:t>2000</a:t>
            </a:r>
            <a:r>
              <a:rPr lang="ko-KR" altLang="en-US" dirty="0"/>
              <a:t> </a:t>
            </a:r>
            <a:r>
              <a:rPr lang="ko-KR" altLang="en-US" dirty="0" err="1"/>
              <a:t>처럼</a:t>
            </a:r>
            <a:r>
              <a:rPr lang="ko-KR" altLang="en-US" dirty="0"/>
              <a:t> 큰 </a:t>
            </a:r>
            <a:r>
              <a:rPr lang="en-US" altLang="ko-KR" dirty="0"/>
              <a:t>parameter</a:t>
            </a:r>
            <a:r>
              <a:rPr lang="ko-KR" altLang="en-US" dirty="0" err="1"/>
              <a:t>를</a:t>
            </a:r>
            <a:r>
              <a:rPr lang="ko-KR" altLang="en-US" dirty="0"/>
              <a:t> </a:t>
            </a:r>
            <a:r>
              <a:rPr lang="ko-KR" altLang="en-US" dirty="0" err="1"/>
              <a:t>넣었을때만</a:t>
            </a:r>
            <a:r>
              <a:rPr lang="ko-KR" altLang="en-US" dirty="0"/>
              <a:t> 남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r>
              <a:rPr lang="en-US" altLang="ko-KR" dirty="0" err="1"/>
              <a:t>Realloc</a:t>
            </a:r>
            <a:r>
              <a:rPr lang="en-US" altLang="ko-KR" dirty="0"/>
              <a:t>(): only receives one argument, </a:t>
            </a:r>
          </a:p>
          <a:p>
            <a:endParaRPr lang="en-US" altLang="ko-KR" dirty="0"/>
          </a:p>
          <a:p>
            <a:r>
              <a:rPr lang="en-US" altLang="ko-KR" dirty="0"/>
              <a:t>Heap buffer overflow </a:t>
            </a:r>
            <a:r>
              <a:rPr lang="ko-KR" altLang="en-US" dirty="0"/>
              <a:t>가 발생</a:t>
            </a:r>
            <a:r>
              <a:rPr lang="en-US" altLang="ko-KR" dirty="0"/>
              <a:t>:</a:t>
            </a:r>
            <a:r>
              <a:rPr lang="ko-KR" altLang="en-US" dirty="0"/>
              <a:t> </a:t>
            </a:r>
            <a:r>
              <a:rPr lang="en-US" altLang="ko-KR" dirty="0"/>
              <a:t>how to fix? </a:t>
            </a:r>
            <a:r>
              <a:rPr lang="en-US" altLang="ko-KR" dirty="0" err="1"/>
              <a:t>Realloc</a:t>
            </a:r>
            <a:r>
              <a:rPr lang="en-US" altLang="ko-KR" dirty="0"/>
              <a:t>(d-&gt;</a:t>
            </a:r>
            <a:r>
              <a:rPr lang="en-US" altLang="ko-KR" dirty="0" err="1"/>
              <a:t>pArray</a:t>
            </a:r>
            <a:r>
              <a:rPr lang="en-US" altLang="ko-KR" dirty="0"/>
              <a:t>, (d-&gt;</a:t>
            </a:r>
            <a:r>
              <a:rPr lang="en-US" altLang="ko-KR" dirty="0" err="1"/>
              <a:t>curArrSize</a:t>
            </a:r>
            <a:r>
              <a:rPr lang="en-US" altLang="ko-KR" dirty="0"/>
              <a:t> + </a:t>
            </a:r>
            <a:r>
              <a:rPr lang="en-US" altLang="ko-KR" dirty="0" err="1"/>
              <a:t>UNIT_ARRAY_SiZE</a:t>
            </a:r>
            <a:r>
              <a:rPr lang="en-US" altLang="ko-KR" dirty="0"/>
              <a:t>*(</a:t>
            </a:r>
            <a:r>
              <a:rPr lang="en-US" altLang="ko-KR" dirty="0" err="1"/>
              <a:t>sizeof</a:t>
            </a:r>
            <a:r>
              <a:rPr lang="en-US" altLang="ko-KR" dirty="0"/>
              <a:t>(</a:t>
            </a:r>
            <a:r>
              <a:rPr lang="en-US" altLang="ko-KR" dirty="0" err="1"/>
              <a:t>UserInfo</a:t>
            </a:r>
            <a:r>
              <a:rPr lang="en-US" altLang="ko-KR" dirty="0"/>
              <a:t>)))</a:t>
            </a:r>
          </a:p>
          <a:p>
            <a:endParaRPr lang="en-US" altLang="ko-KR" dirty="0"/>
          </a:p>
          <a:p>
            <a:r>
              <a:rPr lang="ko-KR" altLang="en-US" dirty="0"/>
              <a:t>이런걸 코드 하나하나 보면서 찾는 대신 </a:t>
            </a:r>
            <a:r>
              <a:rPr lang="en-US" altLang="ko-KR" dirty="0" err="1"/>
              <a:t>addr</a:t>
            </a:r>
            <a:r>
              <a:rPr lang="en-US" altLang="ko-KR" dirty="0"/>
              <a:t> sanitizer</a:t>
            </a:r>
            <a:r>
              <a:rPr lang="ko-KR" altLang="en-US" dirty="0" err="1"/>
              <a:t>를</a:t>
            </a:r>
            <a:r>
              <a:rPr lang="ko-KR" altLang="en-US" dirty="0"/>
              <a:t> 쓰면 해결할 수 있음</a:t>
            </a:r>
            <a:r>
              <a:rPr lang="en-US" altLang="ko-K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300698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38BE45CB-AC39-4FEA-ABF2-95DD4A1C9C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D407F5B-8D7E-4D40-96D8-44799B6EEC15}" type="slidenum">
              <a:rPr lang="en-US" altLang="ko-KR" sz="1400" smtClean="0"/>
              <a:pPr>
                <a:spcBef>
                  <a:spcPct val="0"/>
                </a:spcBef>
              </a:pPr>
              <a:t>8</a:t>
            </a:fld>
            <a:endParaRPr lang="en-US" altLang="ko-KR" sz="1400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1DB93669-6181-44B8-B193-FFA5ACFD1F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BCF88018-360D-4F06-B612-6ACA808A83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ko-KR"/>
              <a:t>These are the steps for using GDB.  First, you need to compile the code with the G option. This option adds extra debugging information into the program binary that is used by GDB.</a:t>
            </a:r>
          </a:p>
          <a:p>
            <a:r>
              <a:rPr lang="en-US" altLang="ko-KR"/>
              <a:t>Then, run emacs and type in the GDB command here to execute the program within emacs. Then, you can set up a breakpoint. For example, if you want to examine the “main function” and “gcd” function, type “break main” and “break gcd” to set breakpoints at the first line of the functions. </a:t>
            </a:r>
          </a:p>
        </p:txBody>
      </p:sp>
    </p:spTree>
    <p:extLst>
      <p:ext uri="{BB962C8B-B14F-4D97-AF65-F5344CB8AC3E}">
        <p14:creationId xmlns:p14="http://schemas.microsoft.com/office/powerpoint/2010/main" val="29750264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>
            <a:extLst>
              <a:ext uri="{FF2B5EF4-FFF2-40B4-BE49-F238E27FC236}">
                <a16:creationId xmlns:a16="http://schemas.microsoft.com/office/drawing/2014/main" id="{38BE45CB-AC39-4FEA-ABF2-95DD4A1C9C5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106838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10683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D407F5B-8D7E-4D40-96D8-44799B6EEC15}" type="slidenum">
              <a:rPr lang="en-US" altLang="ko-KR" sz="1400" smtClean="0"/>
              <a:pPr>
                <a:spcBef>
                  <a:spcPct val="0"/>
                </a:spcBef>
              </a:pPr>
              <a:t>9</a:t>
            </a:fld>
            <a:endParaRPr lang="en-US" altLang="ko-KR" sz="1400"/>
          </a:p>
        </p:txBody>
      </p:sp>
      <p:sp>
        <p:nvSpPr>
          <p:cNvPr id="7171" name="Rectangle 2">
            <a:extLst>
              <a:ext uri="{FF2B5EF4-FFF2-40B4-BE49-F238E27FC236}">
                <a16:creationId xmlns:a16="http://schemas.microsoft.com/office/drawing/2014/main" id="{1DB93669-6181-44B8-B193-FFA5ACFD1F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BCF88018-360D-4F06-B612-6ACA808A83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ko-KR"/>
              <a:t>These are the steps for using GDB.  First, you need to compile the code with the G option. This option adds extra debugging information into the program binary that is used by GDB.</a:t>
            </a:r>
          </a:p>
          <a:p>
            <a:r>
              <a:rPr lang="en-US" altLang="ko-KR"/>
              <a:t>Then, run emacs and type in the GDB command here to execute the program within emacs. Then, you can set up a breakpoint. For example, if you want to examine the “main function” and “gcd” function, type “break main” and “break gcd” to set breakpoints at the first line of the functions. </a:t>
            </a:r>
          </a:p>
        </p:txBody>
      </p:sp>
    </p:spTree>
    <p:extLst>
      <p:ext uri="{BB962C8B-B14F-4D97-AF65-F5344CB8AC3E}">
        <p14:creationId xmlns:p14="http://schemas.microsoft.com/office/powerpoint/2010/main" val="3858968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Brieef</a:t>
            </a:r>
            <a:r>
              <a:rPr lang="en-US" dirty="0"/>
              <a:t> into on HOW </a:t>
            </a:r>
            <a:r>
              <a:rPr lang="en-US" dirty="0" err="1"/>
              <a:t>asan</a:t>
            </a:r>
            <a:r>
              <a:rPr lang="en-US" dirty="0"/>
              <a:t> is implemented.</a:t>
            </a:r>
          </a:p>
          <a:p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Shadow memory + red zone </a:t>
            </a:r>
            <a:r>
              <a:rPr lang="ko-KR" altLang="en-US" dirty="0"/>
              <a:t>을 이용함</a:t>
            </a:r>
            <a:r>
              <a:rPr lang="en-US" altLang="ko-KR" dirty="0"/>
              <a:t>.</a:t>
            </a:r>
          </a:p>
          <a:p>
            <a:pPr marL="171450" indent="-171450">
              <a:buFontTx/>
              <a:buChar char="-"/>
            </a:pPr>
            <a:r>
              <a:rPr lang="en-US" dirty="0"/>
              <a:t>Shadow memory </a:t>
            </a:r>
            <a:r>
              <a:rPr lang="ko-KR" altLang="en-US" dirty="0"/>
              <a:t>에 </a:t>
            </a:r>
            <a:r>
              <a:rPr lang="en-US" altLang="ko-KR" dirty="0"/>
              <a:t>process memory </a:t>
            </a:r>
            <a:r>
              <a:rPr lang="ko-KR" altLang="en-US" dirty="0"/>
              <a:t>에 저장된 </a:t>
            </a:r>
            <a:r>
              <a:rPr lang="en-US" altLang="ko-KR" dirty="0"/>
              <a:t>data </a:t>
            </a:r>
            <a:r>
              <a:rPr lang="ko-KR" altLang="en-US" dirty="0"/>
              <a:t>들 외에 추가로 </a:t>
            </a:r>
            <a:r>
              <a:rPr lang="en-US" altLang="ko-KR" dirty="0"/>
              <a:t>metadata</a:t>
            </a:r>
            <a:r>
              <a:rPr lang="ko-KR" altLang="en-US" dirty="0"/>
              <a:t>들을 저장함</a:t>
            </a:r>
            <a:endParaRPr lang="en-US" altLang="ko-KR" dirty="0"/>
          </a:p>
          <a:p>
            <a:pPr marL="171450" indent="-171450">
              <a:buFontTx/>
              <a:buChar char="-"/>
            </a:pPr>
            <a:r>
              <a:rPr lang="en-US" altLang="ko-KR" dirty="0"/>
              <a:t>-</a:t>
            </a:r>
            <a:r>
              <a:rPr lang="ko-KR" altLang="en-US" dirty="0"/>
              <a:t> </a:t>
            </a:r>
            <a:r>
              <a:rPr lang="en-US" altLang="ko-KR" dirty="0" err="1"/>
              <a:t>redzone</a:t>
            </a:r>
            <a:r>
              <a:rPr lang="en-US" altLang="ko-KR" dirty="0"/>
              <a:t>: region in which you should NOT access </a:t>
            </a:r>
            <a:r>
              <a:rPr lang="ko-KR" altLang="en-US" dirty="0" err="1"/>
              <a:t>를</a:t>
            </a:r>
            <a:r>
              <a:rPr lang="ko-KR" altLang="en-US" dirty="0"/>
              <a:t> </a:t>
            </a:r>
            <a:r>
              <a:rPr lang="en-US" altLang="ko-KR" dirty="0"/>
              <a:t>marking </a:t>
            </a:r>
            <a:r>
              <a:rPr lang="ko-KR" altLang="en-US" dirty="0"/>
              <a:t>한 곳</a:t>
            </a:r>
            <a:endParaRPr lang="en-US" altLang="ko-KR" dirty="0"/>
          </a:p>
          <a:p>
            <a:pPr marL="171450" indent="-171450">
              <a:buFontTx/>
              <a:buChar char="-"/>
            </a:pPr>
            <a:r>
              <a:rPr lang="ko-KR" altLang="en-US" dirty="0"/>
              <a:t>만약에 </a:t>
            </a:r>
            <a:r>
              <a:rPr lang="en-US" altLang="ko-KR" dirty="0"/>
              <a:t>access</a:t>
            </a:r>
            <a:r>
              <a:rPr lang="ko-KR" altLang="en-US" dirty="0"/>
              <a:t>하는 </a:t>
            </a:r>
            <a:r>
              <a:rPr lang="en-US" altLang="ko-KR" dirty="0"/>
              <a:t>address</a:t>
            </a:r>
            <a:r>
              <a:rPr lang="ko-KR" altLang="en-US" dirty="0"/>
              <a:t>가 </a:t>
            </a:r>
            <a:r>
              <a:rPr lang="en-US" altLang="ko-KR" dirty="0"/>
              <a:t>red zone</a:t>
            </a:r>
            <a:r>
              <a:rPr lang="ko-KR" altLang="en-US" dirty="0"/>
              <a:t>안으로 들어가면 이를 이용해서 </a:t>
            </a:r>
            <a:r>
              <a:rPr lang="en-US" altLang="ko-KR" dirty="0"/>
              <a:t>fault</a:t>
            </a:r>
            <a:r>
              <a:rPr lang="ko-KR" altLang="en-US" dirty="0" err="1"/>
              <a:t>를</a:t>
            </a:r>
            <a:r>
              <a:rPr lang="ko-KR" altLang="en-US" dirty="0"/>
              <a:t> </a:t>
            </a:r>
            <a:r>
              <a:rPr lang="en-US" altLang="ko-KR" dirty="0"/>
              <a:t>catch</a:t>
            </a:r>
            <a:endParaRPr lang="en-K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C568-03BB-413F-A56F-32863D4D10EA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64953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Instrumentation</a:t>
            </a:r>
            <a:r>
              <a:rPr lang="ko-KR" altLang="en-US" dirty="0"/>
              <a:t>도 사용</a:t>
            </a:r>
            <a:r>
              <a:rPr lang="en-US" altLang="ko-KR" dirty="0"/>
              <a:t>:</a:t>
            </a:r>
            <a:r>
              <a:rPr lang="ko-KR" altLang="en-US" dirty="0"/>
              <a:t> </a:t>
            </a:r>
            <a:r>
              <a:rPr lang="en-US" altLang="ko-KR" dirty="0"/>
              <a:t>change the code without modifying the original functionality</a:t>
            </a:r>
          </a:p>
          <a:p>
            <a:pPr marL="171450" indent="-171450">
              <a:buFontTx/>
              <a:buChar char="-"/>
            </a:pPr>
            <a:r>
              <a:rPr lang="ko-KR" altLang="en-US" dirty="0"/>
              <a:t>모든 </a:t>
            </a:r>
            <a:r>
              <a:rPr lang="en-US" altLang="ko-KR" dirty="0"/>
              <a:t>pointer</a:t>
            </a:r>
            <a:r>
              <a:rPr lang="ko-KR" altLang="en-US" dirty="0"/>
              <a:t>의 </a:t>
            </a:r>
            <a:r>
              <a:rPr lang="en-US" altLang="ko-KR" dirty="0"/>
              <a:t>dereference (*p) </a:t>
            </a:r>
            <a:r>
              <a:rPr lang="ko-KR" altLang="en-US" dirty="0"/>
              <a:t>전에 </a:t>
            </a:r>
            <a:r>
              <a:rPr lang="en-US" altLang="ko-KR" dirty="0"/>
              <a:t>if(</a:t>
            </a:r>
            <a:r>
              <a:rPr lang="en-US" altLang="ko-KR" dirty="0" err="1"/>
              <a:t>IsPointed</a:t>
            </a:r>
            <a:r>
              <a:rPr lang="en-US" altLang="ko-KR" dirty="0"/>
              <a:t>())</a:t>
            </a:r>
            <a:r>
              <a:rPr lang="ko-KR" altLang="en-US" dirty="0" err="1"/>
              <a:t>를</a:t>
            </a:r>
            <a:r>
              <a:rPr lang="ko-KR" altLang="en-US" dirty="0"/>
              <a:t> 삽입</a:t>
            </a:r>
            <a:endParaRPr lang="en-US" altLang="ko-KR" dirty="0"/>
          </a:p>
          <a:p>
            <a:pPr marL="171450" indent="-171450">
              <a:buFontTx/>
              <a:buChar char="-"/>
            </a:pPr>
            <a:r>
              <a:rPr lang="ko-KR" altLang="en-US" dirty="0"/>
              <a:t>만약 </a:t>
            </a:r>
            <a:r>
              <a:rPr lang="en-US" altLang="ko-KR" dirty="0"/>
              <a:t>poisoned</a:t>
            </a:r>
            <a:r>
              <a:rPr lang="ko-KR" altLang="en-US" dirty="0"/>
              <a:t>이면 </a:t>
            </a:r>
            <a:r>
              <a:rPr lang="en-US" altLang="ko-KR" dirty="0"/>
              <a:t>(</a:t>
            </a:r>
            <a:r>
              <a:rPr lang="en-US" altLang="ko-KR" dirty="0" err="1"/>
              <a:t>derefereence</a:t>
            </a:r>
            <a:r>
              <a:rPr lang="ko-KR" altLang="en-US" dirty="0"/>
              <a:t> </a:t>
            </a:r>
            <a:r>
              <a:rPr lang="ko-KR" altLang="en-US" dirty="0" err="1"/>
              <a:t>했을때</a:t>
            </a:r>
            <a:r>
              <a:rPr lang="ko-KR" altLang="en-US" dirty="0"/>
              <a:t> </a:t>
            </a:r>
            <a:r>
              <a:rPr lang="en-US" altLang="ko-KR" dirty="0"/>
              <a:t>red zone</a:t>
            </a:r>
            <a:r>
              <a:rPr lang="ko-KR" altLang="en-US" dirty="0" err="1"/>
              <a:t>으로</a:t>
            </a:r>
            <a:r>
              <a:rPr lang="ko-KR" altLang="en-US" dirty="0"/>
              <a:t> 가면 </a:t>
            </a:r>
            <a:r>
              <a:rPr lang="en-US" altLang="ko-KR" dirty="0"/>
              <a:t>die)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6EC568-03BB-413F-A56F-32863D4D10EA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064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27382" y="908723"/>
            <a:ext cx="10980253" cy="5340991"/>
          </a:xfrm>
        </p:spPr>
        <p:txBody>
          <a:bodyPr/>
          <a:lstStyle>
            <a:lvl1pPr>
              <a:lnSpc>
                <a:spcPct val="150000"/>
              </a:lnSpc>
              <a:defRPr sz="1801">
                <a:solidFill>
                  <a:schemeClr val="tx1"/>
                </a:solidFill>
              </a:defRPr>
            </a:lvl1pPr>
            <a:lvl2pPr>
              <a:lnSpc>
                <a:spcPct val="150000"/>
              </a:lnSpc>
              <a:defRPr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lnSpc>
                <a:spcPct val="150000"/>
              </a:lnSpc>
              <a:defRPr>
                <a:solidFill>
                  <a:schemeClr val="tx1"/>
                </a:solidFill>
              </a:defRPr>
            </a:lvl3pPr>
            <a:lvl4pPr>
              <a:lnSpc>
                <a:spcPct val="150000"/>
              </a:lnSpc>
              <a:defRPr>
                <a:solidFill>
                  <a:schemeClr val="tx1"/>
                </a:solidFill>
              </a:defRPr>
            </a:lvl4pPr>
            <a:lvl5pPr>
              <a:lnSpc>
                <a:spcPct val="150000"/>
              </a:lnSpc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/>
        </p:nvGrpSpPr>
        <p:grpSpPr>
          <a:xfrm>
            <a:off x="-10478" y="715476"/>
            <a:ext cx="12212724" cy="68907"/>
            <a:chOff x="-7859" y="715474"/>
            <a:chExt cx="9159543" cy="68907"/>
          </a:xfrm>
        </p:grpSpPr>
        <p:sp>
          <p:nvSpPr>
            <p:cNvPr id="7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8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2992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제목 텍스트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61865846"/>
      </p:ext>
    </p:extLst>
  </p:cSld>
  <p:clrMapOvr>
    <a:masterClrMapping/>
  </p:clrMapOvr>
  <p:transition spd="med"/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제목 및 부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제목 텍스트"/>
          <p:cNvSpPr txBox="1">
            <a:spLocks noGrp="1"/>
          </p:cNvSpPr>
          <p:nvPr>
            <p:ph type="title"/>
          </p:nvPr>
        </p:nvSpPr>
        <p:spPr>
          <a:xfrm>
            <a:off x="1190632" y="1151931"/>
            <a:ext cx="9810751" cy="2321719"/>
          </a:xfrm>
          <a:prstGeom prst="rect">
            <a:avLst/>
          </a:prstGeom>
        </p:spPr>
        <p:txBody>
          <a:bodyPr anchor="b"/>
          <a:lstStyle>
            <a:lvl1pPr>
              <a:defRPr sz="3516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rPr lang="ko-KR" altLang="en-US"/>
              <a:t>마스터 제목 스타일 편집</a:t>
            </a:r>
            <a:endParaRPr/>
          </a:p>
        </p:txBody>
      </p:sp>
      <p:sp>
        <p:nvSpPr>
          <p:cNvPr id="167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1190632" y="3545086"/>
            <a:ext cx="9810751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713901"/>
      </p:ext>
    </p:extLst>
  </p:cSld>
  <p:clrMapOvr>
    <a:masterClrMapping/>
  </p:clrMapOvr>
  <p:transition spd="med"/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8974668" y="237070"/>
            <a:ext cx="2912533" cy="745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399" dirty="0">
              <a:ea typeface="HY중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6996292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제목 1">
            <a:extLst>
              <a:ext uri="{FF2B5EF4-FFF2-40B4-BE49-F238E27FC236}">
                <a16:creationId xmlns:a16="http://schemas.microsoft.com/office/drawing/2014/main" id="{606D11F7-D8C9-4459-B906-BD7BD4419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491" y="165060"/>
            <a:ext cx="9822037" cy="539750"/>
          </a:xfrm>
        </p:spPr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19660ABE-831A-4FA2-811F-EFB8E8BAB5F0}"/>
              </a:ext>
            </a:extLst>
          </p:cNvPr>
          <p:cNvGrpSpPr/>
          <p:nvPr/>
        </p:nvGrpSpPr>
        <p:grpSpPr>
          <a:xfrm>
            <a:off x="-10478" y="715476"/>
            <a:ext cx="12212724" cy="68907"/>
            <a:chOff x="-7859" y="715474"/>
            <a:chExt cx="9159543" cy="68907"/>
          </a:xfrm>
        </p:grpSpPr>
        <p:sp>
          <p:nvSpPr>
            <p:cNvPr id="15" name="자유형 17">
              <a:extLst>
                <a:ext uri="{FF2B5EF4-FFF2-40B4-BE49-F238E27FC236}">
                  <a16:creationId xmlns:a16="http://schemas.microsoft.com/office/drawing/2014/main" id="{B96502C3-86B1-4416-8453-7252B4BC1434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6" name="자유형 18">
              <a:extLst>
                <a:ext uri="{FF2B5EF4-FFF2-40B4-BE49-F238E27FC236}">
                  <a16:creationId xmlns:a16="http://schemas.microsoft.com/office/drawing/2014/main" id="{F83235DF-CB4E-4330-8D43-6A09AF9B0CA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7" name="자유형 19">
              <a:extLst>
                <a:ext uri="{FF2B5EF4-FFF2-40B4-BE49-F238E27FC236}">
                  <a16:creationId xmlns:a16="http://schemas.microsoft.com/office/drawing/2014/main" id="{768261DD-A248-415B-8DC3-99E76B437A67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3412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 bwMode="auto">
          <a:xfrm>
            <a:off x="0" y="0"/>
            <a:ext cx="12192000" cy="9144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846" marR="0" indent="-342846" algn="l" defTabSz="91426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itchFamily="2" charset="2"/>
              <a:buBlip>
                <a:blip r:embed="rId2"/>
              </a:buBlip>
              <a:tabLst/>
            </a:pPr>
            <a:endParaRPr kumimoji="0" lang="ko-KR" altLang="en-US" sz="1600" b="0" i="0" u="none" strike="noStrike" cap="none" normalizeH="0" baseline="0">
              <a:ln>
                <a:noFill/>
              </a:ln>
              <a:solidFill>
                <a:srgbClr val="000099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3686392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1E0A63C-D26E-477C-9351-45B7195FF070}"/>
              </a:ext>
            </a:extLst>
          </p:cNvPr>
          <p:cNvSpPr/>
          <p:nvPr/>
        </p:nvSpPr>
        <p:spPr>
          <a:xfrm>
            <a:off x="0" y="2881054"/>
            <a:ext cx="12192000" cy="1044116"/>
          </a:xfrm>
          <a:prstGeom prst="rect">
            <a:avLst/>
          </a:prstGeom>
          <a:solidFill>
            <a:srgbClr val="0042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6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1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Y중고딕" panose="02030600000101010101" pitchFamily="18" charset="-127"/>
              <a:ea typeface="HY중고딕" panose="02030600000101010101" pitchFamily="18" charset="-127"/>
              <a:cs typeface="+mn-cs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1" y="2973791"/>
            <a:ext cx="10363201" cy="861120"/>
          </a:xfrm>
        </p:spPr>
        <p:txBody>
          <a:bodyPr anchor="ctr"/>
          <a:lstStyle>
            <a:lvl1pPr algn="ctr">
              <a:defRPr sz="3600" b="1" cap="none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28110049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CAF9B578-4C8D-4D38-A2CB-B78F9F3A54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10"/>
          <a:stretch/>
        </p:blipFill>
        <p:spPr>
          <a:xfrm>
            <a:off x="0" y="6519"/>
            <a:ext cx="12192000" cy="6158791"/>
          </a:xfrm>
          <a:prstGeom prst="rect">
            <a:avLst/>
          </a:prstGeom>
        </p:spPr>
      </p:pic>
      <p:sp>
        <p:nvSpPr>
          <p:cNvPr id="4823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913468" y="1676490"/>
            <a:ext cx="8449733" cy="553998"/>
          </a:xfrm>
          <a:noFill/>
        </p:spPr>
        <p:txBody>
          <a:bodyPr wrap="square" rtlCol="0" anchor="ctr">
            <a:spAutoFit/>
          </a:bodyPr>
          <a:lstStyle>
            <a:lvl1pPr>
              <a:defRPr lang="ko-KR" altLang="en-US" sz="3600" kern="1200" dirty="0">
                <a:ln>
                  <a:solidFill>
                    <a:schemeClr val="accent6">
                      <a:alpha val="1000"/>
                    </a:schemeClr>
                  </a:solidFill>
                </a:ln>
                <a:solidFill>
                  <a:srgbClr val="004982"/>
                </a:solidFill>
                <a:latin typeface="Helvetica" charset="0"/>
                <a:ea typeface="Helvetica" charset="0"/>
                <a:cs typeface="Helvetica" charset="0"/>
              </a:defRPr>
            </a:lvl1pPr>
          </a:lstStyle>
          <a:p>
            <a:pPr marL="0" lvl="0" algn="ctr" defTabSz="914260">
              <a:lnSpc>
                <a:spcPts val="3600"/>
              </a:lnSpc>
            </a:pPr>
            <a:r>
              <a:rPr lang="ko-KR" altLang="en-US"/>
              <a:t>마스터 제목 스타일 편집</a:t>
            </a:r>
            <a:endParaRPr lang="ko-KR" altLang="en-US"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AC3B432C-678F-AD47-A9F3-8CB739DDFE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8334" y="4371618"/>
            <a:ext cx="2455333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623460"/>
      </p:ext>
    </p:extLst>
  </p:cSld>
  <p:clrMapOvr>
    <a:masterClrMapping/>
  </p:clrMapOvr>
  <p:transition/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332" y="902847"/>
            <a:ext cx="10980253" cy="5340991"/>
          </a:xfrm>
        </p:spPr>
        <p:txBody>
          <a:bodyPr tIns="180000"/>
          <a:lstStyle>
            <a:lvl1pPr marL="469828" indent="-46982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912" indent="-436496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2pPr>
            <a:lvl3pPr marL="1304725" indent="-395228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602" indent="-387291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592" indent="-398402">
              <a:buClrTx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제목 1"/>
          <p:cNvSpPr>
            <a:spLocks noGrp="1"/>
          </p:cNvSpPr>
          <p:nvPr>
            <p:ph type="title"/>
          </p:nvPr>
        </p:nvSpPr>
        <p:spPr>
          <a:xfrm>
            <a:off x="593491" y="165060"/>
            <a:ext cx="9822037" cy="539750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ko-KR" altLang="en-US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5A2744CF-E5DC-445A-A05C-6D7572EDDDA9}"/>
              </a:ext>
            </a:extLst>
          </p:cNvPr>
          <p:cNvGrpSpPr/>
          <p:nvPr/>
        </p:nvGrpSpPr>
        <p:grpSpPr>
          <a:xfrm>
            <a:off x="-10478" y="715476"/>
            <a:ext cx="12212724" cy="68907"/>
            <a:chOff x="-7859" y="715474"/>
            <a:chExt cx="9159543" cy="68907"/>
          </a:xfrm>
        </p:grpSpPr>
        <p:sp>
          <p:nvSpPr>
            <p:cNvPr id="8" name="자유형 17">
              <a:extLst>
                <a:ext uri="{FF2B5EF4-FFF2-40B4-BE49-F238E27FC236}">
                  <a16:creationId xmlns:a16="http://schemas.microsoft.com/office/drawing/2014/main" id="{13111155-068E-4D1E-8588-8BD42ACC6DC9}"/>
                </a:ext>
              </a:extLst>
            </p:cNvPr>
            <p:cNvSpPr/>
            <p:nvPr/>
          </p:nvSpPr>
          <p:spPr>
            <a:xfrm>
              <a:off x="-7859" y="715712"/>
              <a:ext cx="371870" cy="6589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6736 w 541442"/>
                <a:gd name="connsiteY0" fmla="*/ 0 h 47598"/>
                <a:gd name="connsiteX1" fmla="*/ 541442 w 541442"/>
                <a:gd name="connsiteY1" fmla="*/ 0 h 47598"/>
                <a:gd name="connsiteX2" fmla="*/ 479151 w 541442"/>
                <a:gd name="connsiteY2" fmla="*/ 47428 h 47598"/>
                <a:gd name="connsiteX3" fmla="*/ 0 w 541442"/>
                <a:gd name="connsiteY3" fmla="*/ 47598 h 47598"/>
                <a:gd name="connsiteX4" fmla="*/ 6736 w 541442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79151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  <a:gd name="connsiteX0" fmla="*/ 6736 w 607584"/>
                <a:gd name="connsiteY0" fmla="*/ 0 h 47598"/>
                <a:gd name="connsiteX1" fmla="*/ 607584 w 607584"/>
                <a:gd name="connsiteY1" fmla="*/ 0 h 47598"/>
                <a:gd name="connsiteX2" fmla="*/ 498604 w 607584"/>
                <a:gd name="connsiteY2" fmla="*/ 47428 h 47598"/>
                <a:gd name="connsiteX3" fmla="*/ 0 w 607584"/>
                <a:gd name="connsiteY3" fmla="*/ 47598 h 47598"/>
                <a:gd name="connsiteX4" fmla="*/ 6736 w 607584"/>
                <a:gd name="connsiteY4" fmla="*/ 0 h 47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7584" h="47598">
                  <a:moveTo>
                    <a:pt x="6736" y="0"/>
                  </a:moveTo>
                  <a:lnTo>
                    <a:pt x="607584" y="0"/>
                  </a:lnTo>
                  <a:lnTo>
                    <a:pt x="498604" y="47428"/>
                  </a:lnTo>
                  <a:lnTo>
                    <a:pt x="0" y="47598"/>
                  </a:lnTo>
                  <a:lnTo>
                    <a:pt x="673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9" name="자유형 18">
              <a:extLst>
                <a:ext uri="{FF2B5EF4-FFF2-40B4-BE49-F238E27FC236}">
                  <a16:creationId xmlns:a16="http://schemas.microsoft.com/office/drawing/2014/main" id="{FCBE76D0-44FD-4F4E-9811-6C4715AB07F6}"/>
                </a:ext>
              </a:extLst>
            </p:cNvPr>
            <p:cNvSpPr/>
            <p:nvPr/>
          </p:nvSpPr>
          <p:spPr>
            <a:xfrm>
              <a:off x="323529" y="715474"/>
              <a:ext cx="8828155" cy="68813"/>
            </a:xfrm>
            <a:custGeom>
              <a:avLst/>
              <a:gdLst>
                <a:gd name="connsiteX0" fmla="*/ 62868 w 8607454"/>
                <a:gd name="connsiteY0" fmla="*/ 0 h 68813"/>
                <a:gd name="connsiteX1" fmla="*/ 8607454 w 8607454"/>
                <a:gd name="connsiteY1" fmla="*/ 0 h 68813"/>
                <a:gd name="connsiteX2" fmla="*/ 8607454 w 8607454"/>
                <a:gd name="connsiteY2" fmla="*/ 68813 h 68813"/>
                <a:gd name="connsiteX3" fmla="*/ 0 w 8607454"/>
                <a:gd name="connsiteY3" fmla="*/ 68813 h 68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7454" h="68813">
                  <a:moveTo>
                    <a:pt x="62868" y="0"/>
                  </a:moveTo>
                  <a:lnTo>
                    <a:pt x="8607454" y="0"/>
                  </a:lnTo>
                  <a:lnTo>
                    <a:pt x="8607454" y="68813"/>
                  </a:lnTo>
                  <a:lnTo>
                    <a:pt x="0" y="68813"/>
                  </a:lnTo>
                  <a:close/>
                </a:path>
              </a:pathLst>
            </a:custGeom>
            <a:solidFill>
              <a:srgbClr val="00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  <p:sp>
          <p:nvSpPr>
            <p:cNvPr id="10" name="자유형 19">
              <a:extLst>
                <a:ext uri="{FF2B5EF4-FFF2-40B4-BE49-F238E27FC236}">
                  <a16:creationId xmlns:a16="http://schemas.microsoft.com/office/drawing/2014/main" id="{ED0166E4-6E5B-46C9-BB8B-E7761F4BE1F4}"/>
                </a:ext>
              </a:extLst>
            </p:cNvPr>
            <p:cNvSpPr/>
            <p:nvPr/>
          </p:nvSpPr>
          <p:spPr>
            <a:xfrm flipH="1" flipV="1">
              <a:off x="8527245" y="716038"/>
              <a:ext cx="623888" cy="68343"/>
            </a:xfrm>
            <a:custGeom>
              <a:avLst/>
              <a:gdLst>
                <a:gd name="connsiteX0" fmla="*/ 0 w 534706"/>
                <a:gd name="connsiteY0" fmla="*/ 0 h 45719"/>
                <a:gd name="connsiteX1" fmla="*/ 534706 w 534706"/>
                <a:gd name="connsiteY1" fmla="*/ 0 h 45719"/>
                <a:gd name="connsiteX2" fmla="*/ 493846 w 534706"/>
                <a:gd name="connsiteY2" fmla="*/ 45719 h 45719"/>
                <a:gd name="connsiteX3" fmla="*/ 0 w 534706"/>
                <a:gd name="connsiteY3" fmla="*/ 45719 h 45719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60509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5719 h 47428"/>
                <a:gd name="connsiteX4" fmla="*/ 0 w 534706"/>
                <a:gd name="connsiteY4" fmla="*/ 0 h 47428"/>
                <a:gd name="connsiteX0" fmla="*/ 0 w 534706"/>
                <a:gd name="connsiteY0" fmla="*/ 0 h 47428"/>
                <a:gd name="connsiteX1" fmla="*/ 534706 w 534706"/>
                <a:gd name="connsiteY1" fmla="*/ 0 h 47428"/>
                <a:gd name="connsiteX2" fmla="*/ 472415 w 534706"/>
                <a:gd name="connsiteY2" fmla="*/ 47428 h 47428"/>
                <a:gd name="connsiteX3" fmla="*/ 0 w 534706"/>
                <a:gd name="connsiteY3" fmla="*/ 47397 h 47428"/>
                <a:gd name="connsiteX4" fmla="*/ 0 w 534706"/>
                <a:gd name="connsiteY4" fmla="*/ 0 h 47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4706" h="47428">
                  <a:moveTo>
                    <a:pt x="0" y="0"/>
                  </a:moveTo>
                  <a:lnTo>
                    <a:pt x="534706" y="0"/>
                  </a:lnTo>
                  <a:lnTo>
                    <a:pt x="472415" y="47428"/>
                  </a:lnTo>
                  <a:lnTo>
                    <a:pt x="0" y="4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ko-KR" altLang="en-US" sz="2399" dirty="0">
                <a:solidFill>
                  <a:prstClr val="white"/>
                </a:solidFill>
                <a:ea typeface="HY중고딕" panose="02030600000101010101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751896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285751" y="4429125"/>
            <a:ext cx="11715749" cy="0"/>
          </a:xfrm>
          <a:prstGeom prst="line">
            <a:avLst/>
          </a:prstGeom>
          <a:ln w="3810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189327" y="2906720"/>
            <a:ext cx="10763325" cy="1500187"/>
          </a:xfrm>
        </p:spPr>
        <p:txBody>
          <a:bodyPr anchor="b"/>
          <a:lstStyle>
            <a:lvl1pPr marL="0" indent="0" algn="r">
              <a:buNone/>
              <a:defRPr sz="3200" b="1">
                <a:solidFill>
                  <a:schemeClr val="tx2">
                    <a:lumMod val="50000"/>
                  </a:schemeClr>
                </a:solidFill>
              </a:defRPr>
            </a:lvl1pPr>
            <a:lvl2pPr marL="457130" indent="0">
              <a:buNone/>
              <a:defRPr sz="1801"/>
            </a:lvl2pPr>
            <a:lvl3pPr marL="914260" indent="0">
              <a:buNone/>
              <a:defRPr sz="1600"/>
            </a:lvl3pPr>
            <a:lvl4pPr marL="1371390" indent="0">
              <a:buNone/>
              <a:defRPr sz="1399"/>
            </a:lvl4pPr>
            <a:lvl5pPr marL="1828518" indent="0">
              <a:buNone/>
              <a:defRPr sz="1399"/>
            </a:lvl5pPr>
            <a:lvl6pPr marL="2285649" indent="0">
              <a:buNone/>
              <a:defRPr sz="1399"/>
            </a:lvl6pPr>
            <a:lvl7pPr marL="2742778" indent="0">
              <a:buNone/>
              <a:defRPr sz="1399"/>
            </a:lvl7pPr>
            <a:lvl8pPr marL="3199908" indent="0">
              <a:buNone/>
              <a:defRPr sz="1399"/>
            </a:lvl8pPr>
            <a:lvl9pPr marL="3657039" indent="0">
              <a:buNone/>
              <a:defRPr sz="1399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0619913" y="6592716"/>
            <a:ext cx="1428751" cy="220663"/>
          </a:xfrm>
        </p:spPr>
        <p:txBody>
          <a:bodyPr/>
          <a:lstStyle>
            <a:lvl1pPr>
              <a:defRPr b="1">
                <a:latin typeface="맑은 고딕" pitchFamily="50" charset="-127"/>
                <a:ea typeface="맑은 고딕" pitchFamily="50" charset="-127"/>
              </a:defRPr>
            </a:lvl1pPr>
          </a:lstStyle>
          <a:p>
            <a:fld id="{9970B39E-B9B1-43CF-8FF3-BEF77DDC3D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3226023"/>
      </p:ext>
    </p:extLst>
  </p:cSld>
  <p:clrMapOvr>
    <a:masterClrMapping/>
  </p:clrMapOvr>
  <p:transition>
    <p:zoom/>
  </p:transition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텍스트"/>
          <p:cNvSpPr txBox="1">
            <a:spLocks noGrp="1"/>
          </p:cNvSpPr>
          <p:nvPr>
            <p:ph type="title"/>
          </p:nvPr>
        </p:nvSpPr>
        <p:spPr>
          <a:xfrm>
            <a:off x="1190632" y="1151931"/>
            <a:ext cx="9810751" cy="2321719"/>
          </a:xfrm>
          <a:prstGeom prst="rect">
            <a:avLst/>
          </a:prstGeom>
        </p:spPr>
        <p:txBody>
          <a:bodyPr anchor="b"/>
          <a:lstStyle/>
          <a:p>
            <a:r>
              <a:rPr lang="ko-KR" altLang="en-US"/>
              <a:t>마스터 제목 스타일 편집</a:t>
            </a:r>
            <a:endParaRPr/>
          </a:p>
        </p:txBody>
      </p:sp>
      <p:sp>
        <p:nvSpPr>
          <p:cNvPr id="12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1190632" y="3545086"/>
            <a:ext cx="9810751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1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/>
          </a:p>
        </p:txBody>
      </p:sp>
      <p:sp>
        <p:nvSpPr>
          <p:cNvPr id="13" name="슬라이드 번호"/>
          <p:cNvSpPr txBox="1">
            <a:spLocks noGrp="1"/>
          </p:cNvSpPr>
          <p:nvPr>
            <p:ph type="sldNum" sz="quarter" idx="2"/>
          </p:nvPr>
        </p:nvSpPr>
        <p:spPr>
          <a:xfrm>
            <a:off x="571473" y="6393660"/>
            <a:ext cx="319051" cy="241102"/>
          </a:xfrm>
          <a:prstGeom prst="rect">
            <a:avLst/>
          </a:prstGeom>
        </p:spPr>
        <p:txBody>
          <a:bodyPr/>
          <a:lstStyle/>
          <a:p>
            <a:fld id="{9970B39E-B9B1-43CF-8FF3-BEF77DDC3DE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2333103"/>
      </p:ext>
    </p:extLst>
  </p:cSld>
  <p:clrMapOvr>
    <a:masterClrMapping/>
  </p:clrMapOvr>
  <p:transition spd="med"/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93491" y="188913"/>
            <a:ext cx="10974093" cy="539750"/>
          </a:xfrm>
          <a:prstGeom prst="rect">
            <a:avLst/>
          </a:prstGeom>
        </p:spPr>
        <p:txBody>
          <a:bodyPr/>
          <a:lstStyle/>
          <a:p>
            <a:pPr marL="0" lvl="0" defTabSz="914260"/>
            <a:r>
              <a:rPr lang="ko-KR" altLang="en-US" dirty="0"/>
              <a:t>마스터 제목 스타일 편집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7332" y="999948"/>
            <a:ext cx="10980253" cy="5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21" name="Rectangle 6"/>
          <p:cNvSpPr txBox="1">
            <a:spLocks noChangeArrowheads="1"/>
          </p:cNvSpPr>
          <p:nvPr/>
        </p:nvSpPr>
        <p:spPr bwMode="auto">
          <a:xfrm>
            <a:off x="10619913" y="6565019"/>
            <a:ext cx="1428751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ko-KR"/>
            </a:defPPr>
            <a:lvl1pPr marL="0" algn="r" defTabSz="914400" rtl="0" eaLnBrk="1" latinLnBrk="1" hangingPunct="1">
              <a:defRPr sz="1000" b="1" kern="1200">
                <a:solidFill>
                  <a:schemeClr val="tx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26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5CC4ED-1449-4712-AE45-EBC263B4DD26}" type="slidenum">
              <a:rPr kumimoji="0" lang="en-US" altLang="ko-KR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pPr marL="0" marR="0" lvl="0" indent="0" algn="r" defTabSz="91426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altLang="ko-KR" sz="10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</a:t>
            </a:r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3356CAA1-C6A0-4E98-A736-407C6B609E12}"/>
              </a:ext>
            </a:extLst>
          </p:cNvPr>
          <p:cNvCxnSpPr/>
          <p:nvPr/>
        </p:nvCxnSpPr>
        <p:spPr>
          <a:xfrm>
            <a:off x="0" y="6500813"/>
            <a:ext cx="12192000" cy="0"/>
          </a:xfrm>
          <a:prstGeom prst="line">
            <a:avLst/>
          </a:prstGeom>
          <a:ln w="254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그림 2">
            <a:extLst>
              <a:ext uri="{FF2B5EF4-FFF2-40B4-BE49-F238E27FC236}">
                <a16:creationId xmlns:a16="http://schemas.microsoft.com/office/drawing/2014/main" id="{6FBE1253-E367-4CB9-B84C-65F69BD0F74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6567574"/>
            <a:ext cx="990600" cy="25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641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fontAlgn="base" latinLnBrk="1" hangingPunct="1">
        <a:spcBef>
          <a:spcPct val="0"/>
        </a:spcBef>
        <a:spcAft>
          <a:spcPct val="0"/>
        </a:spcAft>
        <a:defRPr kumimoji="1" lang="ko-KR" altLang="en-US" sz="2399" b="1" kern="0" dirty="0">
          <a:solidFill>
            <a:schemeClr val="tx1"/>
          </a:solidFill>
          <a:latin typeface="Helvetica" charset="0"/>
          <a:ea typeface="Helvetica" charset="0"/>
          <a:cs typeface="Helvetica" charset="0"/>
        </a:defRPr>
      </a:lvl1pPr>
      <a:lvl2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2pPr>
      <a:lvl3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3pPr>
      <a:lvl4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4pPr>
      <a:lvl5pPr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5pPr>
      <a:lvl6pPr marL="45713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6pPr>
      <a:lvl7pPr marL="91426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7pPr>
      <a:lvl8pPr marL="1371390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8pPr>
      <a:lvl9pPr marL="1828518" algn="l" rtl="0" eaLnBrk="1" fontAlgn="base" latinLnBrk="1" hangingPunct="1">
        <a:spcBef>
          <a:spcPct val="0"/>
        </a:spcBef>
        <a:spcAft>
          <a:spcPct val="0"/>
        </a:spcAft>
        <a:defRPr kumimoji="1" sz="2399">
          <a:solidFill>
            <a:srgbClr val="FFFF99"/>
          </a:solidFill>
          <a:latin typeface="-소망M" pitchFamily="18" charset="-127"/>
          <a:ea typeface="-소망M" pitchFamily="18" charset="-127"/>
        </a:defRPr>
      </a:lvl9pPr>
    </p:titleStyle>
    <p:bodyStyle>
      <a:lvl1pPr marL="469828" indent="-46982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SzPct val="155000"/>
        <a:buFont typeface="Wingdings" panose="05000000000000000000" pitchFamily="2" charset="2"/>
        <a:buBlip>
          <a:blip r:embed="rId14"/>
        </a:buBlip>
        <a:defRPr kumimoji="1" sz="20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1pPr>
      <a:lvl2pPr marL="907912" indent="-436496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5"/>
        </a:buBlip>
        <a:defRPr kumimoji="1" sz="1801">
          <a:solidFill>
            <a:srgbClr val="003399"/>
          </a:solidFill>
          <a:latin typeface="Helvetica" charset="0"/>
          <a:ea typeface="Helvetica" charset="0"/>
          <a:cs typeface="Helvetica" charset="0"/>
        </a:defRPr>
      </a:lvl2pPr>
      <a:lvl3pPr marL="1304725" indent="-395228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4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3pPr>
      <a:lvl4pPr marL="1693602" indent="-387291" algn="l" rtl="0" eaLnBrk="1" fontAlgn="base" latinLnBrk="1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6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4pPr>
      <a:lvl5pPr marL="209359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Blip>
          <a:blip r:embed="rId14"/>
        </a:buBlip>
        <a:defRPr kumimoji="1" sz="1600">
          <a:solidFill>
            <a:srgbClr val="003399"/>
          </a:solidFill>
          <a:latin typeface="Helvetica" charset="0"/>
          <a:ea typeface="Helvetica" charset="0"/>
          <a:cs typeface="Helvetica" charset="0"/>
        </a:defRPr>
      </a:lvl5pPr>
      <a:lvl6pPr marL="2550720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1600">
          <a:solidFill>
            <a:srgbClr val="003399"/>
          </a:solidFill>
          <a:latin typeface="+mn-lt"/>
          <a:ea typeface="+mn-ea"/>
        </a:defRPr>
      </a:lvl6pPr>
      <a:lvl7pPr marL="300785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1600">
          <a:solidFill>
            <a:srgbClr val="003399"/>
          </a:solidFill>
          <a:latin typeface="+mn-lt"/>
          <a:ea typeface="+mn-ea"/>
        </a:defRPr>
      </a:lvl7pPr>
      <a:lvl8pPr marL="3464982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1600">
          <a:solidFill>
            <a:srgbClr val="003399"/>
          </a:solidFill>
          <a:latin typeface="+mn-lt"/>
          <a:ea typeface="+mn-ea"/>
        </a:defRPr>
      </a:lvl8pPr>
      <a:lvl9pPr marL="3922110" indent="-398402" algn="l" rtl="0" eaLnBrk="1" fontAlgn="base" latinLnBrk="1" hangingPunct="1">
        <a:spcBef>
          <a:spcPct val="25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4"/>
        </a:buBlip>
        <a:defRPr kumimoji="1" sz="1600">
          <a:solidFill>
            <a:srgbClr val="003399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914260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54B4F63-135D-42C1-AFD9-6680F2655D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3468" y="1630324"/>
            <a:ext cx="8449733" cy="646331"/>
          </a:xfrm>
        </p:spPr>
        <p:txBody>
          <a:bodyPr/>
          <a:lstStyle/>
          <a:p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5A18B6E-83A5-44EA-A435-D80E5B0779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4" name="직사각형 3">
            <a:extLst>
              <a:ext uri="{FF2B5EF4-FFF2-40B4-BE49-F238E27FC236}">
                <a16:creationId xmlns:a16="http://schemas.microsoft.com/office/drawing/2014/main" id="{D33DF818-B844-403F-B685-D9A26E0397CB}"/>
              </a:ext>
            </a:extLst>
          </p:cNvPr>
          <p:cNvSpPr/>
          <p:nvPr/>
        </p:nvSpPr>
        <p:spPr bwMode="auto">
          <a:xfrm>
            <a:off x="1981202" y="2019938"/>
            <a:ext cx="8361947" cy="1412489"/>
          </a:xfrm>
          <a:prstGeom prst="rect">
            <a:avLst/>
          </a:prstGeom>
          <a:solidFill>
            <a:schemeClr val="tx1"/>
          </a:solidFill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55000"/>
              <a:defRPr/>
            </a:pPr>
            <a:r>
              <a:rPr lang="en-US" altLang="ko-KR" sz="2800" b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/>
                <a:ea typeface="-소망M"/>
                <a:cs typeface="Helvetica"/>
              </a:rPr>
              <a:t>EE485B: Introduction to Environments &amp; Tools </a:t>
            </a:r>
            <a:endParaRPr lang="en-US" altLang="ko-KR" sz="2800" b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Century Gothic" panose="020B0502020202020204" pitchFamily="34" charset="0"/>
              <a:ea typeface="-소망M"/>
              <a:cs typeface="Helvetica" panose="020B0604020202020204" pitchFamily="34" charset="0"/>
            </a:endParaRPr>
          </a:p>
          <a:p>
            <a:pPr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55000"/>
              <a:defRPr/>
            </a:pPr>
            <a:r>
              <a:rPr lang="en-US" altLang="ko-KR" sz="2800" b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  <a:ea typeface="-소망M" pitchFamily="18" charset="-127"/>
                <a:cs typeface="Helvetica" panose="020B0604020202020204" pitchFamily="34" charset="0"/>
              </a:rPr>
              <a:t>for Modern Software Development</a:t>
            </a:r>
            <a:endParaRPr lang="ko-KR" altLang="en-US" sz="2800" b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Century Gothic" panose="020B0502020202020204" pitchFamily="34" charset="0"/>
              <a:ea typeface="-소망M" pitchFamily="18" charset="-127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32736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23F90FD-896B-4855-BDC1-7DD8A004D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300" dirty="0" err="1"/>
              <a:t>ASan</a:t>
            </a:r>
            <a:r>
              <a:rPr lang="en-US" altLang="ko-KR" sz="2300" dirty="0"/>
              <a:t> is implemented using shadow memory + </a:t>
            </a:r>
            <a:r>
              <a:rPr lang="en-US" altLang="ko-KR" sz="2300" dirty="0" err="1"/>
              <a:t>redzone</a:t>
            </a:r>
            <a:endParaRPr lang="ko-KR" altLang="en-US" sz="23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8D59D3-F860-4062-92A7-78A044E612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82" y="5978106"/>
            <a:ext cx="10980253" cy="271608"/>
          </a:xfrm>
        </p:spPr>
        <p:txBody>
          <a:bodyPr/>
          <a:lstStyle/>
          <a:p>
            <a:pPr marL="0" indent="0">
              <a:buNone/>
            </a:pPr>
            <a:r>
              <a:rPr lang="en-US" altLang="ko-KR" sz="1000" dirty="0"/>
              <a:t>WWDC2015, “Advanced Debugging and the Address Sanitizer”</a:t>
            </a:r>
            <a:endParaRPr lang="ko-KR" altLang="en-US" sz="1000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112ABFB2-BB97-468A-BD29-49EA81062E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1347" y="954693"/>
            <a:ext cx="7835304" cy="4948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947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0DDCAE-F423-4E65-B58B-CF87F771D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400" dirty="0" err="1"/>
              <a:t>ASan</a:t>
            </a:r>
            <a:r>
              <a:rPr lang="en-US" altLang="ko-KR" sz="2400" dirty="0"/>
              <a:t> is implemented using shadow memory + </a:t>
            </a:r>
            <a:r>
              <a:rPr lang="en-US" altLang="ko-KR" sz="2400" dirty="0" err="1"/>
              <a:t>redzone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0FA9F83-E6D6-4408-A6BE-61EB30BEE5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5962" y="1031280"/>
            <a:ext cx="8220075" cy="509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912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1603DFF-5E71-4EEA-B957-6F270F3E9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400" dirty="0" err="1"/>
              <a:t>ASan</a:t>
            </a:r>
            <a:r>
              <a:rPr lang="en-US" altLang="ko-KR" sz="2400" dirty="0"/>
              <a:t> is implemented using shadow memory + </a:t>
            </a:r>
            <a:r>
              <a:rPr lang="en-US" altLang="ko-KR" sz="2400" dirty="0" err="1"/>
              <a:t>redzone</a:t>
            </a:r>
            <a:endParaRPr lang="ko-KR" altLang="en-US" dirty="0"/>
          </a:p>
        </p:txBody>
      </p:sp>
      <p:pic>
        <p:nvPicPr>
          <p:cNvPr id="4" name="내용 개체 틀 3">
            <a:extLst>
              <a:ext uri="{FF2B5EF4-FFF2-40B4-BE49-F238E27FC236}">
                <a16:creationId xmlns:a16="http://schemas.microsoft.com/office/drawing/2014/main" id="{5907D96C-5368-4E60-A1EE-A1C93A5D74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4994" y="988219"/>
            <a:ext cx="832485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62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AFC29E3-50B6-4609-AA46-87ED4770E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Example: Shadow memory 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29B48C9-17BB-4F65-9F06-774784B37B5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396"/>
          <a:stretch/>
        </p:blipFill>
        <p:spPr>
          <a:xfrm>
            <a:off x="3117050" y="908723"/>
            <a:ext cx="5800915" cy="5397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8916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DFB10AF-D9F7-422F-9667-EB8CC8861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Memory errors that </a:t>
            </a:r>
            <a:r>
              <a:rPr lang="en-US" altLang="ko-KR" dirty="0" err="1"/>
              <a:t>ASan</a:t>
            </a:r>
            <a:r>
              <a:rPr lang="en-US" altLang="ko-KR" dirty="0"/>
              <a:t> can catch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6168A2F-46BF-4739-BC6D-5DB29B01D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(Global, Stack, Heap) overflow: </a:t>
            </a:r>
            <a:br>
              <a:rPr lang="en-US" altLang="ko-KR" dirty="0"/>
            </a:br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Use after free</a:t>
            </a:r>
          </a:p>
          <a:p>
            <a:endParaRPr lang="en-US" altLang="ko-KR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17141D72-6171-4A8A-9B8C-51B0DF224C0C}"/>
              </a:ext>
            </a:extLst>
          </p:cNvPr>
          <p:cNvSpPr/>
          <p:nvPr/>
        </p:nvSpPr>
        <p:spPr bwMode="auto">
          <a:xfrm>
            <a:off x="1058847" y="1473158"/>
            <a:ext cx="3439262" cy="18593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a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malloc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16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endParaRPr lang="en-US" altLang="ko-KR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for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0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&lt;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16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++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a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]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0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ko-KR" altLang="ko-KR" sz="1600" b="0" dirty="0">
                <a:solidFill>
                  <a:schemeClr val="tx1"/>
                </a:solidFill>
              </a:rPr>
              <a:t> </a:t>
            </a:r>
            <a:endParaRPr lang="ko-KR" altLang="ko-KR" sz="16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00511BF0-BADA-41B3-ACA6-45C739D2FE7A}"/>
              </a:ext>
            </a:extLst>
          </p:cNvPr>
          <p:cNvSpPr/>
          <p:nvPr/>
        </p:nvSpPr>
        <p:spPr bwMode="auto">
          <a:xfrm>
            <a:off x="1058847" y="4285631"/>
            <a:ext cx="3439262" cy="18593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a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malloc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16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...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free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a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...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a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0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]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1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ko-KR" altLang="ko-KR" sz="1400" b="0" dirty="0">
                <a:solidFill>
                  <a:schemeClr val="tx1"/>
                </a:solidFill>
              </a:rPr>
              <a:t> </a:t>
            </a:r>
            <a:endParaRPr lang="ko-KR" altLang="ko-KR" sz="40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" name="내용 개체 틀 2">
            <a:extLst>
              <a:ext uri="{FF2B5EF4-FFF2-40B4-BE49-F238E27FC236}">
                <a16:creationId xmlns:a16="http://schemas.microsoft.com/office/drawing/2014/main" id="{53ACE408-304A-4D50-AB25-554F597580CA}"/>
              </a:ext>
            </a:extLst>
          </p:cNvPr>
          <p:cNvSpPr txBox="1">
            <a:spLocks/>
          </p:cNvSpPr>
          <p:nvPr/>
        </p:nvSpPr>
        <p:spPr bwMode="auto">
          <a:xfrm>
            <a:off x="5759783" y="908722"/>
            <a:ext cx="3171781" cy="534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828" indent="-46982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buFont typeface="Wingdings" panose="05000000000000000000" pitchFamily="2" charset="2"/>
              <a:buBlip>
                <a:blip r:embed="rId2"/>
              </a:buBlip>
              <a:defRPr kumimoji="1" sz="1801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1pPr>
            <a:lvl2pPr marL="907912" indent="-436496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3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304725" indent="-395228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3pPr>
            <a:lvl4pPr marL="1693602" indent="-387291" algn="l" rtl="0" eaLnBrk="1" fontAlgn="base" latinLnBrk="1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4"/>
              </a:buBlip>
              <a:defRPr kumimoji="1" sz="1600">
                <a:solidFill>
                  <a:schemeClr val="tx1"/>
                </a:solidFill>
                <a:latin typeface="Helvetica" charset="0"/>
                <a:ea typeface="Helvetica" charset="0"/>
                <a:cs typeface="Helvetica" charset="0"/>
              </a:defRPr>
            </a:lvl4pPr>
            <a:lvl5pPr marL="2093592" indent="-398402" algn="l" rtl="0" eaLnBrk="1" fontAlgn="base" latinLnBrk="1" hangingPunct="1">
              <a:lnSpc>
                <a:spcPct val="150000"/>
              </a:lnSpc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  <a:defRPr kumimoji="1" sz="16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50720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6pPr>
            <a:lvl7pPr marL="3007852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7pPr>
            <a:lvl8pPr marL="3464982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8pPr>
            <a:lvl9pPr marL="3922110" indent="-398402" algn="l" rtl="0" eaLnBrk="1" fontAlgn="base" latinLnBrk="1" hangingPunct="1">
              <a:spcBef>
                <a:spcPct val="25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 kumimoji="1" sz="1600">
                <a:solidFill>
                  <a:srgbClr val="003399"/>
                </a:solidFill>
                <a:latin typeface="+mn-lt"/>
                <a:ea typeface="+mn-ea"/>
              </a:defRPr>
            </a:lvl9pPr>
          </a:lstStyle>
          <a:p>
            <a:pPr defTabSz="914400"/>
            <a:r>
              <a:rPr lang="en-US" altLang="ko-KR" b="0" dirty="0"/>
              <a:t>Double free</a:t>
            </a:r>
          </a:p>
          <a:p>
            <a:pPr defTabSz="914400"/>
            <a:endParaRPr lang="en-US" altLang="ko-KR" b="0" dirty="0"/>
          </a:p>
          <a:p>
            <a:pPr defTabSz="914400"/>
            <a:endParaRPr lang="en-US" altLang="ko-KR" b="0" dirty="0"/>
          </a:p>
          <a:p>
            <a:pPr defTabSz="914400"/>
            <a:endParaRPr lang="en-US" altLang="ko-KR" b="0" dirty="0"/>
          </a:p>
          <a:p>
            <a:pPr defTabSz="914400"/>
            <a:endParaRPr lang="en-US" altLang="ko-KR" b="0" dirty="0"/>
          </a:p>
          <a:p>
            <a:pPr defTabSz="914400"/>
            <a:endParaRPr lang="en-US" altLang="ko-KR" b="0" dirty="0"/>
          </a:p>
          <a:p>
            <a:pPr defTabSz="914400"/>
            <a:r>
              <a:rPr lang="en-US" altLang="ko-KR" b="0" dirty="0"/>
              <a:t>Memory leak</a:t>
            </a:r>
          </a:p>
          <a:p>
            <a:pPr defTabSz="914400"/>
            <a:endParaRPr lang="en-US" altLang="ko-KR" b="0" dirty="0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3E56C14B-D996-4D67-8747-69C25A424D41}"/>
              </a:ext>
            </a:extLst>
          </p:cNvPr>
          <p:cNvSpPr/>
          <p:nvPr/>
        </p:nvSpPr>
        <p:spPr bwMode="auto">
          <a:xfrm>
            <a:off x="6080537" y="1470338"/>
            <a:ext cx="3439262" cy="18593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a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malloc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16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...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free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a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...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free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a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ACB37C2F-D2B9-48E0-95C5-F91C5607EC7E}"/>
              </a:ext>
            </a:extLst>
          </p:cNvPr>
          <p:cNvSpPr/>
          <p:nvPr/>
        </p:nvSpPr>
        <p:spPr bwMode="auto">
          <a:xfrm>
            <a:off x="6106963" y="4285631"/>
            <a:ext cx="3439262" cy="18593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a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malloc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16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...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a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malloc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16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423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44DDD3-14D4-4453-AFA9-3C4D93FBB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Example</a:t>
            </a:r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1673411C-356C-4B01-98FA-505AECCFCD74}"/>
              </a:ext>
            </a:extLst>
          </p:cNvPr>
          <p:cNvSpPr/>
          <p:nvPr/>
        </p:nvSpPr>
        <p:spPr bwMode="auto">
          <a:xfrm>
            <a:off x="1721674" y="934052"/>
            <a:ext cx="6664943" cy="461700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0" dirty="0">
                <a:solidFill>
                  <a:srgbClr val="BC7A00"/>
                </a:solidFill>
                <a:latin typeface="Consolas" panose="020B0609020204030204" pitchFamily="49" charset="0"/>
              </a:rPr>
              <a:t>#</a:t>
            </a:r>
            <a:r>
              <a:rPr lang="ko-KR" altLang="ko-KR" sz="1600" b="0" dirty="0" err="1">
                <a:solidFill>
                  <a:srgbClr val="BC7A00"/>
                </a:solidFill>
                <a:latin typeface="Consolas" panose="020B0609020204030204" pitchFamily="49" charset="0"/>
              </a:rPr>
              <a:t>include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i="1" dirty="0">
                <a:solidFill>
                  <a:srgbClr val="408080"/>
                </a:solidFill>
                <a:latin typeface="Consolas" panose="020B0609020204030204" pitchFamily="49" charset="0"/>
              </a:rPr>
              <a:t>&lt;</a:t>
            </a:r>
            <a:r>
              <a:rPr lang="ko-KR" altLang="ko-KR" sz="1600" b="0" i="1" dirty="0" err="1">
                <a:solidFill>
                  <a:srgbClr val="408080"/>
                </a:solidFill>
                <a:latin typeface="Consolas" panose="020B0609020204030204" pitchFamily="49" charset="0"/>
              </a:rPr>
              <a:t>stdio.h</a:t>
            </a:r>
            <a:r>
              <a:rPr lang="ko-KR" altLang="ko-KR" sz="1600" b="0" i="1" dirty="0">
                <a:solidFill>
                  <a:srgbClr val="408080"/>
                </a:solidFill>
                <a:latin typeface="Consolas" panose="020B0609020204030204" pitchFamily="49" charset="0"/>
              </a:rPr>
              <a:t>&gt;</a:t>
            </a:r>
            <a:endParaRPr lang="en-US" altLang="ko-KR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ko-KR" altLang="ko-KR" sz="1600" b="0" dirty="0">
                <a:solidFill>
                  <a:srgbClr val="BC7A00"/>
                </a:solidFill>
                <a:latin typeface="Consolas" panose="020B0609020204030204" pitchFamily="49" charset="0"/>
              </a:rPr>
              <a:t>#</a:t>
            </a:r>
            <a:r>
              <a:rPr lang="ko-KR" altLang="ko-KR" sz="1600" b="0" dirty="0" err="1">
                <a:solidFill>
                  <a:srgbClr val="BC7A00"/>
                </a:solidFill>
                <a:latin typeface="Consolas" panose="020B0609020204030204" pitchFamily="49" charset="0"/>
              </a:rPr>
              <a:t>include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i="1" dirty="0">
                <a:solidFill>
                  <a:srgbClr val="408080"/>
                </a:solidFill>
                <a:latin typeface="Consolas" panose="020B0609020204030204" pitchFamily="49" charset="0"/>
              </a:rPr>
              <a:t>&lt;</a:t>
            </a:r>
            <a:r>
              <a:rPr lang="ko-KR" altLang="ko-KR" sz="1600" b="0" i="1" dirty="0" err="1">
                <a:solidFill>
                  <a:srgbClr val="408080"/>
                </a:solidFill>
                <a:latin typeface="Consolas" panose="020B0609020204030204" pitchFamily="49" charset="0"/>
              </a:rPr>
              <a:t>stdlib.h</a:t>
            </a:r>
            <a:r>
              <a:rPr lang="ko-KR" altLang="ko-KR" sz="1600" b="0" i="1" dirty="0">
                <a:solidFill>
                  <a:srgbClr val="408080"/>
                </a:solidFill>
                <a:latin typeface="Consolas" panose="020B0609020204030204" pitchFamily="49" charset="0"/>
              </a:rPr>
              <a:t>&gt;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ko-KR" altLang="ko-KR" sz="1600" b="0" dirty="0">
                <a:solidFill>
                  <a:srgbClr val="BC7A00"/>
                </a:solidFill>
                <a:latin typeface="Consolas" panose="020B0609020204030204" pitchFamily="49" charset="0"/>
              </a:rPr>
              <a:t>#</a:t>
            </a:r>
            <a:r>
              <a:rPr lang="ko-KR" altLang="ko-KR" sz="1600" b="0" dirty="0" err="1">
                <a:solidFill>
                  <a:srgbClr val="BC7A00"/>
                </a:solidFill>
                <a:latin typeface="Consolas" panose="020B0609020204030204" pitchFamily="49" charset="0"/>
              </a:rPr>
              <a:t>include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i="1" dirty="0">
                <a:solidFill>
                  <a:srgbClr val="408080"/>
                </a:solidFill>
                <a:latin typeface="Consolas" panose="020B0609020204030204" pitchFamily="49" charset="0"/>
              </a:rPr>
              <a:t>&lt;</a:t>
            </a:r>
            <a:r>
              <a:rPr lang="ko-KR" altLang="ko-KR" sz="1600" b="0" i="1" dirty="0" err="1">
                <a:solidFill>
                  <a:srgbClr val="408080"/>
                </a:solidFill>
                <a:latin typeface="Consolas" panose="020B0609020204030204" pitchFamily="49" charset="0"/>
              </a:rPr>
              <a:t>string.h</a:t>
            </a:r>
            <a:r>
              <a:rPr lang="ko-KR" altLang="ko-KR" sz="1600" b="0" i="1" dirty="0">
                <a:solidFill>
                  <a:srgbClr val="408080"/>
                </a:solidFill>
                <a:latin typeface="Consolas" panose="020B0609020204030204" pitchFamily="49" charset="0"/>
              </a:rPr>
              <a:t>&gt;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enum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{BUCKET_COUNT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1024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};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struct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Node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1" indent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0" dirty="0">
                <a:solidFill>
                  <a:srgbClr val="B0004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char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1" indent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0" dirty="0">
                <a:solidFill>
                  <a:srgbClr val="B0004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value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en-US" altLang="ko-KR" sz="1600" dirty="0">
                <a:solidFill>
                  <a:srgbClr val="008000"/>
                </a:solidFill>
                <a:latin typeface="Consolas" panose="020B0609020204030204" pitchFamily="49" charset="0"/>
              </a:rPr>
              <a:t>	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struct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Node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next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};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endParaRPr lang="en-US" altLang="ko-KR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struct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Table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{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en-US" altLang="ko-KR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struct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Node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array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[BUCKET_COUNT];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};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indent="0" algn="l" eaLnBrk="0">
              <a:spcBef>
                <a:spcPct val="0"/>
              </a:spcBef>
            </a:pP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858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FC93B807-018B-4EF6-8462-5FA9480D28E0}"/>
              </a:ext>
            </a:extLst>
          </p:cNvPr>
          <p:cNvSpPr/>
          <p:nvPr/>
        </p:nvSpPr>
        <p:spPr bwMode="auto">
          <a:xfrm>
            <a:off x="1758620" y="203200"/>
            <a:ext cx="7773307" cy="613063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defTabSz="914400" eaLnBrk="0">
              <a:spcBef>
                <a:spcPct val="0"/>
              </a:spcBef>
            </a:pP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unsigned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hash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const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char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x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{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unsigned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h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0U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for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=0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x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]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!=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'\0'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++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h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h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65599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+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unsigned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char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x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];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return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h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%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BUCKET_COUNT;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struct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Table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Table_create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void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{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struct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Table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struct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Table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calloc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1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sizeof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struct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Table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return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void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Table_add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struct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Table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const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char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value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 {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struct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Node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struct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Node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malloc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sizeof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struct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Node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h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hash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malloc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strlen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strcpy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value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value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next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array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h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];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array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h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]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6723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28CFB80F-07B0-4662-952C-62C665444F0F}"/>
              </a:ext>
            </a:extLst>
          </p:cNvPr>
          <p:cNvSpPr/>
          <p:nvPr/>
        </p:nvSpPr>
        <p:spPr bwMode="auto">
          <a:xfrm>
            <a:off x="1758620" y="203200"/>
            <a:ext cx="7699416" cy="613063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l" eaLnBrk="0">
              <a:spcBef>
                <a:spcPct val="0"/>
              </a:spcBef>
            </a:pP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Table_search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struct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Table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const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char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value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en-US" altLang="ko-KR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struct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Node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en-US" altLang="ko-KR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h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hash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en-US" altLang="ko-KR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for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array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h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];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!=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8000"/>
                </a:solidFill>
                <a:latin typeface="Consolas" panose="020B0609020204030204" pitchFamily="49" charset="0"/>
              </a:rPr>
              <a:t>NULL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next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en-US" altLang="ko-KR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if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strcmp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0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{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value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value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return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1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return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0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Table_remove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struct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Table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const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char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 {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struct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Node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prev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8000"/>
                </a:solidFill>
                <a:latin typeface="Consolas" panose="020B0609020204030204" pitchFamily="49" charset="0"/>
              </a:rPr>
              <a:t>NULL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h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hash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for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array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h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];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!=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8000"/>
                </a:solidFill>
                <a:latin typeface="Consolas" panose="020B0609020204030204" pitchFamily="49" charset="0"/>
              </a:rPr>
              <a:t>NULL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prev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next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if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strcmp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0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{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		 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if</a:t>
            </a: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prev</a:t>
            </a: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== NULL) t-&gt;array[h] = p-&gt;next;</a:t>
            </a:r>
          </a:p>
          <a:p>
            <a:pPr lvl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en-US" altLang="ko-KR" sz="1600" dirty="0">
                <a:solidFill>
                  <a:srgbClr val="008000"/>
                </a:solidFill>
                <a:latin typeface="Consolas" panose="020B0609020204030204" pitchFamily="49" charset="0"/>
              </a:rPr>
              <a:t>else</a:t>
            </a: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prev</a:t>
            </a: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-&gt;next = p-&gt;next;</a:t>
            </a:r>
          </a:p>
          <a:p>
            <a:pPr lvl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		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free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		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free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return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1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ko-KR" altLang="en-US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return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0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2618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28CFB80F-07B0-4662-952C-62C665444F0F}"/>
              </a:ext>
            </a:extLst>
          </p:cNvPr>
          <p:cNvSpPr/>
          <p:nvPr/>
        </p:nvSpPr>
        <p:spPr bwMode="auto">
          <a:xfrm>
            <a:off x="2165020" y="1117600"/>
            <a:ext cx="7292821" cy="412865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l" eaLnBrk="0">
              <a:spcBef>
                <a:spcPct val="0"/>
              </a:spcBef>
            </a:pP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eaLnBrk="0">
              <a:spcBef>
                <a:spcPct val="0"/>
              </a:spcBef>
            </a:pP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void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Table_free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struct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Table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{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1" algn="l" eaLnBrk="0">
              <a:spcBef>
                <a:spcPct val="0"/>
              </a:spcBef>
            </a:pPr>
            <a:r>
              <a:rPr lang="en-US" altLang="ko-KR" sz="1600" dirty="0">
                <a:solidFill>
                  <a:srgbClr val="008000"/>
                </a:solidFill>
                <a:latin typeface="Consolas" panose="020B0609020204030204" pitchFamily="49" charset="0"/>
              </a:rPr>
              <a:t>	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struct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Node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struct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Node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nextp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b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algn="l" eaLnBrk="0">
              <a:spcBef>
                <a:spcPct val="0"/>
              </a:spcBef>
            </a:pPr>
            <a:r>
              <a:rPr lang="en-US" altLang="ko-KR" sz="1600" dirty="0">
                <a:solidFill>
                  <a:srgbClr val="008000"/>
                </a:solidFill>
                <a:latin typeface="Consolas" panose="020B0609020204030204" pitchFamily="49" charset="0"/>
              </a:rPr>
              <a:t>	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for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b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0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b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&lt;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BUCKET_COUNT;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b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++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	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for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array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b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];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!=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8000"/>
                </a:solidFill>
                <a:latin typeface="Consolas" panose="020B0609020204030204" pitchFamily="49" charset="0"/>
              </a:rPr>
              <a:t>NULL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nextp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{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algn="r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		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nextp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next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free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	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	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free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array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	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free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algn="l" eaLnBrk="0">
              <a:spcBef>
                <a:spcPct val="0"/>
              </a:spcBef>
            </a:pP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indent="0" algn="l" eaLnBrk="0">
              <a:spcBef>
                <a:spcPct val="0"/>
              </a:spcBef>
            </a:pP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0501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28CFB80F-07B0-4662-952C-62C665444F0F}"/>
              </a:ext>
            </a:extLst>
          </p:cNvPr>
          <p:cNvSpPr/>
          <p:nvPr/>
        </p:nvSpPr>
        <p:spPr bwMode="auto">
          <a:xfrm>
            <a:off x="1943347" y="655781"/>
            <a:ext cx="7930325" cy="524625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2" algn="l" eaLnBrk="0">
              <a:spcBef>
                <a:spcPct val="0"/>
              </a:spcBef>
            </a:pP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indent="0" algn="l" eaLnBrk="0">
              <a:spcBef>
                <a:spcPct val="0"/>
              </a:spcBef>
            </a:pP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main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{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indent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struct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Table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indent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value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indent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found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indent="0" algn="l" eaLnBrk="0">
              <a:spcBef>
                <a:spcPct val="0"/>
              </a:spcBef>
            </a:pP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indent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Table_create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indent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Table_add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"</a:t>
            </a:r>
            <a:r>
              <a:rPr lang="ko-KR" altLang="ko-KR" sz="1600" b="0" dirty="0" err="1">
                <a:solidFill>
                  <a:srgbClr val="BA2121"/>
                </a:solidFill>
                <a:latin typeface="Consolas" panose="020B0609020204030204" pitchFamily="49" charset="0"/>
              </a:rPr>
              <a:t>Ruth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"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3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indent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Table_add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"</a:t>
            </a:r>
            <a:r>
              <a:rPr lang="ko-KR" altLang="ko-KR" sz="1600" b="0" dirty="0" err="1">
                <a:solidFill>
                  <a:srgbClr val="BA2121"/>
                </a:solidFill>
                <a:latin typeface="Consolas" panose="020B0609020204030204" pitchFamily="49" charset="0"/>
              </a:rPr>
              <a:t>Gerhig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"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4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indent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Table_add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"</a:t>
            </a:r>
            <a:r>
              <a:rPr lang="ko-KR" altLang="ko-KR" sz="1600" b="0" dirty="0" err="1">
                <a:solidFill>
                  <a:srgbClr val="BA2121"/>
                </a:solidFill>
                <a:latin typeface="Consolas" panose="020B0609020204030204" pitchFamily="49" charset="0"/>
              </a:rPr>
              <a:t>Mantle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"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7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indent="0" algn="l" eaLnBrk="0">
              <a:spcBef>
                <a:spcPct val="0"/>
              </a:spcBef>
            </a:pP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indent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found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Table_search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"</a:t>
            </a:r>
            <a:r>
              <a:rPr lang="ko-KR" altLang="ko-KR" sz="1600" b="0" dirty="0" err="1">
                <a:solidFill>
                  <a:srgbClr val="BA2121"/>
                </a:solidFill>
                <a:latin typeface="Consolas" panose="020B0609020204030204" pitchFamily="49" charset="0"/>
              </a:rPr>
              <a:t>Gerhig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"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&amp;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value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indent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printf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"[+] </a:t>
            </a:r>
            <a:r>
              <a:rPr lang="ko-KR" altLang="ko-KR" sz="1600" b="0" dirty="0" err="1">
                <a:solidFill>
                  <a:srgbClr val="BA2121"/>
                </a:solidFill>
                <a:latin typeface="Consolas" panose="020B0609020204030204" pitchFamily="49" charset="0"/>
              </a:rPr>
              <a:t>Table_search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: </a:t>
            </a:r>
            <a:r>
              <a:rPr lang="ko-KR" altLang="ko-KR" sz="1600" b="0" dirty="0" err="1">
                <a:solidFill>
                  <a:srgbClr val="BA2121"/>
                </a:solidFill>
                <a:latin typeface="Consolas" panose="020B0609020204030204" pitchFamily="49" charset="0"/>
              </a:rPr>
              <a:t>found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=%</a:t>
            </a:r>
            <a:r>
              <a:rPr lang="ko-KR" altLang="ko-KR" sz="1600" b="0" dirty="0" err="1">
                <a:solidFill>
                  <a:srgbClr val="BA2121"/>
                </a:solidFill>
                <a:latin typeface="Consolas" panose="020B0609020204030204" pitchFamily="49" charset="0"/>
              </a:rPr>
              <a:t>d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, </a:t>
            </a:r>
            <a:r>
              <a:rPr lang="ko-KR" altLang="ko-KR" sz="1600" b="0" dirty="0" err="1">
                <a:solidFill>
                  <a:srgbClr val="BA2121"/>
                </a:solidFill>
                <a:latin typeface="Consolas" panose="020B0609020204030204" pitchFamily="49" charset="0"/>
              </a:rPr>
              <a:t>value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=%</a:t>
            </a:r>
            <a:r>
              <a:rPr lang="ko-KR" altLang="ko-KR" sz="1600" b="0" dirty="0" err="1">
                <a:solidFill>
                  <a:srgbClr val="BA2121"/>
                </a:solidFill>
                <a:latin typeface="Consolas" panose="020B0609020204030204" pitchFamily="49" charset="0"/>
              </a:rPr>
              <a:t>d</a:t>
            </a:r>
            <a:r>
              <a:rPr lang="ko-KR" altLang="ko-KR" sz="1600" dirty="0">
                <a:solidFill>
                  <a:srgbClr val="BB6622"/>
                </a:solidFill>
                <a:latin typeface="Consolas" panose="020B0609020204030204" pitchFamily="49" charset="0"/>
              </a:rPr>
              <a:t>\</a:t>
            </a:r>
            <a:r>
              <a:rPr lang="ko-KR" altLang="ko-KR" sz="1600" dirty="0" err="1">
                <a:solidFill>
                  <a:srgbClr val="BB6622"/>
                </a:solidFill>
                <a:latin typeface="Consolas" panose="020B0609020204030204" pitchFamily="49" charset="0"/>
              </a:rPr>
              <a:t>n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"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found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value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indent="0" algn="l" eaLnBrk="0">
              <a:spcBef>
                <a:spcPct val="0"/>
              </a:spcBef>
            </a:pP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indent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Table_remove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"</a:t>
            </a:r>
            <a:r>
              <a:rPr lang="ko-KR" altLang="ko-KR" sz="1600" b="0" dirty="0" err="1">
                <a:solidFill>
                  <a:srgbClr val="BA2121"/>
                </a:solidFill>
                <a:latin typeface="Consolas" panose="020B0609020204030204" pitchFamily="49" charset="0"/>
              </a:rPr>
              <a:t>Gerhig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"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indent="0" algn="l" eaLnBrk="0">
              <a:spcBef>
                <a:spcPct val="0"/>
              </a:spcBef>
            </a:pP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indent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found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Table_search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"</a:t>
            </a:r>
            <a:r>
              <a:rPr lang="ko-KR" altLang="ko-KR" sz="1600" b="0" dirty="0" err="1">
                <a:solidFill>
                  <a:srgbClr val="BA2121"/>
                </a:solidFill>
                <a:latin typeface="Consolas" panose="020B0609020204030204" pitchFamily="49" charset="0"/>
              </a:rPr>
              <a:t>Gerhig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"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&amp;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value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indent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printf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"[+] </a:t>
            </a:r>
            <a:r>
              <a:rPr lang="ko-KR" altLang="ko-KR" sz="1600" b="0" dirty="0" err="1">
                <a:solidFill>
                  <a:srgbClr val="BA2121"/>
                </a:solidFill>
                <a:latin typeface="Consolas" panose="020B0609020204030204" pitchFamily="49" charset="0"/>
              </a:rPr>
              <a:t>Table_search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: </a:t>
            </a:r>
            <a:r>
              <a:rPr lang="ko-KR" altLang="ko-KR" sz="1600" b="0" dirty="0" err="1">
                <a:solidFill>
                  <a:srgbClr val="BA2121"/>
                </a:solidFill>
                <a:latin typeface="Consolas" panose="020B0609020204030204" pitchFamily="49" charset="0"/>
              </a:rPr>
              <a:t>found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=%</a:t>
            </a:r>
            <a:r>
              <a:rPr lang="ko-KR" altLang="ko-KR" sz="1600" b="0" dirty="0" err="1">
                <a:solidFill>
                  <a:srgbClr val="BA2121"/>
                </a:solidFill>
                <a:latin typeface="Consolas" panose="020B0609020204030204" pitchFamily="49" charset="0"/>
              </a:rPr>
              <a:t>d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, </a:t>
            </a:r>
            <a:r>
              <a:rPr lang="ko-KR" altLang="ko-KR" sz="1600" b="0" dirty="0" err="1">
                <a:solidFill>
                  <a:srgbClr val="BA2121"/>
                </a:solidFill>
                <a:latin typeface="Consolas" panose="020B0609020204030204" pitchFamily="49" charset="0"/>
              </a:rPr>
              <a:t>value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=%</a:t>
            </a:r>
            <a:r>
              <a:rPr lang="ko-KR" altLang="ko-KR" sz="1600" b="0" dirty="0" err="1">
                <a:solidFill>
                  <a:srgbClr val="BA2121"/>
                </a:solidFill>
                <a:latin typeface="Consolas" panose="020B0609020204030204" pitchFamily="49" charset="0"/>
              </a:rPr>
              <a:t>d</a:t>
            </a:r>
            <a:r>
              <a:rPr lang="ko-KR" altLang="ko-KR" sz="1600" dirty="0">
                <a:solidFill>
                  <a:srgbClr val="BB6622"/>
                </a:solidFill>
                <a:latin typeface="Consolas" panose="020B0609020204030204" pitchFamily="49" charset="0"/>
              </a:rPr>
              <a:t>\</a:t>
            </a:r>
            <a:r>
              <a:rPr lang="ko-KR" altLang="ko-KR" sz="1600" dirty="0" err="1">
                <a:solidFill>
                  <a:srgbClr val="BB6622"/>
                </a:solidFill>
                <a:latin typeface="Consolas" panose="020B0609020204030204" pitchFamily="49" charset="0"/>
              </a:rPr>
              <a:t>n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"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found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value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indent="0" algn="l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Table_free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t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2" indent="0" algn="l" eaLnBrk="0">
              <a:spcBef>
                <a:spcPct val="0"/>
              </a:spcBef>
            </a:pP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ko-KR" altLang="ko-KR" sz="1400" b="0" dirty="0">
                <a:solidFill>
                  <a:schemeClr val="tx1"/>
                </a:solidFill>
              </a:rPr>
              <a:t> </a:t>
            </a:r>
            <a:endParaRPr lang="ko-KR" altLang="ko-KR" sz="40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545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Lecture 1: Introduction"/>
          <p:cNvSpPr txBox="1">
            <a:spLocks noGrp="1"/>
          </p:cNvSpPr>
          <p:nvPr>
            <p:ph type="ctrTitle"/>
          </p:nvPr>
        </p:nvSpPr>
        <p:spPr>
          <a:xfrm>
            <a:off x="2757697" y="1503616"/>
            <a:ext cx="6676605" cy="646331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Lecture 8: Address Sanitizer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E388: Unix Kernel Design…">
            <a:extLst>
              <a:ext uri="{FF2B5EF4-FFF2-40B4-BE49-F238E27FC236}">
                <a16:creationId xmlns:a16="http://schemas.microsoft.com/office/drawing/2014/main" id="{BF529804-651D-422B-A646-2A86C580C65B}"/>
              </a:ext>
            </a:extLst>
          </p:cNvPr>
          <p:cNvSpPr txBox="1"/>
          <p:nvPr/>
        </p:nvSpPr>
        <p:spPr>
          <a:xfrm>
            <a:off x="230734" y="129006"/>
            <a:ext cx="7894594" cy="54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algn="l">
              <a:defRPr sz="2100" b="0"/>
            </a:pP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EE485: Introduction to Environment and Tools for Modern Software Development</a:t>
            </a:r>
            <a:b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sz="1477" b="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A2A8108-5DFC-4AEB-B74D-B0765FBE7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First run</a:t>
            </a:r>
            <a:endParaRPr lang="ko-KR" altLang="en-US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DCE2BCAF-0850-424A-BE3E-DEF8AA12EFD7}"/>
              </a:ext>
            </a:extLst>
          </p:cNvPr>
          <p:cNvSpPr/>
          <p:nvPr/>
        </p:nvSpPr>
        <p:spPr bwMode="auto">
          <a:xfrm>
            <a:off x="2721286" y="2201652"/>
            <a:ext cx="6564702" cy="225149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$ 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gcc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-o table 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table.c</a:t>
            </a:r>
            <a:endParaRPr lang="en-US" altLang="ko-KR" sz="1600" b="0" dirty="0">
              <a:solidFill>
                <a:schemeClr val="tx1"/>
              </a:solidFill>
              <a:latin typeface="-소망M" pitchFamily="18" charset="-127"/>
              <a:ea typeface="-소망M" pitchFamily="18" charset="-127"/>
            </a:endParaRP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$ ./table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[+] 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Table_search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: found=1, value=4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[+] 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Table_search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: found=0, value=4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free(): double free detected in 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tcache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2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[1]    5501 abort      ./table</a:t>
            </a:r>
          </a:p>
        </p:txBody>
      </p:sp>
      <p:sp>
        <p:nvSpPr>
          <p:cNvPr id="5" name="말풍선: 사각형 4">
            <a:extLst>
              <a:ext uri="{FF2B5EF4-FFF2-40B4-BE49-F238E27FC236}">
                <a16:creationId xmlns:a16="http://schemas.microsoft.com/office/drawing/2014/main" id="{ED0E2F72-0828-4436-A480-FA8B5EF58F44}"/>
              </a:ext>
            </a:extLst>
          </p:cNvPr>
          <p:cNvSpPr/>
          <p:nvPr/>
        </p:nvSpPr>
        <p:spPr bwMode="auto">
          <a:xfrm>
            <a:off x="8333403" y="2888223"/>
            <a:ext cx="2964674" cy="1272079"/>
          </a:xfrm>
          <a:prstGeom prst="wedgeRectCallout">
            <a:avLst>
              <a:gd name="adj1" fmla="val -95694"/>
              <a:gd name="adj2" fmla="val 19925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just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kumimoji="0" lang="en-US" altLang="ko-K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-소망M" pitchFamily="18" charset="-127"/>
                <a:ea typeface="-소망M" pitchFamily="18" charset="-127"/>
              </a:rPr>
              <a:t>So, does it mean that we don’t have  bugs until the second </a:t>
            </a:r>
            <a:r>
              <a:rPr kumimoji="0" lang="en-US" altLang="ko-KR" sz="16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-소망M" pitchFamily="18" charset="-127"/>
                <a:ea typeface="-소망M" pitchFamily="18" charset="-127"/>
              </a:rPr>
              <a:t>Table_search</a:t>
            </a:r>
            <a:r>
              <a:rPr kumimoji="0" lang="en-US" altLang="ko-K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-소망M" pitchFamily="18" charset="-127"/>
                <a:ea typeface="-소망M" pitchFamily="18" charset="-127"/>
              </a:rPr>
              <a:t>?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20994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A2A8108-5DFC-4AEB-B74D-B0765FBE7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ASan</a:t>
            </a:r>
            <a:r>
              <a:rPr lang="en-US" altLang="ko-KR" dirty="0"/>
              <a:t> 1</a:t>
            </a:r>
            <a:endParaRPr lang="ko-KR" altLang="en-US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DCE2BCAF-0850-424A-BE3E-DEF8AA12EFD7}"/>
              </a:ext>
            </a:extLst>
          </p:cNvPr>
          <p:cNvSpPr/>
          <p:nvPr/>
        </p:nvSpPr>
        <p:spPr bwMode="auto">
          <a:xfrm>
            <a:off x="593491" y="902525"/>
            <a:ext cx="11401993" cy="548624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$ 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gcc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–g –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fsanitize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=address –o table 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table.c</a:t>
            </a:r>
            <a:endParaRPr lang="en-US" altLang="ko-KR" sz="1600" b="0" dirty="0">
              <a:solidFill>
                <a:schemeClr val="tx1"/>
              </a:solidFill>
              <a:latin typeface="-소망M" pitchFamily="18" charset="-127"/>
              <a:ea typeface="-소망M" pitchFamily="18" charset="-127"/>
            </a:endParaRP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$ ./table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=================================================================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rgbClr val="C00000"/>
                </a:solidFill>
                <a:latin typeface="-소망M" pitchFamily="18" charset="-127"/>
                <a:ea typeface="-소망M" pitchFamily="18" charset="-127"/>
              </a:rPr>
              <a:t>==15346==ERROR: </a:t>
            </a:r>
            <a:r>
              <a:rPr lang="en-US" altLang="ko-KR" sz="1600" b="0" dirty="0" err="1">
                <a:solidFill>
                  <a:srgbClr val="C00000"/>
                </a:solidFill>
                <a:latin typeface="-소망M" pitchFamily="18" charset="-127"/>
                <a:ea typeface="-소망M" pitchFamily="18" charset="-127"/>
              </a:rPr>
              <a:t>AddressSanitizer</a:t>
            </a:r>
            <a:r>
              <a:rPr lang="en-US" altLang="ko-KR" sz="1600" b="0" dirty="0">
                <a:solidFill>
                  <a:srgbClr val="C00000"/>
                </a:solidFill>
                <a:latin typeface="-소망M" pitchFamily="18" charset="-127"/>
                <a:ea typeface="-소망M" pitchFamily="18" charset="-127"/>
              </a:rPr>
              <a:t>: heap-buffer-overflow on address 0x602000000014 at pc 0x7fd6e0a5a3a6 bp 0x7fffc7dfd140 </a:t>
            </a:r>
            <a:r>
              <a:rPr lang="en-US" altLang="ko-KR" sz="1600" b="0" dirty="0" err="1">
                <a:solidFill>
                  <a:srgbClr val="C00000"/>
                </a:solidFill>
                <a:latin typeface="-소망M" pitchFamily="18" charset="-127"/>
                <a:ea typeface="-소망M" pitchFamily="18" charset="-127"/>
              </a:rPr>
              <a:t>sp</a:t>
            </a:r>
            <a:r>
              <a:rPr lang="en-US" altLang="ko-KR" sz="1600" b="0" dirty="0">
                <a:solidFill>
                  <a:srgbClr val="C00000"/>
                </a:solidFill>
                <a:latin typeface="-소망M" pitchFamily="18" charset="-127"/>
                <a:ea typeface="-소망M" pitchFamily="18" charset="-127"/>
              </a:rPr>
              <a:t> 0x7fffc7dfc8e8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rgbClr val="0070C0"/>
                </a:solidFill>
                <a:latin typeface="-소망M" pitchFamily="18" charset="-127"/>
                <a:ea typeface="-소망M" pitchFamily="18" charset="-127"/>
              </a:rPr>
              <a:t>WRITE of size 5 at 0x602000000014 thread T0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#0 0x7fd6e0a5a3a5  (/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usr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/lib/x86_64-linux-gnu/libasan.so.4+0x663a5)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#1 0x55d53d077fdd in </a:t>
            </a:r>
            <a:r>
              <a:rPr lang="en-US" altLang="ko-KR" sz="160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Table_add</a:t>
            </a:r>
            <a:r>
              <a:rPr lang="en-US" altLang="ko-KR" sz="160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/home/insu/table.c:34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#2 0x55d53d078497 in main /home/insu/table.c:82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#3 0x7fd6e0624bf6 in __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libc_start_main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(/lib/x86_64-linux-gnu/libc.so.6+0x21bf6)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#4 0x55d53d077d89 in _start (/home/insu/table+0xd89)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endParaRPr lang="en-US" altLang="ko-KR" sz="1600" b="0" dirty="0">
              <a:solidFill>
                <a:schemeClr val="tx1"/>
              </a:solidFill>
              <a:latin typeface="-소망M" pitchFamily="18" charset="-127"/>
              <a:ea typeface="-소망M" pitchFamily="18" charset="-127"/>
            </a:endParaRP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rgbClr val="92D050"/>
                </a:solidFill>
                <a:latin typeface="-소망M" pitchFamily="18" charset="-127"/>
                <a:ea typeface="-소망M" pitchFamily="18" charset="-127"/>
              </a:rPr>
              <a:t>0x602000000014 is located 0 bytes to the right of 4-byte region [0x602000000010,0x602000000014)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rgbClr val="7030A0"/>
                </a:solidFill>
                <a:latin typeface="-소망M" pitchFamily="18" charset="-127"/>
                <a:ea typeface="-소망M" pitchFamily="18" charset="-127"/>
              </a:rPr>
              <a:t>allocated by thread T0 here: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#0 0x7fd6e0ad2b40 in __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interceptor_malloc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(/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usr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/lib/x86_64-linux-gnu/libasan.so.4+0xdeb40)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#1 0x55d53d077f9c in </a:t>
            </a:r>
            <a:r>
              <a:rPr lang="en-US" altLang="ko-KR" sz="160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Table_add</a:t>
            </a:r>
            <a:r>
              <a:rPr lang="en-US" altLang="ko-KR" sz="160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/home/insu/table.c:33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#2 0x55d53d078497 in main /home/insu/table.c:82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#3 0x7fd6e0624bf6 in __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libc_start_main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(/lib/x86_64-linux-gnu/libc.so.6+0x21bf6)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AF040D1-A835-4449-848D-1F40F211A8D3}"/>
              </a:ext>
            </a:extLst>
          </p:cNvPr>
          <p:cNvSpPr/>
          <p:nvPr/>
        </p:nvSpPr>
        <p:spPr bwMode="auto">
          <a:xfrm>
            <a:off x="6210547" y="469232"/>
            <a:ext cx="5458939" cy="109945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defTabSz="914400" eaLnBrk="0">
              <a:spcBef>
                <a:spcPct val="0"/>
              </a:spcBef>
            </a:pPr>
            <a:r>
              <a:rPr lang="en-US" altLang="ko-KR" sz="1600" b="0" strike="sngStrike" dirty="0">
                <a:solidFill>
                  <a:srgbClr val="FF0000"/>
                </a:solidFill>
                <a:latin typeface="Consolas" panose="020B0609020204030204" pitchFamily="49" charset="0"/>
              </a:rPr>
              <a:t>  </a:t>
            </a:r>
            <a:r>
              <a:rPr lang="ko-KR" altLang="ko-KR" sz="1600" b="0" strike="sngStrike" dirty="0" err="1">
                <a:solidFill>
                  <a:srgbClr val="FF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strike="sngStrike" dirty="0">
                <a:solidFill>
                  <a:srgbClr val="FF0000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strike="sngStrike" dirty="0" err="1">
                <a:solidFill>
                  <a:srgbClr val="FF0000"/>
                </a:solidFill>
                <a:latin typeface="Consolas" panose="020B0609020204030204" pitchFamily="49" charset="0"/>
              </a:rPr>
              <a:t>key</a:t>
            </a:r>
            <a:r>
              <a:rPr lang="ko-KR" altLang="ko-KR" sz="1600" b="0" strike="sngStrike" dirty="0">
                <a:solidFill>
                  <a:srgbClr val="FF0000"/>
                </a:solidFill>
                <a:latin typeface="Consolas" panose="020B0609020204030204" pitchFamily="49" charset="0"/>
              </a:rPr>
              <a:t> = </a:t>
            </a:r>
            <a:r>
              <a:rPr lang="ko-KR" altLang="ko-KR" sz="1600" b="0" strike="sngStrike" dirty="0" err="1">
                <a:solidFill>
                  <a:srgbClr val="FF0000"/>
                </a:solidFill>
                <a:latin typeface="Consolas" panose="020B0609020204030204" pitchFamily="49" charset="0"/>
              </a:rPr>
              <a:t>malloc</a:t>
            </a:r>
            <a:r>
              <a:rPr lang="ko-KR" altLang="ko-KR" sz="1600" b="0" strike="sngStrike" dirty="0">
                <a:solidFill>
                  <a:srgbClr val="FF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strike="sngStrike" dirty="0" err="1">
                <a:solidFill>
                  <a:srgbClr val="FF0000"/>
                </a:solidFill>
                <a:latin typeface="Consolas" panose="020B0609020204030204" pitchFamily="49" charset="0"/>
              </a:rPr>
              <a:t>strlen</a:t>
            </a:r>
            <a:r>
              <a:rPr lang="ko-KR" altLang="ko-KR" sz="1600" b="0" strike="sngStrike" dirty="0">
                <a:solidFill>
                  <a:srgbClr val="FF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strike="sngStrike" dirty="0" err="1">
                <a:solidFill>
                  <a:srgbClr val="FF0000"/>
                </a:solidFill>
                <a:latin typeface="Consolas" panose="020B0609020204030204" pitchFamily="49" charset="0"/>
              </a:rPr>
              <a:t>key</a:t>
            </a:r>
            <a:r>
              <a:rPr lang="ko-KR" altLang="ko-KR" sz="1600" b="0" strike="sngStrike" dirty="0">
                <a:solidFill>
                  <a:srgbClr val="FF0000"/>
                </a:solidFill>
                <a:latin typeface="Consolas" panose="020B0609020204030204" pitchFamily="49" charset="0"/>
              </a:rPr>
              <a:t>)); </a:t>
            </a:r>
            <a:endParaRPr lang="en-US" altLang="ko-KR" sz="1600" b="0" strike="sngStrike" dirty="0">
              <a:solidFill>
                <a:srgbClr val="FF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malloc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strlen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+ 1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strcpy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306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A2A8108-5DFC-4AEB-B74D-B0765FBE7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ASan</a:t>
            </a:r>
            <a:r>
              <a:rPr lang="en-US" altLang="ko-KR" dirty="0"/>
              <a:t> 2</a:t>
            </a:r>
            <a:endParaRPr lang="ko-KR" altLang="en-US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DCE2BCAF-0850-424A-BE3E-DEF8AA12EFD7}"/>
              </a:ext>
            </a:extLst>
          </p:cNvPr>
          <p:cNvSpPr/>
          <p:nvPr/>
        </p:nvSpPr>
        <p:spPr bwMode="auto">
          <a:xfrm>
            <a:off x="593491" y="902525"/>
            <a:ext cx="11401993" cy="548624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$ 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gcc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–g –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fsanitize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=address –o table 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table.c</a:t>
            </a:r>
            <a:endParaRPr lang="en-US" altLang="ko-KR" sz="1300" b="0" dirty="0">
              <a:solidFill>
                <a:schemeClr val="tx1"/>
              </a:solidFill>
              <a:latin typeface="-소망M" pitchFamily="18" charset="-127"/>
              <a:ea typeface="-소망M" pitchFamily="18" charset="-127"/>
            </a:endParaRP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$ ./table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[+] 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Table_search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: found=1, value=4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=================================================================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rgbClr val="FF0000"/>
                </a:solidFill>
                <a:latin typeface="-소망M" pitchFamily="18" charset="-127"/>
                <a:ea typeface="-소망M" pitchFamily="18" charset="-127"/>
              </a:rPr>
              <a:t>==15903==ERROR: </a:t>
            </a:r>
            <a:r>
              <a:rPr lang="en-US" altLang="ko-KR" sz="1300" b="0" dirty="0" err="1">
                <a:solidFill>
                  <a:srgbClr val="FF0000"/>
                </a:solidFill>
                <a:latin typeface="-소망M" pitchFamily="18" charset="-127"/>
                <a:ea typeface="-소망M" pitchFamily="18" charset="-127"/>
              </a:rPr>
              <a:t>AddressSanitizer</a:t>
            </a:r>
            <a:r>
              <a:rPr lang="en-US" altLang="ko-KR" sz="1300" b="0" dirty="0">
                <a:solidFill>
                  <a:srgbClr val="FF0000"/>
                </a:solidFill>
                <a:latin typeface="-소망M" pitchFamily="18" charset="-127"/>
                <a:ea typeface="-소망M" pitchFamily="18" charset="-127"/>
              </a:rPr>
              <a:t>: heap-use-after-free on address 0x603000000040 at pc 0x55d06f5c43b2 bp 0x7ffcc08d43f0 </a:t>
            </a:r>
            <a:r>
              <a:rPr lang="en-US" altLang="ko-KR" sz="1300" b="0" dirty="0" err="1">
                <a:solidFill>
                  <a:srgbClr val="FF0000"/>
                </a:solidFill>
                <a:latin typeface="-소망M" pitchFamily="18" charset="-127"/>
                <a:ea typeface="-소망M" pitchFamily="18" charset="-127"/>
              </a:rPr>
              <a:t>sp</a:t>
            </a:r>
            <a:r>
              <a:rPr lang="en-US" altLang="ko-KR" sz="1300" b="0" dirty="0">
                <a:solidFill>
                  <a:srgbClr val="FF0000"/>
                </a:solidFill>
                <a:latin typeface="-소망M" pitchFamily="18" charset="-127"/>
                <a:ea typeface="-소망M" pitchFamily="18" charset="-127"/>
              </a:rPr>
              <a:t> 0x7ffcc08d43e0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rgbClr val="0070C0"/>
                </a:solidFill>
                <a:latin typeface="-소망M" pitchFamily="18" charset="-127"/>
                <a:ea typeface="-소망M" pitchFamily="18" charset="-127"/>
              </a:rPr>
              <a:t>READ of size 8 at 0x603000000040 thread T0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#0 0x55d06f5c43b1 in 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Table_remove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</a:t>
            </a:r>
            <a:r>
              <a:rPr lang="en-US" altLang="ko-KR" sz="130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/home/insu/table.c:58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#1 0x55d06f5c464a in main /home/insu/table.c:91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#2 0x7fd33ab93bf6 in __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libc_start_main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(/lib/x86_64-linux-gnu/libc.so.6+0x21bf6)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#3 0x55d06f5c3d89 in _start (/home/insu/table+0xd89)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endParaRPr lang="en-US" altLang="ko-KR" sz="1300" b="0" dirty="0">
              <a:solidFill>
                <a:schemeClr val="tx1"/>
              </a:solidFill>
              <a:latin typeface="-소망M" pitchFamily="18" charset="-127"/>
              <a:ea typeface="-소망M" pitchFamily="18" charset="-127"/>
            </a:endParaRP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rgbClr val="92D050"/>
                </a:solidFill>
                <a:latin typeface="-소망M" pitchFamily="18" charset="-127"/>
                <a:ea typeface="-소망M" pitchFamily="18" charset="-127"/>
              </a:rPr>
              <a:t>0x603000000040 is located 0 bytes inside of 24-byte region [0x603000000040,0x603000000058)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rgbClr val="7030A0"/>
                </a:solidFill>
                <a:latin typeface="-소망M" pitchFamily="18" charset="-127"/>
                <a:ea typeface="-소망M" pitchFamily="18" charset="-127"/>
              </a:rPr>
              <a:t>freed by thread T0 here: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#0 0x7fd33b0417a8 in __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interceptor_free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(/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usr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/lib/x86_64-linux-gnu/libasan.so.4+0xde7a8)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#1 0x55d06f5c4390 in 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Table_remove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</a:t>
            </a:r>
            <a:r>
              <a:rPr lang="en-US" altLang="ko-KR" sz="130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/home/insu/table.c:57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#2 0x55d06f5c464a in main /home/insu/table.c:91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#3 0x7fd33ab93bf6 in __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libc_start_main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(/lib/x86_64-linux-gnu/libc.so.6+0x21bf6)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endParaRPr lang="en-US" altLang="ko-KR" sz="1300" b="0" dirty="0">
              <a:solidFill>
                <a:schemeClr val="tx1"/>
              </a:solidFill>
              <a:latin typeface="-소망M" pitchFamily="18" charset="-127"/>
              <a:ea typeface="-소망M" pitchFamily="18" charset="-127"/>
            </a:endParaRP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rgbClr val="7030A0"/>
                </a:solidFill>
                <a:latin typeface="-소망M" pitchFamily="18" charset="-127"/>
                <a:ea typeface="-소망M" pitchFamily="18" charset="-127"/>
              </a:rPr>
              <a:t>previously allocated by thread T0 here: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#0 0x7fd33b041b40 in __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interceptor_malloc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(/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usr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/lib/x86_64-linux-gnu/libasan.so.4+0xdeb40)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#1 0x55d06f5c3f75 in 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Table_add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/home/insu/table.c:31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#2 0x55d06f5c45aa in main /home/insu/table.c:85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#3 0x7fd33ab93bf6 in __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libc_start_main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(/lib/x86_64-linux-gnu/libc.so.6+0x21bf6)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942DF5B7-68EF-4B5F-A8F0-59B3EF283A07}"/>
              </a:ext>
            </a:extLst>
          </p:cNvPr>
          <p:cNvSpPr/>
          <p:nvPr/>
        </p:nvSpPr>
        <p:spPr bwMode="auto">
          <a:xfrm>
            <a:off x="6294487" y="1524000"/>
            <a:ext cx="5458939" cy="177189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defTabSz="914400" eaLnBrk="0">
              <a:spcBef>
                <a:spcPct val="0"/>
              </a:spcBef>
            </a:pPr>
            <a:r>
              <a:rPr lang="en-US" altLang="ko-KR" sz="1600" b="0" strike="sngStrike" dirty="0">
                <a:solidFill>
                  <a:srgbClr val="FF0000"/>
                </a:solidFill>
                <a:latin typeface="Consolas" panose="020B0609020204030204" pitchFamily="49" charset="0"/>
              </a:rPr>
              <a:t>  free(p);</a:t>
            </a: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strike="sngStrike" dirty="0">
                <a:solidFill>
                  <a:srgbClr val="FF0000"/>
                </a:solidFill>
                <a:latin typeface="Consolas" panose="020B0609020204030204" pitchFamily="49" charset="0"/>
              </a:rPr>
              <a:t>  free(p-&gt;key); </a:t>
            </a:r>
          </a:p>
          <a:p>
            <a:pPr algn="l" defTabSz="914400" eaLnBrk="0">
              <a:spcBef>
                <a:spcPct val="0"/>
              </a:spcBef>
            </a:pP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free(p-&gt;key); </a:t>
            </a: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free(p);</a:t>
            </a:r>
          </a:p>
        </p:txBody>
      </p:sp>
    </p:spTree>
    <p:extLst>
      <p:ext uri="{BB962C8B-B14F-4D97-AF65-F5344CB8AC3E}">
        <p14:creationId xmlns:p14="http://schemas.microsoft.com/office/powerpoint/2010/main" val="3043216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A2A8108-5DFC-4AEB-B74D-B0765FBE7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ASan</a:t>
            </a:r>
            <a:r>
              <a:rPr lang="en-US" altLang="ko-KR" dirty="0"/>
              <a:t> 3</a:t>
            </a:r>
            <a:endParaRPr lang="ko-KR" altLang="en-US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DCE2BCAF-0850-424A-BE3E-DEF8AA12EFD7}"/>
              </a:ext>
            </a:extLst>
          </p:cNvPr>
          <p:cNvSpPr/>
          <p:nvPr/>
        </p:nvSpPr>
        <p:spPr bwMode="auto">
          <a:xfrm>
            <a:off x="593491" y="902525"/>
            <a:ext cx="11401993" cy="548624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$ 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gcc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–g –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fsanitize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=address –o table 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table.c</a:t>
            </a:r>
            <a:endParaRPr lang="en-US" altLang="ko-KR" sz="1300" b="0" dirty="0">
              <a:solidFill>
                <a:schemeClr val="tx1"/>
              </a:solidFill>
              <a:latin typeface="-소망M" pitchFamily="18" charset="-127"/>
              <a:ea typeface="-소망M" pitchFamily="18" charset="-127"/>
            </a:endParaRP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$ ./table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[+] 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Table_search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: found=1, value=4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=================================================================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rgbClr val="FF0000"/>
                </a:solidFill>
                <a:latin typeface="-소망M" pitchFamily="18" charset="-127"/>
                <a:ea typeface="-소망M" pitchFamily="18" charset="-127"/>
              </a:rPr>
              <a:t>==17712==ERROR: </a:t>
            </a:r>
            <a:r>
              <a:rPr lang="en-US" altLang="ko-KR" sz="1300" b="0" dirty="0" err="1">
                <a:solidFill>
                  <a:srgbClr val="FF0000"/>
                </a:solidFill>
                <a:latin typeface="-소망M" pitchFamily="18" charset="-127"/>
                <a:ea typeface="-소망M" pitchFamily="18" charset="-127"/>
              </a:rPr>
              <a:t>AddressSanitizer</a:t>
            </a:r>
            <a:r>
              <a:rPr lang="en-US" altLang="ko-KR" sz="1300" b="0" dirty="0">
                <a:solidFill>
                  <a:srgbClr val="FF0000"/>
                </a:solidFill>
                <a:latin typeface="-소망M" pitchFamily="18" charset="-127"/>
                <a:ea typeface="-소망M" pitchFamily="18" charset="-127"/>
              </a:rPr>
              <a:t>: attempting double-free on 0x625000000100 in thread T0: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#0 0x7f7d0b7ac7a8 in __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interceptor_free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(/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usr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/lib/x86_64-linux-gnu/libasan.so.4+0xde7a8)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#1 0x55fb3b3b64e4 in 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Table_free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</a:t>
            </a:r>
            <a:r>
              <a:rPr lang="en-US" altLang="ko-KR" sz="130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/home/insu/table.c:73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#2 0x55fb3b3b66c8 in main /home/insu/table.c:95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#3 0x7f7d0b2febf6 in __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libc_start_main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(/lib/x86_64-linux-gnu/libc.so.6+0x21bf6)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#4 0x55fb3b3b5d89 in _start (/home/insu/table+0xd89)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endParaRPr lang="en-US" altLang="ko-KR" sz="1300" b="0" dirty="0">
              <a:solidFill>
                <a:schemeClr val="tx1"/>
              </a:solidFill>
              <a:latin typeface="-소망M" pitchFamily="18" charset="-127"/>
              <a:ea typeface="-소망M" pitchFamily="18" charset="-127"/>
            </a:endParaRP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rgbClr val="92D050"/>
                </a:solidFill>
                <a:latin typeface="-소망M" pitchFamily="18" charset="-127"/>
                <a:ea typeface="-소망M" pitchFamily="18" charset="-127"/>
              </a:rPr>
              <a:t>0x625000000100 is located 0 bytes inside of 8192-byte region [0x625000000100,0x625000002100)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rgbClr val="7030A0"/>
                </a:solidFill>
                <a:latin typeface="-소망M" pitchFamily="18" charset="-127"/>
                <a:ea typeface="-소망M" pitchFamily="18" charset="-127"/>
              </a:rPr>
              <a:t>freed by thread T0 here: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#0 0x7f7d0b7ac7a8 in __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interceptor_free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(/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usr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/lib/x86_64-linux-gnu/libasan.so.4+0xde7a8)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#1 0x55fb3b3b64d8 in 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Table_free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</a:t>
            </a:r>
            <a:r>
              <a:rPr lang="en-US" altLang="ko-KR" sz="130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/home/insu/table.c:72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#2 0x55fb3b3b66c8 in main /home/insu/table.c:95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#3 0x7f7d0b2febf6 in __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libc_start_main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(/lib/x86_64-linux-gnu/libc.so.6+0x21bf6)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endParaRPr lang="en-US" altLang="ko-KR" sz="1300" b="0" dirty="0">
              <a:solidFill>
                <a:schemeClr val="tx1"/>
              </a:solidFill>
              <a:latin typeface="-소망M" pitchFamily="18" charset="-127"/>
              <a:ea typeface="-소망M" pitchFamily="18" charset="-127"/>
            </a:endParaRP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rgbClr val="7030A0"/>
                </a:solidFill>
                <a:latin typeface="-소망M" pitchFamily="18" charset="-127"/>
                <a:ea typeface="-소망M" pitchFamily="18" charset="-127"/>
              </a:rPr>
              <a:t>previously allocated by thread T0 here: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#0 0x7f7d0b7acd28 in __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interceptor_calloc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(/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usr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/lib/x86_64-linux-gnu/libasan.so.4+0xded28)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#1 0x55fb3b3b5f4e in 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Table_create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/home/insu/table.c:26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#2 0x55fb3b3b656d in main /home/insu/table.c:83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#3 0x7f7d0b2febf6 in __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libc_start_main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(/lib/x86_64-linux-gnu/libc.so.6+0x21bf6)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942DF5B7-68EF-4B5F-A8F0-59B3EF283A07}"/>
              </a:ext>
            </a:extLst>
          </p:cNvPr>
          <p:cNvSpPr/>
          <p:nvPr/>
        </p:nvSpPr>
        <p:spPr bwMode="auto">
          <a:xfrm>
            <a:off x="6294487" y="1524000"/>
            <a:ext cx="5458939" cy="108989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altLang="ko-KR" sz="1600" b="0" strike="sngStrike" dirty="0">
                <a:solidFill>
                  <a:srgbClr val="FF0000"/>
                </a:solidFill>
                <a:latin typeface="Consolas" panose="020B0609020204030204" pitchFamily="49" charset="0"/>
              </a:rPr>
              <a:t>free(t-&gt;array); </a:t>
            </a: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free(t);</a:t>
            </a:r>
          </a:p>
        </p:txBody>
      </p:sp>
    </p:spTree>
    <p:extLst>
      <p:ext uri="{BB962C8B-B14F-4D97-AF65-F5344CB8AC3E}">
        <p14:creationId xmlns:p14="http://schemas.microsoft.com/office/powerpoint/2010/main" val="138242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A2A8108-5DFC-4AEB-B74D-B0765FBE7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ASan</a:t>
            </a:r>
            <a:r>
              <a:rPr lang="en-US" altLang="ko-KR" dirty="0"/>
              <a:t> 4</a:t>
            </a:r>
            <a:endParaRPr lang="ko-KR" altLang="en-US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DCE2BCAF-0850-424A-BE3E-DEF8AA12EFD7}"/>
              </a:ext>
            </a:extLst>
          </p:cNvPr>
          <p:cNvSpPr/>
          <p:nvPr/>
        </p:nvSpPr>
        <p:spPr bwMode="auto">
          <a:xfrm>
            <a:off x="593491" y="902525"/>
            <a:ext cx="11401993" cy="548624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$ 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gcc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–g –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fsanitize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=address –o table 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table.c</a:t>
            </a:r>
            <a:endParaRPr lang="en-US" altLang="ko-KR" sz="1300" b="0" dirty="0">
              <a:solidFill>
                <a:schemeClr val="tx1"/>
              </a:solidFill>
              <a:latin typeface="-소망M" pitchFamily="18" charset="-127"/>
              <a:ea typeface="-소망M" pitchFamily="18" charset="-127"/>
            </a:endParaRP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$ ./table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[+] 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Table_search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: found=1, value=4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[+] 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Table_search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: found=0, value=4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endParaRPr lang="en-US" altLang="ko-KR" sz="1300" b="0" dirty="0">
              <a:solidFill>
                <a:schemeClr val="tx1"/>
              </a:solidFill>
              <a:latin typeface="-소망M" pitchFamily="18" charset="-127"/>
              <a:ea typeface="-소망M" pitchFamily="18" charset="-127"/>
            </a:endParaRP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=================================================================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rgbClr val="FF0000"/>
                </a:solidFill>
                <a:latin typeface="-소망M" pitchFamily="18" charset="-127"/>
                <a:ea typeface="-소망M" pitchFamily="18" charset="-127"/>
              </a:rPr>
              <a:t>==18028==ERROR: </a:t>
            </a:r>
            <a:r>
              <a:rPr lang="en-US" altLang="ko-KR" sz="1300" b="0" dirty="0" err="1">
                <a:solidFill>
                  <a:srgbClr val="FF0000"/>
                </a:solidFill>
                <a:latin typeface="-소망M" pitchFamily="18" charset="-127"/>
                <a:ea typeface="-소망M" pitchFamily="18" charset="-127"/>
              </a:rPr>
              <a:t>LeakSanitizer</a:t>
            </a:r>
            <a:r>
              <a:rPr lang="en-US" altLang="ko-KR" sz="1300" b="0" dirty="0">
                <a:solidFill>
                  <a:srgbClr val="FF0000"/>
                </a:solidFill>
                <a:latin typeface="-소망M" pitchFamily="18" charset="-127"/>
                <a:ea typeface="-소망M" pitchFamily="18" charset="-127"/>
              </a:rPr>
              <a:t>: detected memory leaks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endParaRPr lang="en-US" altLang="ko-KR" sz="1300" b="0" dirty="0">
              <a:solidFill>
                <a:schemeClr val="tx1"/>
              </a:solidFill>
              <a:latin typeface="-소망M" pitchFamily="18" charset="-127"/>
              <a:ea typeface="-소망M" pitchFamily="18" charset="-127"/>
            </a:endParaRP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rgbClr val="0070C0"/>
                </a:solidFill>
                <a:latin typeface="-소망M" pitchFamily="18" charset="-127"/>
                <a:ea typeface="-소망M" pitchFamily="18" charset="-127"/>
              </a:rPr>
              <a:t>Direct leak of 7 byte(s) in 1 object(s) allocated from: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#0 0x7f24459a0b40 in __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interceptor_malloc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(/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usr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/lib/x86_64-linux-gnu/libasan.so.4+0xdeb40)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#1 0x55a729b96fa0 in 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Table_add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/home/insu/table.c:33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#2 0x55a729b975b9 in main /home/insu/table.c:85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#3 0x7f24454f2bf6 in __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libc_start_main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(/lib/x86_64-linux-gnu/libc.so.6+0x21bf6)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endParaRPr lang="en-US" altLang="ko-KR" sz="1300" b="0" dirty="0">
              <a:solidFill>
                <a:schemeClr val="tx1"/>
              </a:solidFill>
              <a:latin typeface="-소망M" pitchFamily="18" charset="-127"/>
              <a:ea typeface="-소망M" pitchFamily="18" charset="-127"/>
            </a:endParaRP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rgbClr val="0070C0"/>
                </a:solidFill>
                <a:latin typeface="-소망M" pitchFamily="18" charset="-127"/>
                <a:ea typeface="-소망M" pitchFamily="18" charset="-127"/>
              </a:rPr>
              <a:t>Direct leak of 5 byte(s) in 1 object(s) allocated from: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#0 0x7f24459a0b40 in __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interceptor_malloc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(/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usr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/lib/x86_64-linux-gnu/libasan.so.4+0xdeb40)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#1 0x55a729b96fa0 in 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Table_add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/home/insu/table.c:33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#2 0x55a729b97583 in main /home/insu/table.c:83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#3 0x7f24454f2bf6 in __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libc_start_main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(/lib/x86_64-linux-gnu/libc.so.6+0x21bf6)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endParaRPr lang="en-US" altLang="ko-KR" sz="1300" b="0" dirty="0">
              <a:solidFill>
                <a:schemeClr val="tx1"/>
              </a:solidFill>
              <a:latin typeface="-소망M" pitchFamily="18" charset="-127"/>
              <a:ea typeface="-소망M" pitchFamily="18" charset="-127"/>
            </a:endParaRP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SUMMARY: </a:t>
            </a:r>
            <a:r>
              <a:rPr lang="en-US" altLang="ko-KR" sz="13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AddressSanitizer</a:t>
            </a:r>
            <a:r>
              <a:rPr lang="en-US" altLang="ko-KR" sz="13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: 12 byte(s) leaked in 2 allocation(s).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942DF5B7-68EF-4B5F-A8F0-59B3EF283A07}"/>
              </a:ext>
            </a:extLst>
          </p:cNvPr>
          <p:cNvSpPr/>
          <p:nvPr/>
        </p:nvSpPr>
        <p:spPr bwMode="auto">
          <a:xfrm>
            <a:off x="6294487" y="1524000"/>
            <a:ext cx="5458939" cy="108989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nextp</a:t>
            </a: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= p-&gt;next;</a:t>
            </a: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B050"/>
                </a:solidFill>
                <a:latin typeface="Consolas" panose="020B0609020204030204" pitchFamily="49" charset="0"/>
              </a:rPr>
              <a:t>  free(p-&gt;key);</a:t>
            </a:r>
          </a:p>
          <a:p>
            <a:pPr algn="l" defTabSz="914400" eaLnBrk="0">
              <a:spcBef>
                <a:spcPct val="0"/>
              </a:spcBef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free(p);</a:t>
            </a:r>
          </a:p>
        </p:txBody>
      </p:sp>
    </p:spTree>
    <p:extLst>
      <p:ext uri="{BB962C8B-B14F-4D97-AF65-F5344CB8AC3E}">
        <p14:creationId xmlns:p14="http://schemas.microsoft.com/office/powerpoint/2010/main" val="3819603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A3F3372-EC49-4C8A-84E7-FCFD331E0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Discussion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97A88A1-7133-414E-B11D-993B37ED07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Address Sanitizer only catches bugs if they are triggered!</a:t>
            </a:r>
          </a:p>
          <a:p>
            <a:pPr lvl="1"/>
            <a:r>
              <a:rPr lang="en-US" altLang="ko-KR" dirty="0"/>
              <a:t>i.e., cannot catch if they are not triggered.</a:t>
            </a:r>
          </a:p>
          <a:p>
            <a:pPr lvl="1"/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614D13B2-FF6C-4DFD-90AC-F7DF942D8570}"/>
              </a:ext>
            </a:extLst>
          </p:cNvPr>
          <p:cNvSpPr/>
          <p:nvPr/>
        </p:nvSpPr>
        <p:spPr bwMode="auto">
          <a:xfrm>
            <a:off x="768860" y="2340884"/>
            <a:ext cx="2155514" cy="225149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FF"/>
                </a:solidFill>
                <a:latin typeface="Consolas" panose="020B0609020204030204" pitchFamily="49" charset="0"/>
              </a:rPr>
              <a:t>main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{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0" dirty="0">
                <a:solidFill>
                  <a:srgbClr val="B00040"/>
                </a:solidFill>
                <a:latin typeface="Consolas" panose="020B0609020204030204" pitchFamily="49" charset="0"/>
              </a:rPr>
              <a:t>  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buf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10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];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0" dirty="0">
                <a:solidFill>
                  <a:srgbClr val="B00040"/>
                </a:solidFill>
                <a:latin typeface="Consolas" panose="020B0609020204030204" pitchFamily="49" charset="0"/>
              </a:rPr>
              <a:t>  </a:t>
            </a:r>
            <a:r>
              <a:rPr lang="ko-KR" altLang="ko-KR" sz="1600" b="0" dirty="0" err="1">
                <a:solidFill>
                  <a:srgbClr val="B00040"/>
                </a:solidFill>
                <a:latin typeface="Consolas" panose="020B0609020204030204" pitchFamily="49" charset="0"/>
              </a:rPr>
              <a:t>int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d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0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scanf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"%</a:t>
            </a:r>
            <a:r>
              <a:rPr lang="ko-KR" altLang="ko-KR" sz="1600" b="0" dirty="0" err="1">
                <a:solidFill>
                  <a:srgbClr val="BA2121"/>
                </a:solidFill>
                <a:latin typeface="Consolas" panose="020B0609020204030204" pitchFamily="49" charset="0"/>
              </a:rPr>
              <a:t>d</a:t>
            </a:r>
            <a:r>
              <a:rPr lang="ko-KR" altLang="ko-KR" sz="1600" b="0" dirty="0">
                <a:solidFill>
                  <a:srgbClr val="BA2121"/>
                </a:solidFill>
                <a:latin typeface="Consolas" panose="020B0609020204030204" pitchFamily="49" charset="0"/>
              </a:rPr>
              <a:t>"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&amp;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d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buf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d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]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0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r>
              <a:rPr lang="ko-KR" altLang="ko-KR" sz="1400" b="0" dirty="0">
                <a:solidFill>
                  <a:schemeClr val="tx1"/>
                </a:solidFill>
              </a:rPr>
              <a:t> </a:t>
            </a:r>
            <a:endParaRPr lang="ko-KR" altLang="ko-KR" sz="40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9914FEB3-081F-470A-A097-ADE1729E4903}"/>
              </a:ext>
            </a:extLst>
          </p:cNvPr>
          <p:cNvSpPr/>
          <p:nvPr/>
        </p:nvSpPr>
        <p:spPr bwMode="auto">
          <a:xfrm>
            <a:off x="3659408" y="2340884"/>
            <a:ext cx="2155514" cy="152047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$ ./test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1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endParaRPr lang="en-US" altLang="ko-KR" sz="1600" b="0" dirty="0">
              <a:solidFill>
                <a:schemeClr val="tx1"/>
              </a:solidFill>
              <a:latin typeface="-소망M" pitchFamily="18" charset="-127"/>
              <a:ea typeface="-소망M" pitchFamily="18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00A68891-572B-49F4-84B3-D4A43AB9DAA1}"/>
              </a:ext>
            </a:extLst>
          </p:cNvPr>
          <p:cNvSpPr/>
          <p:nvPr/>
        </p:nvSpPr>
        <p:spPr bwMode="auto">
          <a:xfrm>
            <a:off x="6422680" y="2340884"/>
            <a:ext cx="5084955" cy="242068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$ ./test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10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=================================================================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==19852==ERROR: 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AddressSanitizer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: stack-buffer-overflow on address 0x7ffd531150d8 at pc 0x5566413e3c4d bp 0x7ffd53115040 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sp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0x7ffd53115030</a:t>
            </a:r>
          </a:p>
        </p:txBody>
      </p:sp>
    </p:spTree>
    <p:extLst>
      <p:ext uri="{BB962C8B-B14F-4D97-AF65-F5344CB8AC3E}">
        <p14:creationId xmlns:p14="http://schemas.microsoft.com/office/powerpoint/2010/main" val="30002037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A3F3372-EC49-4C8A-84E7-FCFD331E0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Address Sanitizer vs </a:t>
            </a:r>
            <a:r>
              <a:rPr lang="en-US" altLang="ko-KR" dirty="0" err="1"/>
              <a:t>Valgrind</a:t>
            </a:r>
            <a:br>
              <a:rPr lang="en-US" altLang="ko-KR" dirty="0"/>
            </a:b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97A88A1-7133-414E-B11D-993B37ED07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Advantages of </a:t>
            </a:r>
            <a:r>
              <a:rPr lang="en-US" altLang="ko-KR" dirty="0" err="1"/>
              <a:t>asan</a:t>
            </a:r>
            <a:endParaRPr lang="en-US" altLang="ko-KR" dirty="0"/>
          </a:p>
          <a:p>
            <a:pPr lvl="1"/>
            <a:r>
              <a:rPr lang="en-US" altLang="ko-KR" dirty="0"/>
              <a:t>Non-heap bugs: Stack overflow, Global overflow, …</a:t>
            </a:r>
          </a:p>
          <a:p>
            <a:pPr lvl="1"/>
            <a:r>
              <a:rPr lang="en-US" altLang="ko-KR" dirty="0"/>
              <a:t>Much faster: 2x </a:t>
            </a:r>
            <a:r>
              <a:rPr lang="en-US" altLang="ko-KR" dirty="0" err="1"/>
              <a:t>Asan</a:t>
            </a:r>
            <a:r>
              <a:rPr lang="en-US" altLang="ko-KR" dirty="0"/>
              <a:t>, 20x </a:t>
            </a:r>
            <a:r>
              <a:rPr lang="en-US" altLang="ko-KR" dirty="0" err="1"/>
              <a:t>Valgrind</a:t>
            </a:r>
            <a:endParaRPr lang="en-US" altLang="ko-KR" dirty="0"/>
          </a:p>
          <a:p>
            <a:pPr lvl="1"/>
            <a:r>
              <a:rPr lang="en-US" altLang="ko-KR" dirty="0"/>
              <a:t>Multi-threaded support</a:t>
            </a:r>
          </a:p>
          <a:p>
            <a:pPr lvl="1"/>
            <a:endParaRPr lang="en-US" altLang="ko-KR" dirty="0"/>
          </a:p>
          <a:p>
            <a:r>
              <a:rPr lang="en-US" altLang="ko-KR" dirty="0"/>
              <a:t>Disadvantage</a:t>
            </a:r>
          </a:p>
          <a:p>
            <a:pPr lvl="1"/>
            <a:r>
              <a:rPr lang="en-US" altLang="ko-KR" dirty="0"/>
              <a:t>Re-compilation required (i.e., Source code is required )</a:t>
            </a:r>
          </a:p>
          <a:p>
            <a:pPr lvl="2"/>
            <a:r>
              <a:rPr lang="en-US" altLang="ko-KR" dirty="0" err="1"/>
              <a:t>Valgrind</a:t>
            </a:r>
            <a:r>
              <a:rPr lang="en-US" altLang="ko-KR" dirty="0"/>
              <a:t> can detect memory bugs in compiled libraries.  </a:t>
            </a:r>
          </a:p>
          <a:p>
            <a:pPr lvl="2"/>
            <a:r>
              <a:rPr lang="en-US" altLang="ko-KR" dirty="0"/>
              <a:t>But </a:t>
            </a:r>
            <a:r>
              <a:rPr lang="en-US" altLang="ko-KR" dirty="0" err="1"/>
              <a:t>asan</a:t>
            </a:r>
            <a:r>
              <a:rPr lang="en-US" altLang="ko-KR" dirty="0"/>
              <a:t> only can detect bugs if it is compiled with </a:t>
            </a:r>
            <a:r>
              <a:rPr lang="en-US" altLang="ko-KR"/>
              <a:t>the option</a:t>
            </a:r>
            <a:endParaRPr lang="en-US" altLang="ko-KR" dirty="0"/>
          </a:p>
          <a:p>
            <a:pPr lvl="1"/>
            <a:r>
              <a:rPr lang="en-US" altLang="ko-KR" dirty="0"/>
              <a:t>Cannot detect uninitialized memory (NOTE: clang has </a:t>
            </a:r>
            <a:r>
              <a:rPr lang="en-US" altLang="ko-KR" dirty="0" err="1"/>
              <a:t>MemorySanitizer</a:t>
            </a:r>
            <a:r>
              <a:rPr lang="en-US" altLang="ko-KR" dirty="0"/>
              <a:t>)</a:t>
            </a:r>
          </a:p>
          <a:p>
            <a:pPr lvl="1"/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4872094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Assignment for Lecture 8</a:t>
            </a:r>
            <a:endParaRPr lang="ko-KR" altLang="en-US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F652D81F-5403-4E56-96BD-E7F7286A63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695" y="918328"/>
            <a:ext cx="11266089" cy="4841543"/>
          </a:xfrm>
        </p:spPr>
        <p:txBody>
          <a:bodyPr>
            <a:normAutofit/>
          </a:bodyPr>
          <a:lstStyle/>
          <a:p>
            <a:pPr marL="469265" indent="-469265"/>
            <a:r>
              <a:rPr lang="en-US" altLang="ko-KR" sz="1800" dirty="0">
                <a:latin typeface="Tahoma"/>
                <a:ea typeface="Tahoma"/>
                <a:cs typeface="Tahoma"/>
              </a:rPr>
              <a:t>Deadline: 10:25 am Next Friday</a:t>
            </a:r>
            <a:endParaRPr lang="en-US" dirty="0"/>
          </a:p>
          <a:p>
            <a:pPr eaLnBrk="1" hangingPunct="1"/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Follow the instructions in this lecture with </a:t>
            </a:r>
            <a:r>
              <a:rPr lang="en-US" altLang="ko-KR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table.c</a:t>
            </a:r>
            <a:endParaRPr lang="en-US" altLang="ko-KR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Fix all bugs in </a:t>
            </a:r>
            <a:r>
              <a:rPr lang="en-US" altLang="ko-KR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table.c</a:t>
            </a:r>
            <a:r>
              <a:rPr lang="en-US" altLang="ko-K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submit the bug-free file to </a:t>
            </a:r>
            <a:r>
              <a:rPr lang="en-US" altLang="ko-KR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KLMS (no screenshot or JPG file allowed)</a:t>
            </a:r>
          </a:p>
          <a:p>
            <a:pPr marL="469828" lvl="1" indent="-469828">
              <a:buSzPct val="155000"/>
              <a:buBlip>
                <a:blip r:embed="rId2"/>
              </a:buBlip>
            </a:pP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Name the file as </a:t>
            </a:r>
            <a:r>
              <a:rPr lang="en-US" altLang="ko-KR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YourStudentID-insert.c</a:t>
            </a:r>
            <a:r>
              <a:rPr lang="en-US" altLang="ko-KR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(e.g., 20101234-insert.c), and upload the file to </a:t>
            </a:r>
            <a:r>
              <a:rPr lang="en-US" altLang="ko-KR" sz="18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KLMS (no screenshot or JPG file allowed)</a:t>
            </a:r>
            <a:endParaRPr lang="en-US" altLang="ko-KR" sz="1800" dirty="0">
              <a:solidFill>
                <a:srgbClr val="FF0000"/>
              </a:solidFill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endParaRPr lang="en-US" altLang="ko-KR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  <a:p>
            <a:pPr marL="471416" lvl="1" indent="0">
              <a:buNone/>
            </a:pPr>
            <a:endParaRPr lang="en-US" altLang="ko-KR" dirty="0">
              <a:latin typeface="Courier New" panose="02070309020205020404" pitchFamily="49" charset="0"/>
              <a:ea typeface="Tahoma" panose="020B060403050404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3668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2DBF4C-324E-4EBB-97A8-16C513A33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16A8BAE-365E-4D70-B7FC-5088E8576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313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5B527827-AA34-4B80-977F-CD52485EC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>
                <a:ea typeface="Tahoma" panose="020B0604030504040204" pitchFamily="34" charset="0"/>
              </a:rPr>
              <a:t>Introduction to Sanitizers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F652D81F-5403-4E56-96BD-E7F7286A63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ko-KR" sz="18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Today’s topic</a:t>
            </a:r>
          </a:p>
          <a:p>
            <a:pPr lvl="1"/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Understand memory errors</a:t>
            </a:r>
          </a:p>
          <a:p>
            <a:pPr lvl="2"/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(Stack, Heap) Buffer overflow</a:t>
            </a:r>
          </a:p>
          <a:p>
            <a:pPr lvl="2"/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Use after free</a:t>
            </a:r>
          </a:p>
          <a:p>
            <a:pPr lvl="2"/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Double free</a:t>
            </a:r>
          </a:p>
          <a:p>
            <a:pPr lvl="2"/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Memory leak</a:t>
            </a:r>
          </a:p>
          <a:p>
            <a:pPr lvl="1"/>
            <a:r>
              <a:rPr lang="en-US" altLang="ko-KR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Understand address sanitizer to detect memory errors</a:t>
            </a:r>
          </a:p>
          <a:p>
            <a:pPr marL="471416" lvl="1" indent="0">
              <a:buNone/>
            </a:pPr>
            <a:endParaRPr lang="en-US" altLang="ko-KR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225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6180AF75-AAC7-45D7-986E-CC951E056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ko-KR" dirty="0">
                <a:ea typeface="굴림" charset="-127"/>
              </a:rPr>
              <a:t>Segmentation fault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34518083-91E8-4904-932C-6B01A3472F41}"/>
              </a:ext>
            </a:extLst>
          </p:cNvPr>
          <p:cNvSpPr/>
          <p:nvPr/>
        </p:nvSpPr>
        <p:spPr bwMode="auto">
          <a:xfrm>
            <a:off x="2813649" y="2303253"/>
            <a:ext cx="6564702" cy="225149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dirty="0">
                <a:solidFill>
                  <a:srgbClr val="0070C0"/>
                </a:solidFill>
                <a:latin typeface="-소망M" pitchFamily="18" charset="-127"/>
                <a:ea typeface="-소망M" pitchFamily="18" charset="-127"/>
              </a:rPr>
              <a:t>$ ./client1 -p 2000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---------------------------------------------------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Performance Test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---------------------------------------------------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endParaRPr lang="en-US" altLang="ko-KR" sz="1600" b="0" dirty="0">
              <a:solidFill>
                <a:schemeClr val="tx1"/>
              </a:solidFill>
              <a:latin typeface="-소망M" pitchFamily="18" charset="-127"/>
              <a:ea typeface="-소망M" pitchFamily="18" charset="-127"/>
            </a:endParaRP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[Test 1] Register 2000 users with 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RegisterCustomer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()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[3]    8985 segmentation fault (core dumped)  ./client1 -p 2000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70894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6180AF75-AAC7-45D7-986E-CC951E056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ko-KR" dirty="0">
                <a:ea typeface="굴림" charset="-127"/>
              </a:rPr>
              <a:t>Let’s try GDB!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7F0E45A2-1D44-4ED3-9BB0-E6FC890EE2AA}"/>
              </a:ext>
            </a:extLst>
          </p:cNvPr>
          <p:cNvSpPr/>
          <p:nvPr/>
        </p:nvSpPr>
        <p:spPr bwMode="auto">
          <a:xfrm>
            <a:off x="1189035" y="1291198"/>
            <a:ext cx="10067850" cy="484327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dirty="0">
                <a:solidFill>
                  <a:srgbClr val="0070C0"/>
                </a:solidFill>
                <a:latin typeface="-소망M" pitchFamily="18" charset="-127"/>
                <a:ea typeface="-소망M" pitchFamily="18" charset="-127"/>
              </a:rPr>
              <a:t>(</a:t>
            </a:r>
            <a:r>
              <a:rPr lang="en-US" altLang="ko-KR" sz="1600" dirty="0" err="1">
                <a:solidFill>
                  <a:srgbClr val="0070C0"/>
                </a:solidFill>
                <a:latin typeface="-소망M" pitchFamily="18" charset="-127"/>
                <a:ea typeface="-소망M" pitchFamily="18" charset="-127"/>
              </a:rPr>
              <a:t>gdb</a:t>
            </a:r>
            <a:r>
              <a:rPr lang="en-US" altLang="ko-KR" sz="1600" dirty="0">
                <a:solidFill>
                  <a:srgbClr val="0070C0"/>
                </a:solidFill>
                <a:latin typeface="-소망M" pitchFamily="18" charset="-127"/>
                <a:ea typeface="-소망M" pitchFamily="18" charset="-127"/>
              </a:rPr>
              <a:t>) r -p 2000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Starting program: /home/insu/class/ee209-2021-fall-proj/assignments/cm/test/client1 -p 2000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---------------------------------------------------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Performance Test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---------------------------------------------------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endParaRPr lang="en-US" altLang="ko-KR" sz="1600" b="0" dirty="0">
              <a:solidFill>
                <a:schemeClr val="tx1"/>
              </a:solidFill>
              <a:latin typeface="-소망M" pitchFamily="18" charset="-127"/>
              <a:ea typeface="-소망M" pitchFamily="18" charset="-127"/>
            </a:endParaRP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[Test 1] Register 2000 users with 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RegisterCustomer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()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endParaRPr lang="en-US" altLang="ko-KR" sz="1600" b="0" dirty="0">
              <a:solidFill>
                <a:schemeClr val="tx1"/>
              </a:solidFill>
              <a:latin typeface="-소망M" pitchFamily="18" charset="-127"/>
              <a:ea typeface="-소망M" pitchFamily="18" charset="-127"/>
            </a:endParaRP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Program received signal SIGSEGV, Segmentation fault.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__strcmp_sse2_unaligned () at ../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sysdeps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/x86_64/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multiarch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/strcmp-sse2-unaligned.S:31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31      ../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sysdeps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/x86_64/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multiarch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/strcmp-sse2-unaligned.S: No such file or directory</a:t>
            </a:r>
          </a:p>
        </p:txBody>
      </p:sp>
    </p:spTree>
    <p:extLst>
      <p:ext uri="{BB962C8B-B14F-4D97-AF65-F5344CB8AC3E}">
        <p14:creationId xmlns:p14="http://schemas.microsoft.com/office/powerpoint/2010/main" val="4154427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6180AF75-AAC7-45D7-986E-CC951E056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ko-KR" dirty="0">
                <a:ea typeface="굴림" charset="-127"/>
              </a:rPr>
              <a:t>Let’s try GDB!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7F0E45A2-1D44-4ED3-9BB0-E6FC890EE2AA}"/>
              </a:ext>
            </a:extLst>
          </p:cNvPr>
          <p:cNvSpPr/>
          <p:nvPr/>
        </p:nvSpPr>
        <p:spPr bwMode="auto">
          <a:xfrm>
            <a:off x="1189035" y="1291198"/>
            <a:ext cx="10067850" cy="484327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dirty="0">
                <a:solidFill>
                  <a:srgbClr val="0070C0"/>
                </a:solidFill>
                <a:latin typeface="-소망M" pitchFamily="18" charset="-127"/>
                <a:ea typeface="-소망M" pitchFamily="18" charset="-127"/>
              </a:rPr>
              <a:t>(</a:t>
            </a:r>
            <a:r>
              <a:rPr lang="en-US" altLang="ko-KR" sz="1600" dirty="0" err="1">
                <a:solidFill>
                  <a:srgbClr val="0070C0"/>
                </a:solidFill>
                <a:latin typeface="-소망M" pitchFamily="18" charset="-127"/>
                <a:ea typeface="-소망M" pitchFamily="18" charset="-127"/>
              </a:rPr>
              <a:t>gdb</a:t>
            </a:r>
            <a:r>
              <a:rPr lang="en-US" altLang="ko-KR" sz="1600" dirty="0">
                <a:solidFill>
                  <a:srgbClr val="0070C0"/>
                </a:solidFill>
                <a:latin typeface="-소망M" pitchFamily="18" charset="-127"/>
                <a:ea typeface="-소망M" pitchFamily="18" charset="-127"/>
              </a:rPr>
              <a:t>) where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#0  __strcmp_sse2_unaligned () at ../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sysdeps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/x86_64/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multiarch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/strcmp-sse2-unaligned.S:31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#1  0x00005555555561b1 in 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SearchCustomerByID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 (d=0x555555759670, id=0x7fffffffd9e0 "id1024") at customer_manager1.c:34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#2  0x00005555555564ac in 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RegisterCustomer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(d=0x555555759670, id=0x7fffffffd9e0 "id1024", name=0x7fffffffd970 "name1024", purchase=10)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at customer_manager1.c:112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#3  0x00005555555559e6 in 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PerformanceTest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(num=2000) at client.c:400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#4  0x00005555555560e7 in main (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argc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=3, 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argv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=0x7fffffffdb88) at client.c:520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dirty="0">
                <a:solidFill>
                  <a:srgbClr val="0070C0"/>
                </a:solidFill>
                <a:latin typeface="-소망M" pitchFamily="18" charset="-127"/>
                <a:ea typeface="-소망M" pitchFamily="18" charset="-127"/>
              </a:rPr>
              <a:t>(</a:t>
            </a:r>
            <a:r>
              <a:rPr lang="en-US" altLang="ko-KR" sz="1600" dirty="0" err="1">
                <a:solidFill>
                  <a:srgbClr val="0070C0"/>
                </a:solidFill>
                <a:latin typeface="-소망M" pitchFamily="18" charset="-127"/>
                <a:ea typeface="-소망M" pitchFamily="18" charset="-127"/>
              </a:rPr>
              <a:t>gdb</a:t>
            </a:r>
            <a:r>
              <a:rPr lang="en-US" altLang="ko-KR" sz="1600" dirty="0">
                <a:solidFill>
                  <a:srgbClr val="0070C0"/>
                </a:solidFill>
                <a:latin typeface="-소망M" pitchFamily="18" charset="-127"/>
                <a:ea typeface="-소망M" pitchFamily="18" charset="-127"/>
              </a:rPr>
              <a:t>) up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#1  0x00005555555561b1 in 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SearchCustomerByID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     (d=0x555555759670, id=0x7fffffffd9e0 "id1024") at customer_manager1.c:34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warning: Source file is more recent than executable.</a:t>
            </a:r>
          </a:p>
          <a:p>
            <a:pPr algn="l" defTabSz="914400" fontAlgn="base" latinLnBrk="1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</a:pP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34                              if (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strcmp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(d-&gt;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pArray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[</a:t>
            </a:r>
            <a:r>
              <a:rPr lang="en-US" altLang="ko-KR" sz="1600" b="0" dirty="0" err="1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i</a:t>
            </a:r>
            <a:r>
              <a:rPr lang="en-US" altLang="ko-KR" sz="1600" b="0" dirty="0">
                <a:solidFill>
                  <a:schemeClr val="tx1"/>
                </a:solidFill>
                <a:latin typeface="-소망M" pitchFamily="18" charset="-127"/>
                <a:ea typeface="-소망M" pitchFamily="18" charset="-127"/>
              </a:rPr>
              <a:t>].id, id) == 0)</a:t>
            </a:r>
          </a:p>
        </p:txBody>
      </p:sp>
      <p:sp>
        <p:nvSpPr>
          <p:cNvPr id="2" name="말풍선: 사각형 1">
            <a:extLst>
              <a:ext uri="{FF2B5EF4-FFF2-40B4-BE49-F238E27FC236}">
                <a16:creationId xmlns:a16="http://schemas.microsoft.com/office/drawing/2014/main" id="{A71F1308-D429-4505-80DB-6B4AA954A830}"/>
              </a:ext>
            </a:extLst>
          </p:cNvPr>
          <p:cNvSpPr/>
          <p:nvPr/>
        </p:nvSpPr>
        <p:spPr bwMode="auto">
          <a:xfrm>
            <a:off x="9277165" y="4982158"/>
            <a:ext cx="1589103" cy="896645"/>
          </a:xfrm>
          <a:prstGeom prst="wedgeRectCallout">
            <a:avLst>
              <a:gd name="adj1" fmla="val -95694"/>
              <a:gd name="adj2" fmla="val 19925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kumimoji="0" lang="en-US" altLang="ko-KR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-소망M" pitchFamily="18" charset="-127"/>
                <a:ea typeface="-소망M" pitchFamily="18" charset="-127"/>
              </a:rPr>
              <a:t>Is this </a:t>
            </a:r>
            <a:r>
              <a:rPr lang="en-US" altLang="ko-KR" sz="1600" b="0" dirty="0">
                <a:solidFill>
                  <a:schemeClr val="bg1"/>
                </a:solidFill>
                <a:latin typeface="-소망M" pitchFamily="18" charset="-127"/>
                <a:ea typeface="-소망M" pitchFamily="18" charset="-127"/>
              </a:rPr>
              <a:t>a bug?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29768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6180AF75-AAC7-45D7-986E-CC951E056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ko-KR" dirty="0">
                <a:ea typeface="굴림" charset="-127"/>
              </a:rPr>
              <a:t>Bug is here!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7F0E45A2-1D44-4ED3-9BB0-E6FC890EE2AA}"/>
              </a:ext>
            </a:extLst>
          </p:cNvPr>
          <p:cNvSpPr/>
          <p:nvPr/>
        </p:nvSpPr>
        <p:spPr bwMode="auto">
          <a:xfrm>
            <a:off x="1141974" y="1944211"/>
            <a:ext cx="10067850" cy="18593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34</a:t>
            </a:r>
            <a:r>
              <a:rPr lang="en-US" altLang="ko-KR" sz="1600" dirty="0">
                <a:solidFill>
                  <a:srgbClr val="008000"/>
                </a:solidFill>
                <a:latin typeface="Consolas" panose="020B0609020204030204" pitchFamily="49" charset="0"/>
              </a:rPr>
              <a:t> 	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if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strcmp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d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pArray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].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id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id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0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ko-KR" altLang="ko-KR" sz="1400" b="0" dirty="0">
                <a:solidFill>
                  <a:prstClr val="black"/>
                </a:solidFill>
              </a:rPr>
              <a:t> </a:t>
            </a:r>
            <a:endParaRPr lang="en-US" altLang="ko-KR" sz="1400" b="0" dirty="0">
              <a:solidFill>
                <a:prstClr val="black"/>
              </a:solidFill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endParaRPr lang="en-US" altLang="ko-KR" sz="1400" b="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400" b="0" dirty="0">
                <a:solidFill>
                  <a:prstClr val="black"/>
                </a:solidFill>
                <a:latin typeface="Consolas" panose="020B0609020204030204" pitchFamily="49" charset="0"/>
              </a:rPr>
              <a:t>……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endParaRPr lang="en-US" altLang="ko-KR" sz="10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137</a:t>
            </a:r>
            <a:r>
              <a:rPr lang="en-US" altLang="ko-KR" sz="1600" dirty="0">
                <a:solidFill>
                  <a:srgbClr val="008000"/>
                </a:solidFill>
                <a:latin typeface="Consolas" panose="020B0609020204030204" pitchFamily="49" charset="0"/>
              </a:rPr>
              <a:t> 	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struct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UserInfo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pArr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realloc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d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pArray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138</a:t>
            </a:r>
            <a:r>
              <a:rPr lang="en-US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					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d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curArrSize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+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UNIT_ARRAY_SIZE)); </a:t>
            </a:r>
            <a:endParaRPr lang="en-US" altLang="ko-KR" sz="16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139</a:t>
            </a:r>
            <a:r>
              <a:rPr lang="en-US" altLang="ko-KR" sz="1600" dirty="0">
                <a:solidFill>
                  <a:srgbClr val="008000"/>
                </a:solidFill>
                <a:latin typeface="Consolas" panose="020B0609020204030204" pitchFamily="49" charset="0"/>
              </a:rPr>
              <a:t> 	</a:t>
            </a:r>
            <a:r>
              <a:rPr lang="ko-KR" altLang="ko-KR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if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6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pArr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666666"/>
                </a:solidFill>
                <a:latin typeface="Consolas" panose="020B0609020204030204" pitchFamily="49" charset="0"/>
              </a:rPr>
              <a:t>==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8000"/>
                </a:solidFill>
                <a:latin typeface="Consolas" panose="020B0609020204030204" pitchFamily="49" charset="0"/>
              </a:rPr>
              <a:t>NULL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ko-KR" altLang="ko-KR" sz="16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600" b="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ko-KR" altLang="ko-KR" sz="1400" b="0" dirty="0">
                <a:solidFill>
                  <a:schemeClr val="tx1"/>
                </a:solidFill>
              </a:rPr>
              <a:t> </a:t>
            </a:r>
            <a:endParaRPr lang="ko-KR" altLang="ko-KR" sz="40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" name="말풍선: 사각형 1">
            <a:extLst>
              <a:ext uri="{FF2B5EF4-FFF2-40B4-BE49-F238E27FC236}">
                <a16:creationId xmlns:a16="http://schemas.microsoft.com/office/drawing/2014/main" id="{A71F1308-D429-4505-80DB-6B4AA954A830}"/>
              </a:ext>
            </a:extLst>
          </p:cNvPr>
          <p:cNvSpPr/>
          <p:nvPr/>
        </p:nvSpPr>
        <p:spPr bwMode="auto">
          <a:xfrm>
            <a:off x="9212624" y="3584359"/>
            <a:ext cx="2237173" cy="896645"/>
          </a:xfrm>
          <a:prstGeom prst="wedgeRectCallout">
            <a:avLst>
              <a:gd name="adj1" fmla="val -67354"/>
              <a:gd name="adj2" fmla="val -54333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55000"/>
              <a:tabLst/>
            </a:pPr>
            <a:r>
              <a:rPr lang="en-US" altLang="ko-KR" sz="1600" b="0" dirty="0">
                <a:solidFill>
                  <a:schemeClr val="bg1"/>
                </a:solidFill>
                <a:latin typeface="-소망M" pitchFamily="18" charset="-127"/>
                <a:ea typeface="-소망M" pitchFamily="18" charset="-127"/>
              </a:rPr>
              <a:t>Q: Why this is bug?</a:t>
            </a:r>
            <a:endParaRPr kumimoji="0" lang="ko-KR" altLang="en-US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-소망M" pitchFamily="18" charset="-127"/>
              <a:ea typeface="-소망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3296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6180AF75-AAC7-45D7-986E-CC951E056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ko-KR" dirty="0">
                <a:ea typeface="굴림" charset="-127"/>
              </a:rPr>
              <a:t>Steps to use Address Sanitizer (</a:t>
            </a:r>
            <a:r>
              <a:rPr lang="en-US" altLang="ko-KR" dirty="0" err="1">
                <a:ea typeface="굴림" charset="-127"/>
              </a:rPr>
              <a:t>ASan</a:t>
            </a:r>
            <a:r>
              <a:rPr lang="en-US" altLang="ko-KR" dirty="0">
                <a:ea typeface="굴림" charset="-127"/>
              </a:rPr>
              <a:t>)</a:t>
            </a:r>
          </a:p>
        </p:txBody>
      </p:sp>
      <p:sp>
        <p:nvSpPr>
          <p:cNvPr id="2280451" name="Rectangle 3">
            <a:extLst>
              <a:ext uri="{FF2B5EF4-FFF2-40B4-BE49-F238E27FC236}">
                <a16:creationId xmlns:a16="http://schemas.microsoft.com/office/drawing/2014/main" id="{F44359DB-FDE2-E74C-949F-0403840E618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17325" y="814079"/>
            <a:ext cx="10952517" cy="5394216"/>
          </a:xfrm>
        </p:spPr>
        <p:txBody>
          <a:bodyPr rtlCol="0">
            <a:noAutofit/>
          </a:bodyPr>
          <a:lstStyle/>
          <a:p>
            <a:pPr lvl="1">
              <a:buNone/>
              <a:defRPr/>
            </a:pPr>
            <a:r>
              <a:rPr lang="en-US" altLang="ko-KR" sz="1800" dirty="0">
                <a:ea typeface="굴림" charset="-127"/>
              </a:rPr>
              <a:t>(a) Build with –</a:t>
            </a:r>
            <a:r>
              <a:rPr lang="en-US" altLang="ko-KR" sz="1800" dirty="0" err="1">
                <a:ea typeface="굴림" charset="-127"/>
              </a:rPr>
              <a:t>fsanitize</a:t>
            </a:r>
            <a:r>
              <a:rPr lang="en-US" altLang="ko-KR" sz="1800" dirty="0">
                <a:ea typeface="굴림" charset="-127"/>
              </a:rPr>
              <a:t>=address</a:t>
            </a:r>
          </a:p>
          <a:p>
            <a:pPr lvl="1">
              <a:buNone/>
              <a:defRPr/>
            </a:pPr>
            <a:r>
              <a:rPr lang="en-US" altLang="ko-KR" sz="1600" dirty="0">
                <a:latin typeface="Courier New" pitchFamily="49" charset="0"/>
                <a:ea typeface="굴림" charset="-127"/>
                <a:cs typeface="Courier New" pitchFamily="49" charset="0"/>
              </a:rPr>
              <a:t>	</a:t>
            </a:r>
            <a:r>
              <a:rPr lang="en-US" altLang="ko-KR" dirty="0">
                <a:latin typeface="Courier New" pitchFamily="49" charset="0"/>
                <a:ea typeface="굴림" charset="-127"/>
                <a:cs typeface="Courier New" pitchFamily="49" charset="0"/>
              </a:rPr>
              <a:t>	</a:t>
            </a:r>
            <a:r>
              <a:rPr lang="en-US" altLang="ko-KR" b="1" dirty="0">
                <a:solidFill>
                  <a:srgbClr val="0000FF"/>
                </a:solidFill>
                <a:latin typeface="Courier New" pitchFamily="49" charset="0"/>
                <a:ea typeface="굴림" charset="-127"/>
                <a:cs typeface="Courier New" pitchFamily="49" charset="0"/>
              </a:rPr>
              <a:t>(</a:t>
            </a:r>
            <a:r>
              <a:rPr lang="en-US" altLang="ko-KR" b="1" dirty="0" err="1">
                <a:solidFill>
                  <a:srgbClr val="0000FF"/>
                </a:solidFill>
                <a:latin typeface="Courier New" pitchFamily="49" charset="0"/>
                <a:ea typeface="굴림" charset="-127"/>
                <a:cs typeface="Courier New" pitchFamily="49" charset="0"/>
              </a:rPr>
              <a:t>gdb</a:t>
            </a:r>
            <a:r>
              <a:rPr lang="en-US" altLang="ko-KR" b="1" dirty="0">
                <a:solidFill>
                  <a:srgbClr val="0000FF"/>
                </a:solidFill>
                <a:latin typeface="Courier New" pitchFamily="49" charset="0"/>
                <a:ea typeface="굴림" charset="-127"/>
                <a:cs typeface="Courier New" pitchFamily="49" charset="0"/>
              </a:rPr>
              <a:t>) </a:t>
            </a:r>
            <a:r>
              <a:rPr lang="en-US" altLang="ko-KR" b="1" dirty="0" err="1">
                <a:solidFill>
                  <a:srgbClr val="0000FF"/>
                </a:solidFill>
                <a:latin typeface="Courier New" pitchFamily="49" charset="0"/>
                <a:ea typeface="굴림" charset="-127"/>
                <a:cs typeface="Courier New" pitchFamily="49" charset="0"/>
              </a:rPr>
              <a:t>gcc</a:t>
            </a:r>
            <a:r>
              <a:rPr lang="en-US" altLang="ko-KR" b="1" dirty="0">
                <a:solidFill>
                  <a:srgbClr val="0000FF"/>
                </a:solidFill>
                <a:latin typeface="Courier New" pitchFamily="49" charset="0"/>
                <a:ea typeface="굴림" charset="-127"/>
                <a:cs typeface="Courier New" pitchFamily="49" charset="0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Courier New" pitchFamily="49" charset="0"/>
                <a:ea typeface="굴림" charset="-127"/>
                <a:cs typeface="Courier New" pitchFamily="49" charset="0"/>
              </a:rPr>
              <a:t>–</a:t>
            </a:r>
            <a:r>
              <a:rPr lang="en-US" altLang="ko-KR" b="1" dirty="0" err="1">
                <a:solidFill>
                  <a:srgbClr val="FF0000"/>
                </a:solidFill>
                <a:latin typeface="Courier New" pitchFamily="49" charset="0"/>
                <a:ea typeface="굴림" charset="-127"/>
                <a:cs typeface="Courier New" pitchFamily="49" charset="0"/>
              </a:rPr>
              <a:t>fsanitize</a:t>
            </a:r>
            <a:r>
              <a:rPr lang="en-US" altLang="ko-KR" b="1" dirty="0">
                <a:solidFill>
                  <a:srgbClr val="FF0000"/>
                </a:solidFill>
                <a:latin typeface="Courier New" pitchFamily="49" charset="0"/>
                <a:ea typeface="굴림" charset="-127"/>
                <a:cs typeface="Courier New" pitchFamily="49" charset="0"/>
              </a:rPr>
              <a:t>=address</a:t>
            </a:r>
            <a:r>
              <a:rPr lang="en-US" altLang="ko-KR" b="1" dirty="0">
                <a:solidFill>
                  <a:srgbClr val="0000FF"/>
                </a:solidFill>
                <a:latin typeface="Courier New" pitchFamily="49" charset="0"/>
                <a:ea typeface="굴림" charset="-127"/>
                <a:cs typeface="Courier New" pitchFamily="49" charset="0"/>
              </a:rPr>
              <a:t> </a:t>
            </a:r>
            <a:r>
              <a:rPr lang="en-US" altLang="ko-KR" b="1" dirty="0" err="1">
                <a:solidFill>
                  <a:srgbClr val="0000FF"/>
                </a:solidFill>
                <a:latin typeface="Courier New" pitchFamily="49" charset="0"/>
                <a:ea typeface="굴림" charset="-127"/>
                <a:cs typeface="Courier New" pitchFamily="49" charset="0"/>
              </a:rPr>
              <a:t>client.c</a:t>
            </a:r>
            <a:r>
              <a:rPr lang="en-US" altLang="ko-KR" b="1" dirty="0">
                <a:solidFill>
                  <a:srgbClr val="0000FF"/>
                </a:solidFill>
                <a:latin typeface="Courier New" pitchFamily="49" charset="0"/>
                <a:ea typeface="굴림" charset="-127"/>
                <a:cs typeface="Courier New" pitchFamily="49" charset="0"/>
              </a:rPr>
              <a:t> customer_manager1.c –o client-</a:t>
            </a:r>
            <a:r>
              <a:rPr lang="en-US" altLang="ko-KR" b="1" dirty="0" err="1">
                <a:solidFill>
                  <a:srgbClr val="0000FF"/>
                </a:solidFill>
                <a:latin typeface="Courier New" pitchFamily="49" charset="0"/>
                <a:ea typeface="굴림" charset="-127"/>
                <a:cs typeface="Courier New" pitchFamily="49" charset="0"/>
              </a:rPr>
              <a:t>asan</a:t>
            </a:r>
            <a:endParaRPr lang="en-US" altLang="ko-KR" b="1" dirty="0">
              <a:solidFill>
                <a:srgbClr val="0000FF"/>
              </a:solidFill>
              <a:latin typeface="Courier New" pitchFamily="49" charset="0"/>
              <a:ea typeface="굴림" charset="-127"/>
              <a:cs typeface="Courier New" pitchFamily="49" charset="0"/>
            </a:endParaRPr>
          </a:p>
          <a:p>
            <a:pPr lvl="2">
              <a:defRPr/>
            </a:pPr>
            <a:r>
              <a:rPr lang="en-US" altLang="ko-KR" dirty="0">
                <a:ea typeface="굴림" charset="-127"/>
              </a:rPr>
              <a:t>Modify your program to use shadow memory (We will see)</a:t>
            </a:r>
            <a:br>
              <a:rPr lang="en-US" altLang="ko-KR" dirty="0">
                <a:ea typeface="굴림" charset="-127"/>
              </a:rPr>
            </a:br>
            <a:endParaRPr lang="en-US" altLang="ko-KR" dirty="0">
              <a:ea typeface="굴림" charset="-127"/>
            </a:endParaRPr>
          </a:p>
          <a:p>
            <a:pPr lvl="1">
              <a:buNone/>
              <a:defRPr/>
            </a:pPr>
            <a:r>
              <a:rPr lang="en-US" altLang="ko-KR" sz="1800" dirty="0">
                <a:ea typeface="굴림" charset="-127"/>
              </a:rPr>
              <a:t>(b) Run a program to trigger bugs</a:t>
            </a:r>
          </a:p>
          <a:p>
            <a:pPr lvl="1">
              <a:buNone/>
              <a:defRPr/>
            </a:pPr>
            <a:r>
              <a:rPr lang="en-US" altLang="ko-KR" sz="1800" dirty="0">
                <a:latin typeface="Courier New" pitchFamily="49" charset="0"/>
                <a:ea typeface="굴림" charset="-127"/>
                <a:cs typeface="Courier New" pitchFamily="49" charset="0"/>
              </a:rPr>
              <a:t>		</a:t>
            </a:r>
            <a:r>
              <a:rPr lang="en-US" altLang="ko-KR" sz="1800" b="1" dirty="0">
                <a:solidFill>
                  <a:srgbClr val="0000FF"/>
                </a:solidFill>
                <a:latin typeface="Courier New" pitchFamily="49" charset="0"/>
                <a:ea typeface="굴림" charset="-127"/>
                <a:cs typeface="Courier New" pitchFamily="49" charset="0"/>
              </a:rPr>
              <a:t>./client1-asan –p 2000</a:t>
            </a:r>
          </a:p>
        </p:txBody>
      </p:sp>
    </p:spTree>
    <p:extLst>
      <p:ext uri="{BB962C8B-B14F-4D97-AF65-F5344CB8AC3E}">
        <p14:creationId xmlns:p14="http://schemas.microsoft.com/office/powerpoint/2010/main" val="848413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0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0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0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6180AF75-AAC7-45D7-986E-CC951E056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ko-KR" dirty="0" err="1">
                <a:ea typeface="굴림" charset="-127"/>
              </a:rPr>
              <a:t>ASan</a:t>
            </a:r>
            <a:r>
              <a:rPr lang="en-US" altLang="ko-KR" dirty="0">
                <a:ea typeface="굴림" charset="-127"/>
              </a:rPr>
              <a:t> can help you discover bugs!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34B508FC-5C14-4BBB-89D1-22CB8AB9787C}"/>
              </a:ext>
            </a:extLst>
          </p:cNvPr>
          <p:cNvSpPr/>
          <p:nvPr/>
        </p:nvSpPr>
        <p:spPr bwMode="auto">
          <a:xfrm>
            <a:off x="872294" y="885339"/>
            <a:ext cx="10067850" cy="368021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$./client1_asan -p 2000</a:t>
            </a: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---------------------------------------------------</a:t>
            </a: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  Performance Test</a:t>
            </a: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---------------------------------------------------</a:t>
            </a: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endParaRPr lang="en-US" altLang="ko-KR" sz="10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[Test 1] Register 2000 users with </a:t>
            </a:r>
            <a:r>
              <a:rPr lang="en-US" altLang="ko-KR" sz="10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RegisterCustomer</a:t>
            </a: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=================================================================</a:t>
            </a: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FF0000"/>
                </a:solidFill>
                <a:latin typeface="Consolas" panose="020B0609020204030204" pitchFamily="49" charset="0"/>
              </a:rPr>
              <a:t>==12995==ERROR: </a:t>
            </a:r>
            <a:r>
              <a:rPr lang="en-US" altLang="ko-KR" sz="10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AddressSanitizer</a:t>
            </a:r>
            <a:r>
              <a:rPr lang="en-US" altLang="ko-KR" sz="1000" b="0" dirty="0">
                <a:solidFill>
                  <a:srgbClr val="FF0000"/>
                </a:solidFill>
                <a:latin typeface="Consolas" panose="020B0609020204030204" pitchFamily="49" charset="0"/>
              </a:rPr>
              <a:t>: heap-buffer-overflow on address 0x61d000000890 at pc 0x56353bd88e2d bp 0x7fff2bdaa9e0 </a:t>
            </a:r>
            <a:r>
              <a:rPr lang="en-US" altLang="ko-KR" sz="1000" b="0" dirty="0" err="1">
                <a:solidFill>
                  <a:srgbClr val="FF0000"/>
                </a:solidFill>
                <a:latin typeface="Consolas" panose="020B0609020204030204" pitchFamily="49" charset="0"/>
              </a:rPr>
              <a:t>sp</a:t>
            </a:r>
            <a:r>
              <a:rPr lang="en-US" altLang="ko-KR" sz="1000" b="0" dirty="0">
                <a:solidFill>
                  <a:srgbClr val="FF0000"/>
                </a:solidFill>
                <a:latin typeface="Consolas" panose="020B0609020204030204" pitchFamily="49" charset="0"/>
              </a:rPr>
              <a:t> 0x7fff2bdaa9d0</a:t>
            </a: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0070C0"/>
                </a:solidFill>
                <a:latin typeface="Consolas" panose="020B0609020204030204" pitchFamily="49" charset="0"/>
              </a:rPr>
              <a:t>READ of size 8 at 0x61d000000890 thread T0</a:t>
            </a: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    #0 0x56353bd88e2c in </a:t>
            </a:r>
            <a:r>
              <a:rPr lang="en-US" altLang="ko-KR" sz="10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RegisterCustomer</a:t>
            </a: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 /home/insu/class/ee209-2021-fall-proj/assignments/assignment3/test/customer_manager1.c:152</a:t>
            </a: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    #1 0x56353bd8760e in </a:t>
            </a:r>
            <a:r>
              <a:rPr lang="en-US" altLang="ko-KR" sz="10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PerformanceTest</a:t>
            </a: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 /home/insu/class/ee209-2021-fall-proj/assignments/assignment3/test/client.c:400</a:t>
            </a: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    #2 0x56353bd88134 in main /home/insu/class/ee209-2021-fall-proj/assignments/assignment3/test/client.c:520</a:t>
            </a: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    #3 0x7f698618fbf6 in __</a:t>
            </a:r>
            <a:r>
              <a:rPr lang="en-US" altLang="ko-KR" sz="10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libc_start_main</a:t>
            </a: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 (/lib/x86_64-linux-gnu/libc.so.6+0x21bf6)</a:t>
            </a: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    #4 0x56353bd86429 in _start (/home/insu/class/ee209-2021-fall-proj/assignments/cm/test/client1_asan+0x2429)</a:t>
            </a: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endParaRPr lang="en-US" altLang="ko-KR" sz="10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92D050"/>
                </a:solidFill>
                <a:latin typeface="Consolas" panose="020B0609020204030204" pitchFamily="49" charset="0"/>
              </a:rPr>
              <a:t>0x61d000000890 is located 16 bytes to the right of 2048-byte region [0x61d000000080,0x61d000000880)</a:t>
            </a: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7030A0"/>
                </a:solidFill>
                <a:latin typeface="Consolas" panose="020B0609020204030204" pitchFamily="49" charset="0"/>
              </a:rPr>
              <a:t>allocated by thread T0 here:</a:t>
            </a: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    #0 0x7f698663df30 in </a:t>
            </a:r>
            <a:r>
              <a:rPr lang="en-US" altLang="ko-KR" sz="10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realloc</a:t>
            </a: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 (/</a:t>
            </a:r>
            <a:r>
              <a:rPr lang="en-US" altLang="ko-KR" sz="10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usr</a:t>
            </a: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/lib/x86_64-linux-gnu/libasan.so.4+0xdef30)</a:t>
            </a: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    #1 0x56353bd88ca7 in </a:t>
            </a:r>
            <a:r>
              <a:rPr lang="en-US" altLang="ko-KR" sz="10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RegisterCustomer</a:t>
            </a: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 /home/insu/class/ee209-2021-fall-proj/assignments/assignment3/test/</a:t>
            </a:r>
            <a:r>
              <a:rPr lang="en-US" altLang="ko-KR" sz="1200" dirty="0">
                <a:solidFill>
                  <a:srgbClr val="000000"/>
                </a:solidFill>
                <a:latin typeface="Consolas" panose="020B0609020204030204" pitchFamily="49" charset="0"/>
              </a:rPr>
              <a:t>customer_manager1.c:137</a:t>
            </a: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    #2 0x56353bd8760e in </a:t>
            </a:r>
            <a:r>
              <a:rPr lang="en-US" altLang="ko-KR" sz="10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PerformanceTest</a:t>
            </a: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 /home/insu/class/ee209-2021-fall-proj/assignments/assignment3/test/client.c:400</a:t>
            </a: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    #3 0x56353bd88134 in main /home/insu/class/ee209-2021-fall-proj/assignments/assignment3/test/client.c:520</a:t>
            </a: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    #4 0x7f698618fbf6 in __</a:t>
            </a:r>
            <a:r>
              <a:rPr lang="en-US" altLang="ko-KR" sz="10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libc_start_main</a:t>
            </a:r>
            <a:r>
              <a:rPr lang="en-US" altLang="ko-KR" sz="1000" b="0" dirty="0">
                <a:solidFill>
                  <a:srgbClr val="000000"/>
                </a:solidFill>
                <a:latin typeface="Consolas" panose="020B0609020204030204" pitchFamily="49" charset="0"/>
              </a:rPr>
              <a:t> (/lib/x86_64-linux-gnu/libc.so.6+0x21bf6)</a:t>
            </a:r>
            <a:endParaRPr lang="ko-KR" altLang="ko-KR" sz="40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1742C085-674E-4070-BE1D-97726D7F546E}"/>
              </a:ext>
            </a:extLst>
          </p:cNvPr>
          <p:cNvSpPr/>
          <p:nvPr/>
        </p:nvSpPr>
        <p:spPr bwMode="auto">
          <a:xfrm>
            <a:off x="1046612" y="4722227"/>
            <a:ext cx="10067850" cy="159628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400" b="0" dirty="0">
                <a:solidFill>
                  <a:srgbClr val="000000"/>
                </a:solidFill>
                <a:latin typeface="Consolas" panose="020B0609020204030204" pitchFamily="49" charset="0"/>
              </a:rPr>
              <a:t>34</a:t>
            </a:r>
            <a:r>
              <a:rPr lang="en-US" altLang="ko-KR" sz="1400" dirty="0">
                <a:solidFill>
                  <a:srgbClr val="008000"/>
                </a:solidFill>
                <a:latin typeface="Consolas" panose="020B0609020204030204" pitchFamily="49" charset="0"/>
              </a:rPr>
              <a:t> 	</a:t>
            </a:r>
            <a:r>
              <a:rPr lang="ko-KR" altLang="ko-KR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if</a:t>
            </a:r>
            <a:r>
              <a:rPr lang="ko-KR" altLang="ko-KR" sz="14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4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4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strcmp</a:t>
            </a:r>
            <a:r>
              <a:rPr lang="ko-KR" altLang="ko-KR" sz="14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4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d</a:t>
            </a:r>
            <a:r>
              <a:rPr lang="ko-KR" altLang="ko-KR" sz="14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4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pArray</a:t>
            </a:r>
            <a:r>
              <a:rPr lang="ko-KR" altLang="ko-KR" sz="1400" b="0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ko-KR" altLang="ko-KR" sz="14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i</a:t>
            </a:r>
            <a:r>
              <a:rPr lang="ko-KR" altLang="ko-KR" sz="1400" b="0" dirty="0">
                <a:solidFill>
                  <a:srgbClr val="000000"/>
                </a:solidFill>
                <a:latin typeface="Consolas" panose="020B0609020204030204" pitchFamily="49" charset="0"/>
              </a:rPr>
              <a:t>].</a:t>
            </a:r>
            <a:r>
              <a:rPr lang="ko-KR" altLang="ko-KR" sz="14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id</a:t>
            </a:r>
            <a:r>
              <a:rPr lang="ko-KR" altLang="ko-KR" sz="1400" b="0" dirty="0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ko-KR" altLang="ko-KR" sz="14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4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id</a:t>
            </a:r>
            <a:r>
              <a:rPr lang="ko-KR" altLang="ko-KR" sz="14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ko-KR" altLang="ko-KR" sz="14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400" b="0" dirty="0">
                <a:solidFill>
                  <a:srgbClr val="666666"/>
                </a:solidFill>
                <a:latin typeface="Consolas" panose="020B0609020204030204" pitchFamily="49" charset="0"/>
              </a:rPr>
              <a:t>==</a:t>
            </a:r>
            <a:r>
              <a:rPr lang="ko-KR" altLang="ko-KR" sz="14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400" b="0" dirty="0">
                <a:solidFill>
                  <a:srgbClr val="666666"/>
                </a:solidFill>
                <a:latin typeface="Consolas" panose="020B0609020204030204" pitchFamily="49" charset="0"/>
              </a:rPr>
              <a:t>0</a:t>
            </a:r>
            <a:r>
              <a:rPr lang="ko-KR" altLang="ko-KR" sz="14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ko-KR" altLang="ko-KR" sz="1400" b="0" dirty="0">
                <a:solidFill>
                  <a:prstClr val="black"/>
                </a:solidFill>
              </a:rPr>
              <a:t> </a:t>
            </a:r>
            <a:endParaRPr lang="en-US" altLang="ko-KR" sz="1400" b="0" dirty="0">
              <a:solidFill>
                <a:prstClr val="black"/>
              </a:solidFill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endParaRPr lang="en-US" altLang="ko-KR" sz="1400" b="0" dirty="0">
              <a:solidFill>
                <a:prstClr val="black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400" b="0" dirty="0">
                <a:solidFill>
                  <a:prstClr val="black"/>
                </a:solidFill>
                <a:latin typeface="Consolas" panose="020B0609020204030204" pitchFamily="49" charset="0"/>
              </a:rPr>
              <a:t>……</a:t>
            </a:r>
            <a:endParaRPr lang="en-US" altLang="ko-KR" sz="14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endParaRPr lang="en-US" altLang="ko-KR" sz="14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400" b="0" dirty="0">
                <a:solidFill>
                  <a:srgbClr val="000000"/>
                </a:solidFill>
                <a:latin typeface="Consolas" panose="020B0609020204030204" pitchFamily="49" charset="0"/>
              </a:rPr>
              <a:t>137</a:t>
            </a:r>
            <a:r>
              <a:rPr lang="en-US" altLang="ko-KR" sz="1400" dirty="0">
                <a:solidFill>
                  <a:srgbClr val="008000"/>
                </a:solidFill>
                <a:latin typeface="Consolas" panose="020B0609020204030204" pitchFamily="49" charset="0"/>
              </a:rPr>
              <a:t> 	</a:t>
            </a:r>
            <a:r>
              <a:rPr lang="ko-KR" altLang="ko-KR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struct</a:t>
            </a:r>
            <a:r>
              <a:rPr lang="ko-KR" altLang="ko-KR" sz="14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400" dirty="0" err="1">
                <a:solidFill>
                  <a:srgbClr val="0000FF"/>
                </a:solidFill>
                <a:latin typeface="Consolas" panose="020B0609020204030204" pitchFamily="49" charset="0"/>
              </a:rPr>
              <a:t>UserInfo</a:t>
            </a:r>
            <a:r>
              <a:rPr lang="ko-KR" altLang="ko-KR" sz="14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400" b="0" dirty="0">
                <a:solidFill>
                  <a:srgbClr val="666666"/>
                </a:solidFill>
                <a:latin typeface="Consolas" panose="020B0609020204030204" pitchFamily="49" charset="0"/>
              </a:rPr>
              <a:t>*</a:t>
            </a:r>
            <a:r>
              <a:rPr lang="ko-KR" altLang="ko-KR" sz="14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pArr</a:t>
            </a:r>
            <a:r>
              <a:rPr lang="ko-KR" altLang="ko-KR" sz="14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400" b="0" dirty="0">
                <a:solidFill>
                  <a:srgbClr val="666666"/>
                </a:solidFill>
                <a:latin typeface="Consolas" panose="020B0609020204030204" pitchFamily="49" charset="0"/>
              </a:rPr>
              <a:t>=</a:t>
            </a:r>
            <a:r>
              <a:rPr lang="ko-KR" altLang="ko-KR" sz="14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4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realloc</a:t>
            </a:r>
            <a:r>
              <a:rPr lang="ko-KR" altLang="ko-KR" sz="14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4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d</a:t>
            </a:r>
            <a:r>
              <a:rPr lang="ko-KR" altLang="ko-KR" sz="14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4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pArray</a:t>
            </a:r>
            <a:r>
              <a:rPr lang="ko-KR" altLang="ko-KR" sz="1400" b="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endParaRPr lang="en-US" altLang="ko-KR" sz="14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400" b="0" dirty="0">
                <a:solidFill>
                  <a:srgbClr val="000000"/>
                </a:solidFill>
                <a:latin typeface="Consolas" panose="020B0609020204030204" pitchFamily="49" charset="0"/>
              </a:rPr>
              <a:t>138					</a:t>
            </a:r>
            <a:r>
              <a:rPr lang="ko-KR" altLang="ko-KR" sz="14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4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d</a:t>
            </a:r>
            <a:r>
              <a:rPr lang="ko-KR" altLang="ko-KR" sz="1400" b="0" dirty="0">
                <a:solidFill>
                  <a:srgbClr val="666666"/>
                </a:solidFill>
                <a:latin typeface="Consolas" panose="020B0609020204030204" pitchFamily="49" charset="0"/>
              </a:rPr>
              <a:t>-&gt;</a:t>
            </a:r>
            <a:r>
              <a:rPr lang="ko-KR" altLang="ko-KR" sz="14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curArrSize</a:t>
            </a:r>
            <a:r>
              <a:rPr lang="ko-KR" altLang="ko-KR" sz="14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400" b="0" dirty="0">
                <a:solidFill>
                  <a:srgbClr val="666666"/>
                </a:solidFill>
                <a:latin typeface="Consolas" panose="020B0609020204030204" pitchFamily="49" charset="0"/>
              </a:rPr>
              <a:t>+</a:t>
            </a:r>
            <a:r>
              <a:rPr lang="ko-KR" altLang="ko-KR" sz="14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400" b="0" dirty="0">
                <a:solidFill>
                  <a:srgbClr val="000000"/>
                </a:solidFill>
                <a:latin typeface="Consolas" panose="020B0609020204030204" pitchFamily="49" charset="0"/>
              </a:rPr>
              <a:t>UNIT_ARRAY_SIZE)); </a:t>
            </a:r>
            <a:endParaRPr lang="en-US" altLang="ko-KR" sz="1400" b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0" algn="l" defTabSz="914400" eaLnBrk="0" fontAlgn="base">
              <a:spcBef>
                <a:spcPct val="0"/>
              </a:spcBef>
              <a:spcAft>
                <a:spcPct val="0"/>
              </a:spcAft>
            </a:pPr>
            <a:r>
              <a:rPr lang="en-US" altLang="ko-KR" sz="1400" b="0" dirty="0">
                <a:solidFill>
                  <a:srgbClr val="000000"/>
                </a:solidFill>
                <a:latin typeface="Consolas" panose="020B0609020204030204" pitchFamily="49" charset="0"/>
              </a:rPr>
              <a:t>139</a:t>
            </a:r>
            <a:r>
              <a:rPr lang="en-US" altLang="ko-KR" sz="1400" dirty="0">
                <a:solidFill>
                  <a:srgbClr val="008000"/>
                </a:solidFill>
                <a:latin typeface="Consolas" panose="020B0609020204030204" pitchFamily="49" charset="0"/>
              </a:rPr>
              <a:t> 	</a:t>
            </a:r>
            <a:r>
              <a:rPr lang="ko-KR" altLang="ko-KR" sz="1400" dirty="0" err="1">
                <a:solidFill>
                  <a:srgbClr val="008000"/>
                </a:solidFill>
                <a:latin typeface="Consolas" panose="020B0609020204030204" pitchFamily="49" charset="0"/>
              </a:rPr>
              <a:t>if</a:t>
            </a:r>
            <a:r>
              <a:rPr lang="ko-KR" altLang="ko-KR" sz="14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400" b="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ko-KR" altLang="ko-KR" sz="1400" b="0" dirty="0" err="1">
                <a:solidFill>
                  <a:srgbClr val="000000"/>
                </a:solidFill>
                <a:latin typeface="Consolas" panose="020B0609020204030204" pitchFamily="49" charset="0"/>
              </a:rPr>
              <a:t>pArr</a:t>
            </a:r>
            <a:r>
              <a:rPr lang="ko-KR" altLang="ko-KR" sz="14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400" b="0" dirty="0">
                <a:solidFill>
                  <a:srgbClr val="666666"/>
                </a:solidFill>
                <a:latin typeface="Consolas" panose="020B0609020204030204" pitchFamily="49" charset="0"/>
              </a:rPr>
              <a:t>==</a:t>
            </a:r>
            <a:r>
              <a:rPr lang="ko-KR" altLang="ko-KR" sz="14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400" b="0" dirty="0">
                <a:solidFill>
                  <a:srgbClr val="008000"/>
                </a:solidFill>
                <a:latin typeface="Consolas" panose="020B0609020204030204" pitchFamily="49" charset="0"/>
              </a:rPr>
              <a:t>NULL</a:t>
            </a:r>
            <a:r>
              <a:rPr lang="ko-KR" altLang="ko-KR" sz="1400" b="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ko-KR" altLang="ko-KR" sz="1400" b="0" dirty="0">
                <a:solidFill>
                  <a:srgbClr val="BBBBBB"/>
                </a:solidFill>
                <a:latin typeface="Consolas" panose="020B0609020204030204" pitchFamily="49" charset="0"/>
              </a:rPr>
              <a:t> </a:t>
            </a:r>
            <a:r>
              <a:rPr lang="ko-KR" altLang="ko-KR" sz="1400" b="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ko-KR" altLang="ko-KR" sz="1400" b="0" dirty="0">
                <a:solidFill>
                  <a:schemeClr val="tx1"/>
                </a:solidFill>
              </a:rPr>
              <a:t> </a:t>
            </a:r>
            <a:endParaRPr lang="ko-KR" altLang="ko-KR" sz="14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763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테마1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사용자 지정 2">
      <a:majorFont>
        <a:latin typeface="HY중고딕"/>
        <a:ea typeface="HY중고딕"/>
        <a:cs typeface=""/>
      </a:majorFont>
      <a:minorFont>
        <a:latin typeface="HY중고딕"/>
        <a:ea typeface="HY중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>
            <a:lumMod val="50000"/>
            <a:lumOff val="50000"/>
          </a:schemeClr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1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155000"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000099"/>
            </a:solidFill>
            <a:effectLst/>
            <a:latin typeface="-소망M" pitchFamily="18" charset="-127"/>
            <a:ea typeface="-소망M" pitchFamily="18" charset="-127"/>
          </a:defRPr>
        </a:defPPr>
      </a:lstStyle>
    </a:spDef>
    <a:lnDef>
      <a:spPr>
        <a:noFill/>
        <a:ln w="12700" cap="flat" cmpd="sng" algn="ctr">
          <a:solidFill>
            <a:sysClr val="windowText" lastClr="000000"/>
          </a:solidFill>
          <a:prstDash val="solid"/>
          <a:miter lim="800000"/>
          <a:tailEnd type="none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ctr">
          <a:defRPr sz="1400" b="1" smtClean="0">
            <a:latin typeface="맑은 고딕" panose="020B0503020000020004" pitchFamily="50" charset="-127"/>
            <a:ea typeface="맑은 고딕" panose="020B0503020000020004" pitchFamily="50" charset="-127"/>
            <a:cs typeface="Helvetica" panose="020B0604020202020204" pitchFamily="34" charset="0"/>
          </a:defRPr>
        </a:defPPr>
      </a:lstStyle>
    </a:txDef>
  </a:objectDefaults>
  <a:extraClrSchemeLst>
    <a:extraClrScheme>
      <a:clrScheme name="1_비즈니스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비즈니스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비즈니스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테마1" id="{4FF67D30-625E-4AB9-AB2E-FF635787DAA8}" vid="{1B851D7F-DA76-41AE-AA05-367DFEE3533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테마1</Template>
  <TotalTime>20626</TotalTime>
  <Words>4565</Words>
  <Application>Microsoft Office PowerPoint</Application>
  <PresentationFormat>와이드스크린</PresentationFormat>
  <Paragraphs>447</Paragraphs>
  <Slides>28</Slides>
  <Notes>19</Notes>
  <HiddenSlides>0</HiddenSlides>
  <MMClips>0</MMClips>
  <ScaleCrop>false</ScaleCrop>
  <HeadingPairs>
    <vt:vector size="6" baseType="variant">
      <vt:variant>
        <vt:lpstr>사용한 글꼴</vt:lpstr>
      </vt:variant>
      <vt:variant>
        <vt:i4>14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28</vt:i4>
      </vt:variant>
    </vt:vector>
  </HeadingPairs>
  <TitlesOfParts>
    <vt:vector size="43" baseType="lpstr">
      <vt:lpstr>Helvetica Neue</vt:lpstr>
      <vt:lpstr>Helvetica Neue Medium</vt:lpstr>
      <vt:lpstr>굴림</vt:lpstr>
      <vt:lpstr>맑은 고딕</vt:lpstr>
      <vt:lpstr>-소망M</vt:lpstr>
      <vt:lpstr>Arial</vt:lpstr>
      <vt:lpstr>Century Gothic</vt:lpstr>
      <vt:lpstr>Consolas</vt:lpstr>
      <vt:lpstr>Courier New</vt:lpstr>
      <vt:lpstr>Helvetica</vt:lpstr>
      <vt:lpstr>HY중고딕</vt:lpstr>
      <vt:lpstr>Tahoma</vt:lpstr>
      <vt:lpstr>Times New Roman</vt:lpstr>
      <vt:lpstr>Wingdings</vt:lpstr>
      <vt:lpstr>테마1</vt:lpstr>
      <vt:lpstr>PowerPoint 프레젠테이션</vt:lpstr>
      <vt:lpstr>Lecture 8: Address Sanitizer</vt:lpstr>
      <vt:lpstr>Introduction to Sanitizers</vt:lpstr>
      <vt:lpstr>Segmentation fault</vt:lpstr>
      <vt:lpstr>Let’s try GDB!</vt:lpstr>
      <vt:lpstr>Let’s try GDB!</vt:lpstr>
      <vt:lpstr>Bug is here!</vt:lpstr>
      <vt:lpstr>Steps to use Address Sanitizer (ASan)</vt:lpstr>
      <vt:lpstr>ASan can help you discover bugs!</vt:lpstr>
      <vt:lpstr>ASan is implemented using shadow memory + redzone</vt:lpstr>
      <vt:lpstr>ASan is implemented using shadow memory + redzone</vt:lpstr>
      <vt:lpstr>ASan is implemented using shadow memory + redzone</vt:lpstr>
      <vt:lpstr>Example: Shadow memory </vt:lpstr>
      <vt:lpstr>Memory errors that ASan can catch</vt:lpstr>
      <vt:lpstr>Example</vt:lpstr>
      <vt:lpstr>PowerPoint 프레젠테이션</vt:lpstr>
      <vt:lpstr>PowerPoint 프레젠테이션</vt:lpstr>
      <vt:lpstr>PowerPoint 프레젠테이션</vt:lpstr>
      <vt:lpstr>PowerPoint 프레젠테이션</vt:lpstr>
      <vt:lpstr>First run</vt:lpstr>
      <vt:lpstr>ASan 1</vt:lpstr>
      <vt:lpstr>ASan 2</vt:lpstr>
      <vt:lpstr>ASan 3</vt:lpstr>
      <vt:lpstr>ASan 4</vt:lpstr>
      <vt:lpstr>Discussion</vt:lpstr>
      <vt:lpstr>Address Sanitizer vs Valgrind </vt:lpstr>
      <vt:lpstr>Assignment for Lecture 8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Precept 1: Introduction to Programming</dc:title>
  <dc:creator>yhwan</dc:creator>
  <cp:lastModifiedBy>dongsuh</cp:lastModifiedBy>
  <cp:revision>577</cp:revision>
  <dcterms:created xsi:type="dcterms:W3CDTF">2016-01-10T11:49:48Z</dcterms:created>
  <dcterms:modified xsi:type="dcterms:W3CDTF">2022-04-08T01:01:02Z</dcterms:modified>
</cp:coreProperties>
</file>