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6"/>
  </p:notesMasterIdLst>
  <p:sldIdLst>
    <p:sldId id="381" r:id="rId2"/>
    <p:sldId id="360" r:id="rId3"/>
    <p:sldId id="368" r:id="rId4"/>
    <p:sldId id="369" r:id="rId5"/>
    <p:sldId id="370" r:id="rId6"/>
    <p:sldId id="371" r:id="rId7"/>
    <p:sldId id="388" r:id="rId8"/>
    <p:sldId id="387" r:id="rId9"/>
    <p:sldId id="365" r:id="rId10"/>
    <p:sldId id="372" r:id="rId11"/>
    <p:sldId id="374" r:id="rId12"/>
    <p:sldId id="389" r:id="rId13"/>
    <p:sldId id="386" r:id="rId14"/>
    <p:sldId id="373" r:id="rId15"/>
    <p:sldId id="376" r:id="rId16"/>
    <p:sldId id="390" r:id="rId17"/>
    <p:sldId id="377" r:id="rId18"/>
    <p:sldId id="378" r:id="rId19"/>
    <p:sldId id="391" r:id="rId20"/>
    <p:sldId id="367" r:id="rId21"/>
    <p:sldId id="380" r:id="rId22"/>
    <p:sldId id="379" r:id="rId23"/>
    <p:sldId id="392" r:id="rId24"/>
    <p:sldId id="385" r:id="rId25"/>
  </p:sldIdLst>
  <p:sldSz cx="12192000" cy="6858000"/>
  <p:notesSz cx="6858000" cy="9144000"/>
  <p:defaultTextStyle>
    <a:defPPr marL="0" marR="0" indent="0" algn="l" defTabSz="642749" rtl="0" fontAlgn="auto" latinLnBrk="1" hangingPunct="0">
      <a:lnSpc>
        <a:spcPct val="100000"/>
      </a:lnSpc>
      <a:spcBef>
        <a:spcPts val="0"/>
      </a:spcBef>
      <a:spcAft>
        <a:spcPts val="0"/>
      </a:spcAft>
      <a:buClrTx/>
      <a:buSzTx/>
      <a:buFontTx/>
      <a:buNone/>
      <a:tabLst/>
      <a:defRPr kumimoji="0" sz="1266" b="0" i="0" u="none" strike="noStrike" cap="none" spc="0" normalizeH="0" baseline="0">
        <a:ln>
          <a:noFill/>
        </a:ln>
        <a:solidFill>
          <a:srgbClr val="000000"/>
        </a:solidFill>
        <a:effectLst/>
        <a:uFillTx/>
      </a:defRPr>
    </a:defPPr>
    <a:lvl1pPr marL="0" marR="0" indent="0" algn="ctr" defTabSz="410645" rtl="0" fontAlgn="auto" latinLnBrk="0" hangingPunct="0">
      <a:lnSpc>
        <a:spcPct val="100000"/>
      </a:lnSpc>
      <a:spcBef>
        <a:spcPts val="0"/>
      </a:spcBef>
      <a:spcAft>
        <a:spcPts val="0"/>
      </a:spcAft>
      <a:buClrTx/>
      <a:buSzTx/>
      <a:buFontTx/>
      <a:buNone/>
      <a:tabLst/>
      <a:defRPr kumimoji="0" sz="1686"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160688" algn="ctr" defTabSz="410645" rtl="0" fontAlgn="auto" latinLnBrk="0" hangingPunct="0">
      <a:lnSpc>
        <a:spcPct val="100000"/>
      </a:lnSpc>
      <a:spcBef>
        <a:spcPts val="0"/>
      </a:spcBef>
      <a:spcAft>
        <a:spcPts val="0"/>
      </a:spcAft>
      <a:buClrTx/>
      <a:buSzTx/>
      <a:buFontTx/>
      <a:buNone/>
      <a:tabLst/>
      <a:defRPr kumimoji="0" sz="1686"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321374" algn="ctr" defTabSz="410645" rtl="0" fontAlgn="auto" latinLnBrk="0" hangingPunct="0">
      <a:lnSpc>
        <a:spcPct val="100000"/>
      </a:lnSpc>
      <a:spcBef>
        <a:spcPts val="0"/>
      </a:spcBef>
      <a:spcAft>
        <a:spcPts val="0"/>
      </a:spcAft>
      <a:buClrTx/>
      <a:buSzTx/>
      <a:buFontTx/>
      <a:buNone/>
      <a:tabLst/>
      <a:defRPr kumimoji="0" sz="1686"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482062" algn="ctr" defTabSz="410645" rtl="0" fontAlgn="auto" latinLnBrk="0" hangingPunct="0">
      <a:lnSpc>
        <a:spcPct val="100000"/>
      </a:lnSpc>
      <a:spcBef>
        <a:spcPts val="0"/>
      </a:spcBef>
      <a:spcAft>
        <a:spcPts val="0"/>
      </a:spcAft>
      <a:buClrTx/>
      <a:buSzTx/>
      <a:buFontTx/>
      <a:buNone/>
      <a:tabLst/>
      <a:defRPr kumimoji="0" sz="1686"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642749" algn="ctr" defTabSz="410645" rtl="0" fontAlgn="auto" latinLnBrk="0" hangingPunct="0">
      <a:lnSpc>
        <a:spcPct val="100000"/>
      </a:lnSpc>
      <a:spcBef>
        <a:spcPts val="0"/>
      </a:spcBef>
      <a:spcAft>
        <a:spcPts val="0"/>
      </a:spcAft>
      <a:buClrTx/>
      <a:buSzTx/>
      <a:buFontTx/>
      <a:buNone/>
      <a:tabLst/>
      <a:defRPr kumimoji="0" sz="1686"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803436" algn="ctr" defTabSz="410645" rtl="0" fontAlgn="auto" latinLnBrk="0" hangingPunct="0">
      <a:lnSpc>
        <a:spcPct val="100000"/>
      </a:lnSpc>
      <a:spcBef>
        <a:spcPts val="0"/>
      </a:spcBef>
      <a:spcAft>
        <a:spcPts val="0"/>
      </a:spcAft>
      <a:buClrTx/>
      <a:buSzTx/>
      <a:buFontTx/>
      <a:buNone/>
      <a:tabLst/>
      <a:defRPr kumimoji="0" sz="1686"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964124" algn="ctr" defTabSz="410645" rtl="0" fontAlgn="auto" latinLnBrk="0" hangingPunct="0">
      <a:lnSpc>
        <a:spcPct val="100000"/>
      </a:lnSpc>
      <a:spcBef>
        <a:spcPts val="0"/>
      </a:spcBef>
      <a:spcAft>
        <a:spcPts val="0"/>
      </a:spcAft>
      <a:buClrTx/>
      <a:buSzTx/>
      <a:buFontTx/>
      <a:buNone/>
      <a:tabLst/>
      <a:defRPr kumimoji="0" sz="1686"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124811" algn="ctr" defTabSz="410645" rtl="0" fontAlgn="auto" latinLnBrk="0" hangingPunct="0">
      <a:lnSpc>
        <a:spcPct val="100000"/>
      </a:lnSpc>
      <a:spcBef>
        <a:spcPts val="0"/>
      </a:spcBef>
      <a:spcAft>
        <a:spcPts val="0"/>
      </a:spcAft>
      <a:buClrTx/>
      <a:buSzTx/>
      <a:buFontTx/>
      <a:buNone/>
      <a:tabLst/>
      <a:defRPr kumimoji="0" sz="1686"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285497" algn="ctr" defTabSz="410645" rtl="0" fontAlgn="auto" latinLnBrk="0" hangingPunct="0">
      <a:lnSpc>
        <a:spcPct val="100000"/>
      </a:lnSpc>
      <a:spcBef>
        <a:spcPts val="0"/>
      </a:spcBef>
      <a:spcAft>
        <a:spcPts val="0"/>
      </a:spcAft>
      <a:buClrTx/>
      <a:buSzTx/>
      <a:buFontTx/>
      <a:buNone/>
      <a:tabLst/>
      <a:defRPr kumimoji="0" sz="1686" b="1"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8C08B6A-6572-457D-BBC3-2A70F51CB239}" v="18" dt="2022-03-18T03:42:05.535"/>
  </p1510:revLst>
</p1510:revInfo>
</file>

<file path=ppt/tableStyles.xml><?xml version="1.0" encoding="utf-8"?>
<a:tblStyleLst xmlns:a="http://schemas.openxmlformats.org/drawingml/2006/main" def="{5C22544A-7EE6-4342-B048-85BDC9FD1C3A}">
  <a:tblStyle styleId="{5940675A-B579-460E-94D1-54222C63F5DA}" styleName="스타일 없음, 표 눈금">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103" autoAdjust="0"/>
    <p:restoredTop sz="87322" autoAdjust="0"/>
  </p:normalViewPr>
  <p:slideViewPr>
    <p:cSldViewPr snapToGrid="0">
      <p:cViewPr varScale="1">
        <p:scale>
          <a:sx n="155" d="100"/>
          <a:sy n="155" d="100"/>
        </p:scale>
        <p:origin x="1204" y="76"/>
      </p:cViewPr>
      <p:guideLst/>
    </p:cSldViewPr>
  </p:slideViewPr>
  <p:outlineViewPr>
    <p:cViewPr>
      <p:scale>
        <a:sx n="33" d="100"/>
        <a:sy n="33" d="100"/>
      </p:scale>
      <p:origin x="0" y="-1012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inwoo Park" userId="8C5AQSrfVqGO2a8LR2SK/5hA7B8YPurciDM9yuU1evQ=" providerId="None" clId="Web-{88C08B6A-6572-457D-BBC3-2A70F51CB239}"/>
    <pc:docChg chg="modSld">
      <pc:chgData name="Jinwoo Park" userId="8C5AQSrfVqGO2a8LR2SK/5hA7B8YPurciDM9yuU1evQ=" providerId="None" clId="Web-{88C08B6A-6572-457D-BBC3-2A70F51CB239}" dt="2022-03-18T03:42:04.551" v="16" actId="20577"/>
      <pc:docMkLst>
        <pc:docMk/>
      </pc:docMkLst>
      <pc:sldChg chg="modSp">
        <pc:chgData name="Jinwoo Park" userId="8C5AQSrfVqGO2a8LR2SK/5hA7B8YPurciDM9yuU1evQ=" providerId="None" clId="Web-{88C08B6A-6572-457D-BBC3-2A70F51CB239}" dt="2022-03-18T03:42:04.551" v="16" actId="20577"/>
        <pc:sldMkLst>
          <pc:docMk/>
          <pc:sldMk cId="3263366869" sldId="385"/>
        </pc:sldMkLst>
        <pc:spChg chg="mod">
          <ac:chgData name="Jinwoo Park" userId="8C5AQSrfVqGO2a8LR2SK/5hA7B8YPurciDM9yuU1evQ=" providerId="None" clId="Web-{88C08B6A-6572-457D-BBC3-2A70F51CB239}" dt="2022-03-18T03:42:04.551" v="16" actId="20577"/>
          <ac:spMkLst>
            <pc:docMk/>
            <pc:sldMk cId="3263366869" sldId="385"/>
            <ac:spMk id="9" creationId="{F652D81F-5403-4E56-96BD-E7F7286A633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9060E7B-83EB-4C79-B58F-85604B177BDC}" type="datetimeFigureOut">
              <a:rPr lang="ko-KR" altLang="en-US" smtClean="0"/>
              <a:t>2022-03-30</a:t>
            </a:fld>
            <a:endParaRPr lang="ko-KR" altLang="en-US"/>
          </a:p>
        </p:txBody>
      </p:sp>
      <p:sp>
        <p:nvSpPr>
          <p:cNvPr id="4" name="슬라이드 이미지 개체 틀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6" name="바닥글 개체 틀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6EC568-03BB-413F-A56F-32863D4D10EA}" type="slidenum">
              <a:rPr lang="ko-KR" altLang="en-US" smtClean="0"/>
              <a:t>‹#›</a:t>
            </a:fld>
            <a:endParaRPr lang="ko-KR" altLang="en-US"/>
          </a:p>
        </p:txBody>
      </p:sp>
    </p:spTree>
    <p:extLst>
      <p:ext uri="{BB962C8B-B14F-4D97-AF65-F5344CB8AC3E}">
        <p14:creationId xmlns:p14="http://schemas.microsoft.com/office/powerpoint/2010/main" val="2548653124"/>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a:extLst>
              <a:ext uri="{FF2B5EF4-FFF2-40B4-BE49-F238E27FC236}">
                <a16:creationId xmlns:a16="http://schemas.microsoft.com/office/drawing/2014/main" id="{CAE382DB-93AD-4535-9BB6-4486BB452E1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68388">
              <a:spcBef>
                <a:spcPct val="30000"/>
              </a:spcBef>
              <a:defRPr sz="1200">
                <a:solidFill>
                  <a:schemeClr val="tx1"/>
                </a:solidFill>
                <a:latin typeface="Times New Roman" panose="02020603050405020304" pitchFamily="18" charset="0"/>
              </a:defRPr>
            </a:lvl1pPr>
            <a:lvl2pPr marL="742950" indent="-285750" defTabSz="1068388">
              <a:spcBef>
                <a:spcPct val="30000"/>
              </a:spcBef>
              <a:defRPr sz="1200">
                <a:solidFill>
                  <a:schemeClr val="tx1"/>
                </a:solidFill>
                <a:latin typeface="Times New Roman" panose="02020603050405020304" pitchFamily="18" charset="0"/>
              </a:defRPr>
            </a:lvl2pPr>
            <a:lvl3pPr marL="1143000" indent="-228600" defTabSz="1068388">
              <a:spcBef>
                <a:spcPct val="30000"/>
              </a:spcBef>
              <a:defRPr sz="1200">
                <a:solidFill>
                  <a:schemeClr val="tx1"/>
                </a:solidFill>
                <a:latin typeface="Times New Roman" panose="02020603050405020304" pitchFamily="18" charset="0"/>
              </a:defRPr>
            </a:lvl3pPr>
            <a:lvl4pPr marL="1600200" indent="-228600" defTabSz="1068388">
              <a:spcBef>
                <a:spcPct val="30000"/>
              </a:spcBef>
              <a:defRPr sz="1200">
                <a:solidFill>
                  <a:schemeClr val="tx1"/>
                </a:solidFill>
                <a:latin typeface="Times New Roman" panose="02020603050405020304" pitchFamily="18" charset="0"/>
              </a:defRPr>
            </a:lvl4pPr>
            <a:lvl5pPr marL="2057400" indent="-228600" defTabSz="1068388">
              <a:spcBef>
                <a:spcPct val="30000"/>
              </a:spcBef>
              <a:defRPr sz="1200">
                <a:solidFill>
                  <a:schemeClr val="tx1"/>
                </a:solidFill>
                <a:latin typeface="Times New Roman" panose="02020603050405020304" pitchFamily="18" charset="0"/>
              </a:defRPr>
            </a:lvl5pPr>
            <a:lvl6pPr marL="2514600" indent="-228600" defTabSz="10683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10683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10683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10683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0EC5D5D0-32F7-40D4-A5BE-D8CC1F22CD31}" type="slidenum">
              <a:rPr lang="en-US" altLang="ko-KR" sz="1400" smtClean="0"/>
              <a:pPr>
                <a:spcBef>
                  <a:spcPct val="0"/>
                </a:spcBef>
              </a:pPr>
              <a:t>2</a:t>
            </a:fld>
            <a:endParaRPr lang="en-US" altLang="ko-KR" sz="1400"/>
          </a:p>
        </p:txBody>
      </p:sp>
      <p:sp>
        <p:nvSpPr>
          <p:cNvPr id="5123" name="Rectangle 2">
            <a:extLst>
              <a:ext uri="{FF2B5EF4-FFF2-40B4-BE49-F238E27FC236}">
                <a16:creationId xmlns:a16="http://schemas.microsoft.com/office/drawing/2014/main" id="{BBC21325-8351-4F50-BBE6-EC3114539DBC}"/>
              </a:ext>
            </a:extLst>
          </p:cNvPr>
          <p:cNvSpPr>
            <a:spLocks noGrp="1" noRot="1" noChangeAspect="1" noChangeArrowheads="1" noTextEdit="1"/>
          </p:cNvSpPr>
          <p:nvPr>
            <p:ph type="sldImg"/>
          </p:nvPr>
        </p:nvSpPr>
        <p:spPr>
          <a:ln/>
        </p:spPr>
      </p:sp>
      <p:sp>
        <p:nvSpPr>
          <p:cNvPr id="5124" name="Rectangle 3">
            <a:extLst>
              <a:ext uri="{FF2B5EF4-FFF2-40B4-BE49-F238E27FC236}">
                <a16:creationId xmlns:a16="http://schemas.microsoft.com/office/drawing/2014/main" id="{BC7D4AAD-B429-46C4-9E73-283F0C85845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ko-KR"/>
              <a:t>OK. The second part stars with GDB. </a:t>
            </a:r>
          </a:p>
          <a:p>
            <a:endParaRPr lang="en-US" altLang="ko-KR"/>
          </a:p>
          <a:p>
            <a:r>
              <a:rPr lang="en-US" altLang="ko-KR"/>
              <a:t>Using GDB, you can execute a program to the point of interest, stop that that point, and examine the values of variables at that point.</a:t>
            </a:r>
          </a:p>
          <a:p>
            <a:r>
              <a:rPr lang="en-US" altLang="ko-KR"/>
              <a:t>You also can run code line by line and examine how the values of variables change.</a:t>
            </a:r>
            <a:endParaRPr lang="ko-KR" altLang="ko-KR"/>
          </a:p>
        </p:txBody>
      </p:sp>
    </p:spTree>
    <p:extLst>
      <p:ext uri="{BB962C8B-B14F-4D97-AF65-F5344CB8AC3E}">
        <p14:creationId xmlns:p14="http://schemas.microsoft.com/office/powerpoint/2010/main" val="35251273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a:extLst>
              <a:ext uri="{FF2B5EF4-FFF2-40B4-BE49-F238E27FC236}">
                <a16:creationId xmlns:a16="http://schemas.microsoft.com/office/drawing/2014/main" id="{38BE45CB-AC39-4FEA-ABF2-95DD4A1C9C5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68388">
              <a:spcBef>
                <a:spcPct val="30000"/>
              </a:spcBef>
              <a:defRPr sz="1200">
                <a:solidFill>
                  <a:schemeClr val="tx1"/>
                </a:solidFill>
                <a:latin typeface="Times New Roman" panose="02020603050405020304" pitchFamily="18" charset="0"/>
              </a:defRPr>
            </a:lvl1pPr>
            <a:lvl2pPr marL="742950" indent="-285750" defTabSz="1068388">
              <a:spcBef>
                <a:spcPct val="30000"/>
              </a:spcBef>
              <a:defRPr sz="1200">
                <a:solidFill>
                  <a:schemeClr val="tx1"/>
                </a:solidFill>
                <a:latin typeface="Times New Roman" panose="02020603050405020304" pitchFamily="18" charset="0"/>
              </a:defRPr>
            </a:lvl2pPr>
            <a:lvl3pPr marL="1143000" indent="-228600" defTabSz="1068388">
              <a:spcBef>
                <a:spcPct val="30000"/>
              </a:spcBef>
              <a:defRPr sz="1200">
                <a:solidFill>
                  <a:schemeClr val="tx1"/>
                </a:solidFill>
                <a:latin typeface="Times New Roman" panose="02020603050405020304" pitchFamily="18" charset="0"/>
              </a:defRPr>
            </a:lvl3pPr>
            <a:lvl4pPr marL="1600200" indent="-228600" defTabSz="1068388">
              <a:spcBef>
                <a:spcPct val="30000"/>
              </a:spcBef>
              <a:defRPr sz="1200">
                <a:solidFill>
                  <a:schemeClr val="tx1"/>
                </a:solidFill>
                <a:latin typeface="Times New Roman" panose="02020603050405020304" pitchFamily="18" charset="0"/>
              </a:defRPr>
            </a:lvl4pPr>
            <a:lvl5pPr marL="2057400" indent="-228600" defTabSz="1068388">
              <a:spcBef>
                <a:spcPct val="30000"/>
              </a:spcBef>
              <a:defRPr sz="1200">
                <a:solidFill>
                  <a:schemeClr val="tx1"/>
                </a:solidFill>
                <a:latin typeface="Times New Roman" panose="02020603050405020304" pitchFamily="18" charset="0"/>
              </a:defRPr>
            </a:lvl5pPr>
            <a:lvl6pPr marL="2514600" indent="-228600" defTabSz="10683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10683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10683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10683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7D407F5B-8D7E-4D40-96D8-44799B6EEC15}" type="slidenum">
              <a:rPr lang="en-US" altLang="ko-KR" sz="1400" smtClean="0"/>
              <a:pPr>
                <a:spcBef>
                  <a:spcPct val="0"/>
                </a:spcBef>
              </a:pPr>
              <a:t>3</a:t>
            </a:fld>
            <a:endParaRPr lang="en-US" altLang="ko-KR" sz="1400"/>
          </a:p>
        </p:txBody>
      </p:sp>
      <p:sp>
        <p:nvSpPr>
          <p:cNvPr id="7171" name="Rectangle 2">
            <a:extLst>
              <a:ext uri="{FF2B5EF4-FFF2-40B4-BE49-F238E27FC236}">
                <a16:creationId xmlns:a16="http://schemas.microsoft.com/office/drawing/2014/main" id="{1DB93669-6181-44B8-B193-FFA5ACFD1F98}"/>
              </a:ext>
            </a:extLst>
          </p:cNvPr>
          <p:cNvSpPr>
            <a:spLocks noGrp="1" noRot="1" noChangeAspect="1" noChangeArrowheads="1" noTextEdit="1"/>
          </p:cNvSpPr>
          <p:nvPr>
            <p:ph type="sldImg"/>
          </p:nvPr>
        </p:nvSpPr>
        <p:spPr>
          <a:ln/>
        </p:spPr>
      </p:sp>
      <p:sp>
        <p:nvSpPr>
          <p:cNvPr id="7172" name="Rectangle 3">
            <a:extLst>
              <a:ext uri="{FF2B5EF4-FFF2-40B4-BE49-F238E27FC236}">
                <a16:creationId xmlns:a16="http://schemas.microsoft.com/office/drawing/2014/main" id="{BCF88018-360D-4F06-B612-6ACA808A838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ko-KR"/>
              <a:t>These are the steps for using GDB.  First, you need to compile the code with the G option. This option adds extra debugging information into the program binary that is used by GDB.</a:t>
            </a:r>
          </a:p>
          <a:p>
            <a:r>
              <a:rPr lang="en-US" altLang="ko-KR"/>
              <a:t>Then, run emacs and type in the GDB command here to execute the program within emacs. Then, you can set up a breakpoint. For example, if you want to examine the “main function” and “gcd” function, type “break main” and “break gcd” to set breakpoints at the first line of the functions. </a:t>
            </a:r>
          </a:p>
        </p:txBody>
      </p:sp>
    </p:spTree>
    <p:extLst>
      <p:ext uri="{BB962C8B-B14F-4D97-AF65-F5344CB8AC3E}">
        <p14:creationId xmlns:p14="http://schemas.microsoft.com/office/powerpoint/2010/main" val="14646076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a:extLst>
              <a:ext uri="{FF2B5EF4-FFF2-40B4-BE49-F238E27FC236}">
                <a16:creationId xmlns:a16="http://schemas.microsoft.com/office/drawing/2014/main" id="{C7E35CFB-872D-4FD6-9136-C9EECFA3896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68388">
              <a:spcBef>
                <a:spcPct val="30000"/>
              </a:spcBef>
              <a:defRPr sz="1200">
                <a:solidFill>
                  <a:schemeClr val="tx1"/>
                </a:solidFill>
                <a:latin typeface="Times New Roman" panose="02020603050405020304" pitchFamily="18" charset="0"/>
              </a:defRPr>
            </a:lvl1pPr>
            <a:lvl2pPr marL="742950" indent="-285750" defTabSz="1068388">
              <a:spcBef>
                <a:spcPct val="30000"/>
              </a:spcBef>
              <a:defRPr sz="1200">
                <a:solidFill>
                  <a:schemeClr val="tx1"/>
                </a:solidFill>
                <a:latin typeface="Times New Roman" panose="02020603050405020304" pitchFamily="18" charset="0"/>
              </a:defRPr>
            </a:lvl2pPr>
            <a:lvl3pPr marL="1143000" indent="-228600" defTabSz="1068388">
              <a:spcBef>
                <a:spcPct val="30000"/>
              </a:spcBef>
              <a:defRPr sz="1200">
                <a:solidFill>
                  <a:schemeClr val="tx1"/>
                </a:solidFill>
                <a:latin typeface="Times New Roman" panose="02020603050405020304" pitchFamily="18" charset="0"/>
              </a:defRPr>
            </a:lvl3pPr>
            <a:lvl4pPr marL="1600200" indent="-228600" defTabSz="1068388">
              <a:spcBef>
                <a:spcPct val="30000"/>
              </a:spcBef>
              <a:defRPr sz="1200">
                <a:solidFill>
                  <a:schemeClr val="tx1"/>
                </a:solidFill>
                <a:latin typeface="Times New Roman" panose="02020603050405020304" pitchFamily="18" charset="0"/>
              </a:defRPr>
            </a:lvl4pPr>
            <a:lvl5pPr marL="2057400" indent="-228600" defTabSz="1068388">
              <a:spcBef>
                <a:spcPct val="30000"/>
              </a:spcBef>
              <a:defRPr sz="1200">
                <a:solidFill>
                  <a:schemeClr val="tx1"/>
                </a:solidFill>
                <a:latin typeface="Times New Roman" panose="02020603050405020304" pitchFamily="18" charset="0"/>
              </a:defRPr>
            </a:lvl5pPr>
            <a:lvl6pPr marL="2514600" indent="-228600" defTabSz="10683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10683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10683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10683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58DD8F00-742F-49C0-8788-BAB9F13BE43E}" type="slidenum">
              <a:rPr lang="en-US" altLang="ko-KR" sz="1400" smtClean="0"/>
              <a:pPr>
                <a:spcBef>
                  <a:spcPct val="0"/>
                </a:spcBef>
              </a:pPr>
              <a:t>4</a:t>
            </a:fld>
            <a:endParaRPr lang="en-US" altLang="ko-KR" sz="1400"/>
          </a:p>
        </p:txBody>
      </p:sp>
      <p:sp>
        <p:nvSpPr>
          <p:cNvPr id="9219" name="Rectangle 2">
            <a:extLst>
              <a:ext uri="{FF2B5EF4-FFF2-40B4-BE49-F238E27FC236}">
                <a16:creationId xmlns:a16="http://schemas.microsoft.com/office/drawing/2014/main" id="{B92B5DD2-1BB8-44AE-B1DE-E8B12A6CD560}"/>
              </a:ext>
            </a:extLst>
          </p:cNvPr>
          <p:cNvSpPr>
            <a:spLocks noGrp="1" noRot="1" noChangeAspect="1" noChangeArrowheads="1" noTextEdit="1"/>
          </p:cNvSpPr>
          <p:nvPr>
            <p:ph type="sldImg"/>
          </p:nvPr>
        </p:nvSpPr>
        <p:spPr>
          <a:ln/>
        </p:spPr>
      </p:sp>
      <p:sp>
        <p:nvSpPr>
          <p:cNvPr id="9220" name="Rectangle 3">
            <a:extLst>
              <a:ext uri="{FF2B5EF4-FFF2-40B4-BE49-F238E27FC236}">
                <a16:creationId xmlns:a16="http://schemas.microsoft.com/office/drawing/2014/main" id="{CEBDE772-A549-4A7A-BBA0-344A9F7F95A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ko-KR"/>
              <a:t>Then, if you type “run”, the program stops at the breakpoint in the main function. Emacs will show the code, and highlight the line that is about to be executed the next.</a:t>
            </a:r>
          </a:p>
          <a:p>
            <a:r>
              <a:rPr lang="en-US" altLang="ko-KR"/>
              <a:t>Then, if you type “continue”, the program runs again and stops at the breakpoint in the gcd function. Again, emacs will highlight the next line to be executed.</a:t>
            </a:r>
          </a:p>
          <a:p>
            <a:r>
              <a:rPr lang="en-US" altLang="ko-KR"/>
              <a:t>At any time the program stops, you can type “step” to executes the next line.</a:t>
            </a:r>
          </a:p>
          <a:p>
            <a:r>
              <a:rPr lang="en-US" altLang="ko-KR"/>
              <a:t>If the next line is a function call, the “step” command steps into the function, while the “next” command steps over the function. That is, “next” executes the function as part of one line, and the program stops at the next line.</a:t>
            </a:r>
          </a:p>
        </p:txBody>
      </p:sp>
    </p:spTree>
    <p:extLst>
      <p:ext uri="{BB962C8B-B14F-4D97-AF65-F5344CB8AC3E}">
        <p14:creationId xmlns:p14="http://schemas.microsoft.com/office/powerpoint/2010/main" val="22045964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a:extLst>
              <a:ext uri="{FF2B5EF4-FFF2-40B4-BE49-F238E27FC236}">
                <a16:creationId xmlns:a16="http://schemas.microsoft.com/office/drawing/2014/main" id="{469656F2-0F33-45E3-B570-61A8EEE433E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68388">
              <a:spcBef>
                <a:spcPct val="30000"/>
              </a:spcBef>
              <a:defRPr sz="1200">
                <a:solidFill>
                  <a:schemeClr val="tx1"/>
                </a:solidFill>
                <a:latin typeface="Times New Roman" panose="02020603050405020304" pitchFamily="18" charset="0"/>
              </a:defRPr>
            </a:lvl1pPr>
            <a:lvl2pPr marL="742950" indent="-285750" defTabSz="1068388">
              <a:spcBef>
                <a:spcPct val="30000"/>
              </a:spcBef>
              <a:defRPr sz="1200">
                <a:solidFill>
                  <a:schemeClr val="tx1"/>
                </a:solidFill>
                <a:latin typeface="Times New Roman" panose="02020603050405020304" pitchFamily="18" charset="0"/>
              </a:defRPr>
            </a:lvl2pPr>
            <a:lvl3pPr marL="1143000" indent="-228600" defTabSz="1068388">
              <a:spcBef>
                <a:spcPct val="30000"/>
              </a:spcBef>
              <a:defRPr sz="1200">
                <a:solidFill>
                  <a:schemeClr val="tx1"/>
                </a:solidFill>
                <a:latin typeface="Times New Roman" panose="02020603050405020304" pitchFamily="18" charset="0"/>
              </a:defRPr>
            </a:lvl3pPr>
            <a:lvl4pPr marL="1600200" indent="-228600" defTabSz="1068388">
              <a:spcBef>
                <a:spcPct val="30000"/>
              </a:spcBef>
              <a:defRPr sz="1200">
                <a:solidFill>
                  <a:schemeClr val="tx1"/>
                </a:solidFill>
                <a:latin typeface="Times New Roman" panose="02020603050405020304" pitchFamily="18" charset="0"/>
              </a:defRPr>
            </a:lvl4pPr>
            <a:lvl5pPr marL="2057400" indent="-228600" defTabSz="1068388">
              <a:spcBef>
                <a:spcPct val="30000"/>
              </a:spcBef>
              <a:defRPr sz="1200">
                <a:solidFill>
                  <a:schemeClr val="tx1"/>
                </a:solidFill>
                <a:latin typeface="Times New Roman" panose="02020603050405020304" pitchFamily="18" charset="0"/>
              </a:defRPr>
            </a:lvl5pPr>
            <a:lvl6pPr marL="2514600" indent="-228600" defTabSz="10683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10683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10683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10683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0D98345F-4061-4435-B5DC-0B18D4A5B8C2}" type="slidenum">
              <a:rPr lang="en-US" altLang="ko-KR" sz="1400" smtClean="0"/>
              <a:pPr>
                <a:spcBef>
                  <a:spcPct val="0"/>
                </a:spcBef>
              </a:pPr>
              <a:t>5</a:t>
            </a:fld>
            <a:endParaRPr lang="en-US" altLang="ko-KR" sz="1400"/>
          </a:p>
        </p:txBody>
      </p:sp>
      <p:sp>
        <p:nvSpPr>
          <p:cNvPr id="11267" name="Rectangle 2">
            <a:extLst>
              <a:ext uri="{FF2B5EF4-FFF2-40B4-BE49-F238E27FC236}">
                <a16:creationId xmlns:a16="http://schemas.microsoft.com/office/drawing/2014/main" id="{656B5D90-8497-4DC8-8556-313816BE5F07}"/>
              </a:ext>
            </a:extLst>
          </p:cNvPr>
          <p:cNvSpPr>
            <a:spLocks noGrp="1" noRot="1" noChangeAspect="1" noChangeArrowheads="1" noTextEdit="1"/>
          </p:cNvSpPr>
          <p:nvPr>
            <p:ph type="sldImg"/>
          </p:nvPr>
        </p:nvSpPr>
        <p:spPr>
          <a:ln/>
        </p:spPr>
      </p:sp>
      <p:sp>
        <p:nvSpPr>
          <p:cNvPr id="11268" name="Rectangle 3">
            <a:extLst>
              <a:ext uri="{FF2B5EF4-FFF2-40B4-BE49-F238E27FC236}">
                <a16:creationId xmlns:a16="http://schemas.microsoft.com/office/drawing/2014/main" id="{7DB7EEE2-9813-41FE-BEDD-6FA589D1CD5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ko-KR"/>
              <a:t>If the program stops at a breakpoint, you can examine variables by typing “print” followed by variable names. That is, print i will show the value of the variable, i.</a:t>
            </a:r>
          </a:p>
          <a:p>
            <a:endParaRPr lang="en-US" altLang="ko-KR"/>
          </a:p>
          <a:p>
            <a:r>
              <a:rPr lang="en-US" altLang="ko-KR"/>
              <a:t>The “where” command is used to show where you are in the code. It prints the function call stack.  In other words, it shows how you reached the current location from the main function. It is very useful to figure out where a large program crashese. Finally, you can exit GDB by typing “quit”</a:t>
            </a:r>
          </a:p>
          <a:p>
            <a:endParaRPr lang="en-US" altLang="ko-KR"/>
          </a:p>
        </p:txBody>
      </p:sp>
    </p:spTree>
    <p:extLst>
      <p:ext uri="{BB962C8B-B14F-4D97-AF65-F5344CB8AC3E}">
        <p14:creationId xmlns:p14="http://schemas.microsoft.com/office/powerpoint/2010/main" val="14947430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a:extLst>
              <a:ext uri="{FF2B5EF4-FFF2-40B4-BE49-F238E27FC236}">
                <a16:creationId xmlns:a16="http://schemas.microsoft.com/office/drawing/2014/main" id="{AF2435D7-5F05-49D0-B8AA-E6096A59450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68388">
              <a:spcBef>
                <a:spcPct val="30000"/>
              </a:spcBef>
              <a:defRPr sz="1200">
                <a:solidFill>
                  <a:schemeClr val="tx1"/>
                </a:solidFill>
                <a:latin typeface="Times New Roman" panose="02020603050405020304" pitchFamily="18" charset="0"/>
              </a:defRPr>
            </a:lvl1pPr>
            <a:lvl2pPr marL="742950" indent="-285750" defTabSz="1068388">
              <a:spcBef>
                <a:spcPct val="30000"/>
              </a:spcBef>
              <a:defRPr sz="1200">
                <a:solidFill>
                  <a:schemeClr val="tx1"/>
                </a:solidFill>
                <a:latin typeface="Times New Roman" panose="02020603050405020304" pitchFamily="18" charset="0"/>
              </a:defRPr>
            </a:lvl2pPr>
            <a:lvl3pPr marL="1143000" indent="-228600" defTabSz="1068388">
              <a:spcBef>
                <a:spcPct val="30000"/>
              </a:spcBef>
              <a:defRPr sz="1200">
                <a:solidFill>
                  <a:schemeClr val="tx1"/>
                </a:solidFill>
                <a:latin typeface="Times New Roman" panose="02020603050405020304" pitchFamily="18" charset="0"/>
              </a:defRPr>
            </a:lvl3pPr>
            <a:lvl4pPr marL="1600200" indent="-228600" defTabSz="1068388">
              <a:spcBef>
                <a:spcPct val="30000"/>
              </a:spcBef>
              <a:defRPr sz="1200">
                <a:solidFill>
                  <a:schemeClr val="tx1"/>
                </a:solidFill>
                <a:latin typeface="Times New Roman" panose="02020603050405020304" pitchFamily="18" charset="0"/>
              </a:defRPr>
            </a:lvl4pPr>
            <a:lvl5pPr marL="2057400" indent="-228600" defTabSz="1068388">
              <a:spcBef>
                <a:spcPct val="30000"/>
              </a:spcBef>
              <a:defRPr sz="1200">
                <a:solidFill>
                  <a:schemeClr val="tx1"/>
                </a:solidFill>
                <a:latin typeface="Times New Roman" panose="02020603050405020304" pitchFamily="18" charset="0"/>
              </a:defRPr>
            </a:lvl5pPr>
            <a:lvl6pPr marL="2514600" indent="-228600" defTabSz="10683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10683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10683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10683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86D7B68A-1009-46A2-90F0-293571C8F780}" type="slidenum">
              <a:rPr lang="en-US" altLang="ko-KR" sz="1400" smtClean="0"/>
              <a:pPr>
                <a:spcBef>
                  <a:spcPct val="0"/>
                </a:spcBef>
              </a:pPr>
              <a:t>6</a:t>
            </a:fld>
            <a:endParaRPr lang="en-US" altLang="ko-KR" sz="1400"/>
          </a:p>
        </p:txBody>
      </p:sp>
      <p:sp>
        <p:nvSpPr>
          <p:cNvPr id="13315" name="Rectangle 2">
            <a:extLst>
              <a:ext uri="{FF2B5EF4-FFF2-40B4-BE49-F238E27FC236}">
                <a16:creationId xmlns:a16="http://schemas.microsoft.com/office/drawing/2014/main" id="{3C3022DE-3A31-4D80-AB72-0EFE8B3A0D77}"/>
              </a:ext>
            </a:extLst>
          </p:cNvPr>
          <p:cNvSpPr>
            <a:spLocks noGrp="1" noRot="1" noChangeAspect="1" noChangeArrowheads="1" noTextEdit="1"/>
          </p:cNvSpPr>
          <p:nvPr>
            <p:ph type="sldImg"/>
          </p:nvPr>
        </p:nvSpPr>
        <p:spPr>
          <a:ln/>
        </p:spPr>
      </p:sp>
      <p:sp>
        <p:nvSpPr>
          <p:cNvPr id="13316" name="Rectangle 3">
            <a:extLst>
              <a:ext uri="{FF2B5EF4-FFF2-40B4-BE49-F238E27FC236}">
                <a16:creationId xmlns:a16="http://schemas.microsoft.com/office/drawing/2014/main" id="{864599EC-6982-4D88-8435-632006D29AE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ko-KR"/>
              <a:t>GDB also supports command-line arguments, redirection of standard input, and many more. For more information, consult the book, programming with GNU software, which has a lot of useful information.</a:t>
            </a:r>
          </a:p>
          <a:p>
            <a:endParaRPr lang="ko-KR" altLang="ko-KR"/>
          </a:p>
        </p:txBody>
      </p:sp>
    </p:spTree>
    <p:extLst>
      <p:ext uri="{BB962C8B-B14F-4D97-AF65-F5344CB8AC3E}">
        <p14:creationId xmlns:p14="http://schemas.microsoft.com/office/powerpoint/2010/main" val="34155650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a:t>
            </a:r>
            <a:r>
              <a:rPr lang="en-KR" dirty="0"/>
              <a:t>um_inputs = ac –a; 	// ac is equal to (number of arguments + 1), so minus it by 1 to get the actual number of array elements that we’re trying to sort</a:t>
            </a:r>
          </a:p>
          <a:p>
            <a:r>
              <a:rPr lang="en-US" dirty="0"/>
              <a:t>A</a:t>
            </a:r>
            <a:r>
              <a:rPr lang="en-KR" dirty="0"/>
              <a:t>toi() -&gt; convert the input characters into an integer type</a:t>
            </a:r>
          </a:p>
        </p:txBody>
      </p:sp>
      <p:sp>
        <p:nvSpPr>
          <p:cNvPr id="4" name="Slide Number Placeholder 3"/>
          <p:cNvSpPr>
            <a:spLocks noGrp="1"/>
          </p:cNvSpPr>
          <p:nvPr>
            <p:ph type="sldNum" sz="quarter" idx="5"/>
          </p:nvPr>
        </p:nvSpPr>
        <p:spPr/>
        <p:txBody>
          <a:bodyPr/>
          <a:lstStyle/>
          <a:p>
            <a:fld id="{1D6EC568-03BB-413F-A56F-32863D4D10EA}" type="slidenum">
              <a:rPr lang="ko-KR" altLang="en-US" smtClean="0"/>
              <a:t>7</a:t>
            </a:fld>
            <a:endParaRPr lang="ko-KR" altLang="en-US"/>
          </a:p>
        </p:txBody>
      </p:sp>
    </p:spTree>
    <p:extLst>
      <p:ext uri="{BB962C8B-B14F-4D97-AF65-F5344CB8AC3E}">
        <p14:creationId xmlns:p14="http://schemas.microsoft.com/office/powerpoint/2010/main" val="5213462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a:extLst>
              <a:ext uri="{FF2B5EF4-FFF2-40B4-BE49-F238E27FC236}">
                <a16:creationId xmlns:a16="http://schemas.microsoft.com/office/drawing/2014/main" id="{38BE45CB-AC39-4FEA-ABF2-95DD4A1C9C5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068388">
              <a:spcBef>
                <a:spcPct val="30000"/>
              </a:spcBef>
              <a:defRPr sz="1200">
                <a:solidFill>
                  <a:schemeClr val="tx1"/>
                </a:solidFill>
                <a:latin typeface="Times New Roman" panose="02020603050405020304" pitchFamily="18" charset="0"/>
              </a:defRPr>
            </a:lvl1pPr>
            <a:lvl2pPr marL="742950" indent="-285750" defTabSz="1068388">
              <a:spcBef>
                <a:spcPct val="30000"/>
              </a:spcBef>
              <a:defRPr sz="1200">
                <a:solidFill>
                  <a:schemeClr val="tx1"/>
                </a:solidFill>
                <a:latin typeface="Times New Roman" panose="02020603050405020304" pitchFamily="18" charset="0"/>
              </a:defRPr>
            </a:lvl2pPr>
            <a:lvl3pPr marL="1143000" indent="-228600" defTabSz="1068388">
              <a:spcBef>
                <a:spcPct val="30000"/>
              </a:spcBef>
              <a:defRPr sz="1200">
                <a:solidFill>
                  <a:schemeClr val="tx1"/>
                </a:solidFill>
                <a:latin typeface="Times New Roman" panose="02020603050405020304" pitchFamily="18" charset="0"/>
              </a:defRPr>
            </a:lvl3pPr>
            <a:lvl4pPr marL="1600200" indent="-228600" defTabSz="1068388">
              <a:spcBef>
                <a:spcPct val="30000"/>
              </a:spcBef>
              <a:defRPr sz="1200">
                <a:solidFill>
                  <a:schemeClr val="tx1"/>
                </a:solidFill>
                <a:latin typeface="Times New Roman" panose="02020603050405020304" pitchFamily="18" charset="0"/>
              </a:defRPr>
            </a:lvl4pPr>
            <a:lvl5pPr marL="2057400" indent="-228600" defTabSz="1068388">
              <a:spcBef>
                <a:spcPct val="30000"/>
              </a:spcBef>
              <a:defRPr sz="1200">
                <a:solidFill>
                  <a:schemeClr val="tx1"/>
                </a:solidFill>
                <a:latin typeface="Times New Roman" panose="02020603050405020304" pitchFamily="18" charset="0"/>
              </a:defRPr>
            </a:lvl5pPr>
            <a:lvl6pPr marL="2514600" indent="-228600" defTabSz="10683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10683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10683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10683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7D407F5B-8D7E-4D40-96D8-44799B6EEC15}" type="slidenum">
              <a:rPr lang="en-US" altLang="ko-KR" sz="1400" smtClean="0"/>
              <a:pPr>
                <a:spcBef>
                  <a:spcPct val="0"/>
                </a:spcBef>
              </a:pPr>
              <a:t>10</a:t>
            </a:fld>
            <a:endParaRPr lang="en-US" altLang="ko-KR" sz="1400"/>
          </a:p>
        </p:txBody>
      </p:sp>
      <p:sp>
        <p:nvSpPr>
          <p:cNvPr id="7171" name="Rectangle 2">
            <a:extLst>
              <a:ext uri="{FF2B5EF4-FFF2-40B4-BE49-F238E27FC236}">
                <a16:creationId xmlns:a16="http://schemas.microsoft.com/office/drawing/2014/main" id="{1DB93669-6181-44B8-B193-FFA5ACFD1F98}"/>
              </a:ext>
            </a:extLst>
          </p:cNvPr>
          <p:cNvSpPr>
            <a:spLocks noGrp="1" noRot="1" noChangeAspect="1" noChangeArrowheads="1" noTextEdit="1"/>
          </p:cNvSpPr>
          <p:nvPr>
            <p:ph type="sldImg"/>
          </p:nvPr>
        </p:nvSpPr>
        <p:spPr>
          <a:ln/>
        </p:spPr>
      </p:sp>
      <p:sp>
        <p:nvSpPr>
          <p:cNvPr id="7172" name="Rectangle 3">
            <a:extLst>
              <a:ext uri="{FF2B5EF4-FFF2-40B4-BE49-F238E27FC236}">
                <a16:creationId xmlns:a16="http://schemas.microsoft.com/office/drawing/2014/main" id="{BCF88018-360D-4F06-B612-6ACA808A838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ko-KR"/>
              <a:t>These are the steps for using GDB.  First, you need to compile the code with the G option. This option adds extra debugging information into the program binary that is used by GDB.</a:t>
            </a:r>
          </a:p>
          <a:p>
            <a:r>
              <a:rPr lang="en-US" altLang="ko-KR"/>
              <a:t>Then, run emacs and type in the GDB command here to execute the program within emacs. Then, you can set up a breakpoint. For example, if you want to examine the “main function” and “gcd” function, type “break main” and “break gcd” to set breakpoints at the first line of the functions. </a:t>
            </a:r>
          </a:p>
        </p:txBody>
      </p:sp>
    </p:spTree>
    <p:extLst>
      <p:ext uri="{BB962C8B-B14F-4D97-AF65-F5344CB8AC3E}">
        <p14:creationId xmlns:p14="http://schemas.microsoft.com/office/powerpoint/2010/main" val="12153892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ko-KR" altLang="en-US" dirty="0"/>
              <a:t>한마디로</a:t>
            </a:r>
            <a:r>
              <a:rPr lang="en-US" altLang="ko-KR" dirty="0"/>
              <a:t>,</a:t>
            </a:r>
            <a:r>
              <a:rPr lang="ko-KR" altLang="en-US" dirty="0"/>
              <a:t> </a:t>
            </a:r>
            <a:r>
              <a:rPr lang="en-US" altLang="ko-KR" dirty="0"/>
              <a:t>16</a:t>
            </a:r>
            <a:r>
              <a:rPr lang="ko-KR" altLang="en-US" dirty="0"/>
              <a:t>이 가장 큰 </a:t>
            </a:r>
            <a:r>
              <a:rPr lang="en-US" altLang="ko-KR" dirty="0"/>
              <a:t>element</a:t>
            </a:r>
            <a:r>
              <a:rPr lang="ko-KR" altLang="en-US" dirty="0"/>
              <a:t>기 때문에 </a:t>
            </a:r>
            <a:r>
              <a:rPr lang="en-US" altLang="ko-KR" dirty="0"/>
              <a:t>insert() </a:t>
            </a:r>
            <a:r>
              <a:rPr lang="ko-KR" altLang="en-US" dirty="0"/>
              <a:t>함수의 </a:t>
            </a:r>
            <a:r>
              <a:rPr lang="en-US" altLang="ko-KR" dirty="0"/>
              <a:t>for-loop</a:t>
            </a:r>
            <a:r>
              <a:rPr lang="ko-KR" altLang="en-US" dirty="0"/>
              <a:t> 안에 있는 </a:t>
            </a:r>
            <a:r>
              <a:rPr lang="en-US" altLang="ko-KR" dirty="0"/>
              <a:t>if() </a:t>
            </a:r>
            <a:r>
              <a:rPr lang="ko-KR" altLang="en-US" dirty="0"/>
              <a:t>조건이 만족 안됨</a:t>
            </a:r>
            <a:r>
              <a:rPr lang="en-US" altLang="ko-KR" dirty="0"/>
              <a:t>.</a:t>
            </a:r>
            <a:r>
              <a:rPr lang="ko-KR" altLang="en-US" dirty="0"/>
              <a:t> 이 경우 이 </a:t>
            </a:r>
            <a:r>
              <a:rPr lang="en-US" altLang="ko-KR" dirty="0"/>
              <a:t>16</a:t>
            </a:r>
            <a:r>
              <a:rPr lang="ko-KR" altLang="en-US" dirty="0"/>
              <a:t>을 </a:t>
            </a:r>
            <a:r>
              <a:rPr lang="en-US" altLang="ko-KR" dirty="0"/>
              <a:t>y[]</a:t>
            </a:r>
            <a:r>
              <a:rPr lang="ko-KR" altLang="en-US" dirty="0"/>
              <a:t>에 </a:t>
            </a:r>
            <a:r>
              <a:rPr lang="en-US" altLang="ko-KR" dirty="0"/>
              <a:t>write</a:t>
            </a:r>
            <a:r>
              <a:rPr lang="ko-KR" altLang="en-US" dirty="0"/>
              <a:t>하는 </a:t>
            </a:r>
            <a:r>
              <a:rPr lang="en-US" altLang="ko-KR" dirty="0"/>
              <a:t>line</a:t>
            </a:r>
            <a:r>
              <a:rPr lang="ko-KR" altLang="en-US" dirty="0"/>
              <a:t>이 필요하고 이게 위 </a:t>
            </a:r>
            <a:r>
              <a:rPr lang="en-US" altLang="ko-KR" dirty="0"/>
              <a:t>slide</a:t>
            </a:r>
            <a:r>
              <a:rPr lang="ko-KR" altLang="en-US" dirty="0"/>
              <a:t>의 </a:t>
            </a:r>
            <a:r>
              <a:rPr lang="en-US" altLang="ko-KR" dirty="0"/>
              <a:t>y[</a:t>
            </a:r>
            <a:r>
              <a:rPr lang="en-US" altLang="ko-KR" dirty="0" err="1"/>
              <a:t>num_y</a:t>
            </a:r>
            <a:r>
              <a:rPr lang="en-US" altLang="ko-KR" dirty="0"/>
              <a:t>] = </a:t>
            </a:r>
            <a:r>
              <a:rPr lang="en-US" altLang="ko-KR" dirty="0" err="1"/>
              <a:t>new_y</a:t>
            </a:r>
            <a:r>
              <a:rPr lang="ko-KR" altLang="en-US" dirty="0"/>
              <a:t> </a:t>
            </a:r>
            <a:r>
              <a:rPr lang="en-US" altLang="ko-KR" dirty="0"/>
              <a:t>statement</a:t>
            </a:r>
            <a:r>
              <a:rPr lang="ko-KR" altLang="en-US" dirty="0"/>
              <a:t>의 역할</a:t>
            </a:r>
            <a:endParaRPr lang="en-KR" dirty="0"/>
          </a:p>
        </p:txBody>
      </p:sp>
      <p:sp>
        <p:nvSpPr>
          <p:cNvPr id="4" name="Slide Number Placeholder 3"/>
          <p:cNvSpPr>
            <a:spLocks noGrp="1"/>
          </p:cNvSpPr>
          <p:nvPr>
            <p:ph type="sldNum" sz="quarter" idx="5"/>
          </p:nvPr>
        </p:nvSpPr>
        <p:spPr/>
        <p:txBody>
          <a:bodyPr/>
          <a:lstStyle/>
          <a:p>
            <a:fld id="{1D6EC568-03BB-413F-A56F-32863D4D10EA}" type="slidenum">
              <a:rPr lang="ko-KR" altLang="en-US" smtClean="0"/>
              <a:t>19</a:t>
            </a:fld>
            <a:endParaRPr lang="ko-KR" altLang="en-US"/>
          </a:p>
        </p:txBody>
      </p:sp>
    </p:spTree>
    <p:extLst>
      <p:ext uri="{BB962C8B-B14F-4D97-AF65-F5344CB8AC3E}">
        <p14:creationId xmlns:p14="http://schemas.microsoft.com/office/powerpoint/2010/main" val="29034595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endParaRPr lang="ko-KR" altLang="en-US" dirty="0"/>
          </a:p>
        </p:txBody>
      </p:sp>
      <p:sp>
        <p:nvSpPr>
          <p:cNvPr id="3" name="내용 개체 틀 2"/>
          <p:cNvSpPr>
            <a:spLocks noGrp="1"/>
          </p:cNvSpPr>
          <p:nvPr>
            <p:ph idx="1"/>
          </p:nvPr>
        </p:nvSpPr>
        <p:spPr>
          <a:xfrm>
            <a:off x="527382" y="908723"/>
            <a:ext cx="10980253" cy="5340991"/>
          </a:xfrm>
        </p:spPr>
        <p:txBody>
          <a:bodyPr/>
          <a:lstStyle>
            <a:lvl1pPr>
              <a:lnSpc>
                <a:spcPct val="150000"/>
              </a:lnSpc>
              <a:defRPr sz="1801">
                <a:solidFill>
                  <a:schemeClr val="tx1"/>
                </a:solidFill>
              </a:defRPr>
            </a:lvl1pPr>
            <a:lvl2pPr>
              <a:lnSpc>
                <a:spcPct val="150000"/>
              </a:lnSpc>
              <a:defRPr sz="1600">
                <a:solidFill>
                  <a:schemeClr val="tx1"/>
                </a:solidFill>
                <a:latin typeface="Arial" charset="0"/>
                <a:ea typeface="Arial" charset="0"/>
                <a:cs typeface="Arial" charset="0"/>
              </a:defRPr>
            </a:lvl2pPr>
            <a:lvl3pPr>
              <a:lnSpc>
                <a:spcPct val="150000"/>
              </a:lnSpc>
              <a:defRPr>
                <a:solidFill>
                  <a:schemeClr val="tx1"/>
                </a:solidFill>
              </a:defRPr>
            </a:lvl3pPr>
            <a:lvl4pPr>
              <a:lnSpc>
                <a:spcPct val="150000"/>
              </a:lnSpc>
              <a:defRPr>
                <a:solidFill>
                  <a:schemeClr val="tx1"/>
                </a:solidFill>
              </a:defRPr>
            </a:lvl4pPr>
            <a:lvl5pPr>
              <a:lnSpc>
                <a:spcPct val="150000"/>
              </a:lnSpc>
              <a:defRPr>
                <a:solidFill>
                  <a:schemeClr val="tx1"/>
                </a:solidFill>
                <a:latin typeface="Arial" charset="0"/>
                <a:ea typeface="Arial" charset="0"/>
                <a:cs typeface="Arial" charset="0"/>
              </a:defRPr>
            </a:lvl5p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ko-KR" altLang="en-US" dirty="0"/>
          </a:p>
        </p:txBody>
      </p:sp>
      <p:grpSp>
        <p:nvGrpSpPr>
          <p:cNvPr id="6" name="그룹 5">
            <a:extLst>
              <a:ext uri="{FF2B5EF4-FFF2-40B4-BE49-F238E27FC236}">
                <a16:creationId xmlns:a16="http://schemas.microsoft.com/office/drawing/2014/main" id="{19660ABE-831A-4FA2-811F-EFB8E8BAB5F0}"/>
              </a:ext>
            </a:extLst>
          </p:cNvPr>
          <p:cNvGrpSpPr/>
          <p:nvPr/>
        </p:nvGrpSpPr>
        <p:grpSpPr>
          <a:xfrm>
            <a:off x="-10478" y="715476"/>
            <a:ext cx="12212724" cy="68907"/>
            <a:chOff x="-7859" y="715474"/>
            <a:chExt cx="9159543" cy="68907"/>
          </a:xfrm>
        </p:grpSpPr>
        <p:sp>
          <p:nvSpPr>
            <p:cNvPr id="7" name="자유형 17">
              <a:extLst>
                <a:ext uri="{FF2B5EF4-FFF2-40B4-BE49-F238E27FC236}">
                  <a16:creationId xmlns:a16="http://schemas.microsoft.com/office/drawing/2014/main" id="{B96502C3-86B1-4416-8453-7252B4BC1434}"/>
                </a:ext>
              </a:extLst>
            </p:cNvPr>
            <p:cNvSpPr/>
            <p:nvPr/>
          </p:nvSpPr>
          <p:spPr>
            <a:xfrm>
              <a:off x="-7859" y="715712"/>
              <a:ext cx="371870" cy="65893"/>
            </a:xfrm>
            <a:custGeom>
              <a:avLst/>
              <a:gdLst>
                <a:gd name="connsiteX0" fmla="*/ 0 w 534706"/>
                <a:gd name="connsiteY0" fmla="*/ 0 h 45719"/>
                <a:gd name="connsiteX1" fmla="*/ 534706 w 534706"/>
                <a:gd name="connsiteY1" fmla="*/ 0 h 45719"/>
                <a:gd name="connsiteX2" fmla="*/ 493846 w 534706"/>
                <a:gd name="connsiteY2" fmla="*/ 45719 h 45719"/>
                <a:gd name="connsiteX3" fmla="*/ 0 w 534706"/>
                <a:gd name="connsiteY3" fmla="*/ 45719 h 45719"/>
                <a:gd name="connsiteX0" fmla="*/ 0 w 534706"/>
                <a:gd name="connsiteY0" fmla="*/ 0 h 47428"/>
                <a:gd name="connsiteX1" fmla="*/ 534706 w 534706"/>
                <a:gd name="connsiteY1" fmla="*/ 0 h 47428"/>
                <a:gd name="connsiteX2" fmla="*/ 460509 w 534706"/>
                <a:gd name="connsiteY2" fmla="*/ 47428 h 47428"/>
                <a:gd name="connsiteX3" fmla="*/ 0 w 534706"/>
                <a:gd name="connsiteY3" fmla="*/ 45719 h 47428"/>
                <a:gd name="connsiteX4" fmla="*/ 0 w 534706"/>
                <a:gd name="connsiteY4" fmla="*/ 0 h 47428"/>
                <a:gd name="connsiteX0" fmla="*/ 0 w 534706"/>
                <a:gd name="connsiteY0" fmla="*/ 0 h 47428"/>
                <a:gd name="connsiteX1" fmla="*/ 534706 w 534706"/>
                <a:gd name="connsiteY1" fmla="*/ 0 h 47428"/>
                <a:gd name="connsiteX2" fmla="*/ 472415 w 534706"/>
                <a:gd name="connsiteY2" fmla="*/ 47428 h 47428"/>
                <a:gd name="connsiteX3" fmla="*/ 0 w 534706"/>
                <a:gd name="connsiteY3" fmla="*/ 45719 h 47428"/>
                <a:gd name="connsiteX4" fmla="*/ 0 w 534706"/>
                <a:gd name="connsiteY4" fmla="*/ 0 h 47428"/>
                <a:gd name="connsiteX0" fmla="*/ 6736 w 541442"/>
                <a:gd name="connsiteY0" fmla="*/ 0 h 47598"/>
                <a:gd name="connsiteX1" fmla="*/ 541442 w 541442"/>
                <a:gd name="connsiteY1" fmla="*/ 0 h 47598"/>
                <a:gd name="connsiteX2" fmla="*/ 479151 w 541442"/>
                <a:gd name="connsiteY2" fmla="*/ 47428 h 47598"/>
                <a:gd name="connsiteX3" fmla="*/ 0 w 541442"/>
                <a:gd name="connsiteY3" fmla="*/ 47598 h 47598"/>
                <a:gd name="connsiteX4" fmla="*/ 6736 w 541442"/>
                <a:gd name="connsiteY4" fmla="*/ 0 h 47598"/>
                <a:gd name="connsiteX0" fmla="*/ 6736 w 607584"/>
                <a:gd name="connsiteY0" fmla="*/ 0 h 47598"/>
                <a:gd name="connsiteX1" fmla="*/ 607584 w 607584"/>
                <a:gd name="connsiteY1" fmla="*/ 0 h 47598"/>
                <a:gd name="connsiteX2" fmla="*/ 479151 w 607584"/>
                <a:gd name="connsiteY2" fmla="*/ 47428 h 47598"/>
                <a:gd name="connsiteX3" fmla="*/ 0 w 607584"/>
                <a:gd name="connsiteY3" fmla="*/ 47598 h 47598"/>
                <a:gd name="connsiteX4" fmla="*/ 6736 w 607584"/>
                <a:gd name="connsiteY4" fmla="*/ 0 h 47598"/>
                <a:gd name="connsiteX0" fmla="*/ 6736 w 607584"/>
                <a:gd name="connsiteY0" fmla="*/ 0 h 47598"/>
                <a:gd name="connsiteX1" fmla="*/ 607584 w 607584"/>
                <a:gd name="connsiteY1" fmla="*/ 0 h 47598"/>
                <a:gd name="connsiteX2" fmla="*/ 498604 w 607584"/>
                <a:gd name="connsiteY2" fmla="*/ 47428 h 47598"/>
                <a:gd name="connsiteX3" fmla="*/ 0 w 607584"/>
                <a:gd name="connsiteY3" fmla="*/ 47598 h 47598"/>
                <a:gd name="connsiteX4" fmla="*/ 6736 w 607584"/>
                <a:gd name="connsiteY4" fmla="*/ 0 h 47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584" h="47598">
                  <a:moveTo>
                    <a:pt x="6736" y="0"/>
                  </a:moveTo>
                  <a:lnTo>
                    <a:pt x="607584" y="0"/>
                  </a:lnTo>
                  <a:lnTo>
                    <a:pt x="498604" y="47428"/>
                  </a:lnTo>
                  <a:lnTo>
                    <a:pt x="0" y="47598"/>
                  </a:lnTo>
                  <a:lnTo>
                    <a:pt x="6736" y="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kumimoji="0" lang="ko-KR" altLang="en-US" sz="2399" dirty="0">
                <a:solidFill>
                  <a:prstClr val="white"/>
                </a:solidFill>
                <a:ea typeface="HY중고딕" panose="02030600000101010101" pitchFamily="18" charset="-127"/>
              </a:endParaRPr>
            </a:p>
          </p:txBody>
        </p:sp>
        <p:sp>
          <p:nvSpPr>
            <p:cNvPr id="8" name="자유형 18">
              <a:extLst>
                <a:ext uri="{FF2B5EF4-FFF2-40B4-BE49-F238E27FC236}">
                  <a16:creationId xmlns:a16="http://schemas.microsoft.com/office/drawing/2014/main" id="{F83235DF-CB4E-4330-8D43-6A09AF9B0CA6}"/>
                </a:ext>
              </a:extLst>
            </p:cNvPr>
            <p:cNvSpPr/>
            <p:nvPr/>
          </p:nvSpPr>
          <p:spPr>
            <a:xfrm>
              <a:off x="323529" y="715474"/>
              <a:ext cx="8828155" cy="68813"/>
            </a:xfrm>
            <a:custGeom>
              <a:avLst/>
              <a:gdLst>
                <a:gd name="connsiteX0" fmla="*/ 62868 w 8607454"/>
                <a:gd name="connsiteY0" fmla="*/ 0 h 68813"/>
                <a:gd name="connsiteX1" fmla="*/ 8607454 w 8607454"/>
                <a:gd name="connsiteY1" fmla="*/ 0 h 68813"/>
                <a:gd name="connsiteX2" fmla="*/ 8607454 w 8607454"/>
                <a:gd name="connsiteY2" fmla="*/ 68813 h 68813"/>
                <a:gd name="connsiteX3" fmla="*/ 0 w 8607454"/>
                <a:gd name="connsiteY3" fmla="*/ 68813 h 68813"/>
              </a:gdLst>
              <a:ahLst/>
              <a:cxnLst>
                <a:cxn ang="0">
                  <a:pos x="connsiteX0" y="connsiteY0"/>
                </a:cxn>
                <a:cxn ang="0">
                  <a:pos x="connsiteX1" y="connsiteY1"/>
                </a:cxn>
                <a:cxn ang="0">
                  <a:pos x="connsiteX2" y="connsiteY2"/>
                </a:cxn>
                <a:cxn ang="0">
                  <a:pos x="connsiteX3" y="connsiteY3"/>
                </a:cxn>
              </a:cxnLst>
              <a:rect l="l" t="t" r="r" b="b"/>
              <a:pathLst>
                <a:path w="8607454" h="68813">
                  <a:moveTo>
                    <a:pt x="62868" y="0"/>
                  </a:moveTo>
                  <a:lnTo>
                    <a:pt x="8607454" y="0"/>
                  </a:lnTo>
                  <a:lnTo>
                    <a:pt x="8607454" y="68813"/>
                  </a:lnTo>
                  <a:lnTo>
                    <a:pt x="0" y="68813"/>
                  </a:lnTo>
                  <a:close/>
                </a:path>
              </a:pathLst>
            </a:custGeom>
            <a:solidFill>
              <a:srgbClr val="004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kumimoji="0" lang="ko-KR" altLang="en-US" sz="2399" dirty="0">
                <a:solidFill>
                  <a:prstClr val="white"/>
                </a:solidFill>
                <a:ea typeface="HY중고딕" panose="02030600000101010101" pitchFamily="18" charset="-127"/>
              </a:endParaRPr>
            </a:p>
          </p:txBody>
        </p:sp>
        <p:sp>
          <p:nvSpPr>
            <p:cNvPr id="9" name="자유형 19">
              <a:extLst>
                <a:ext uri="{FF2B5EF4-FFF2-40B4-BE49-F238E27FC236}">
                  <a16:creationId xmlns:a16="http://schemas.microsoft.com/office/drawing/2014/main" id="{768261DD-A248-415B-8DC3-99E76B437A67}"/>
                </a:ext>
              </a:extLst>
            </p:cNvPr>
            <p:cNvSpPr/>
            <p:nvPr/>
          </p:nvSpPr>
          <p:spPr>
            <a:xfrm flipH="1" flipV="1">
              <a:off x="8527245" y="716038"/>
              <a:ext cx="623888" cy="68343"/>
            </a:xfrm>
            <a:custGeom>
              <a:avLst/>
              <a:gdLst>
                <a:gd name="connsiteX0" fmla="*/ 0 w 534706"/>
                <a:gd name="connsiteY0" fmla="*/ 0 h 45719"/>
                <a:gd name="connsiteX1" fmla="*/ 534706 w 534706"/>
                <a:gd name="connsiteY1" fmla="*/ 0 h 45719"/>
                <a:gd name="connsiteX2" fmla="*/ 493846 w 534706"/>
                <a:gd name="connsiteY2" fmla="*/ 45719 h 45719"/>
                <a:gd name="connsiteX3" fmla="*/ 0 w 534706"/>
                <a:gd name="connsiteY3" fmla="*/ 45719 h 45719"/>
                <a:gd name="connsiteX0" fmla="*/ 0 w 534706"/>
                <a:gd name="connsiteY0" fmla="*/ 0 h 47428"/>
                <a:gd name="connsiteX1" fmla="*/ 534706 w 534706"/>
                <a:gd name="connsiteY1" fmla="*/ 0 h 47428"/>
                <a:gd name="connsiteX2" fmla="*/ 460509 w 534706"/>
                <a:gd name="connsiteY2" fmla="*/ 47428 h 47428"/>
                <a:gd name="connsiteX3" fmla="*/ 0 w 534706"/>
                <a:gd name="connsiteY3" fmla="*/ 45719 h 47428"/>
                <a:gd name="connsiteX4" fmla="*/ 0 w 534706"/>
                <a:gd name="connsiteY4" fmla="*/ 0 h 47428"/>
                <a:gd name="connsiteX0" fmla="*/ 0 w 534706"/>
                <a:gd name="connsiteY0" fmla="*/ 0 h 47428"/>
                <a:gd name="connsiteX1" fmla="*/ 534706 w 534706"/>
                <a:gd name="connsiteY1" fmla="*/ 0 h 47428"/>
                <a:gd name="connsiteX2" fmla="*/ 472415 w 534706"/>
                <a:gd name="connsiteY2" fmla="*/ 47428 h 47428"/>
                <a:gd name="connsiteX3" fmla="*/ 0 w 534706"/>
                <a:gd name="connsiteY3" fmla="*/ 45719 h 47428"/>
                <a:gd name="connsiteX4" fmla="*/ 0 w 534706"/>
                <a:gd name="connsiteY4" fmla="*/ 0 h 47428"/>
                <a:gd name="connsiteX0" fmla="*/ 0 w 534706"/>
                <a:gd name="connsiteY0" fmla="*/ 0 h 47428"/>
                <a:gd name="connsiteX1" fmla="*/ 534706 w 534706"/>
                <a:gd name="connsiteY1" fmla="*/ 0 h 47428"/>
                <a:gd name="connsiteX2" fmla="*/ 472415 w 534706"/>
                <a:gd name="connsiteY2" fmla="*/ 47428 h 47428"/>
                <a:gd name="connsiteX3" fmla="*/ 0 w 534706"/>
                <a:gd name="connsiteY3" fmla="*/ 47397 h 47428"/>
                <a:gd name="connsiteX4" fmla="*/ 0 w 534706"/>
                <a:gd name="connsiteY4" fmla="*/ 0 h 47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4706" h="47428">
                  <a:moveTo>
                    <a:pt x="0" y="0"/>
                  </a:moveTo>
                  <a:lnTo>
                    <a:pt x="534706" y="0"/>
                  </a:lnTo>
                  <a:lnTo>
                    <a:pt x="472415" y="47428"/>
                  </a:lnTo>
                  <a:lnTo>
                    <a:pt x="0" y="47397"/>
                  </a:lnTo>
                  <a:lnTo>
                    <a:pt x="0" y="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kumimoji="0" lang="ko-KR" altLang="en-US" sz="2399" dirty="0">
                <a:solidFill>
                  <a:prstClr val="white"/>
                </a:solidFill>
                <a:ea typeface="HY중고딕" panose="02030600000101010101" pitchFamily="18" charset="-127"/>
              </a:endParaRPr>
            </a:p>
          </p:txBody>
        </p:sp>
      </p:grpSp>
    </p:spTree>
    <p:extLst>
      <p:ext uri="{BB962C8B-B14F-4D97-AF65-F5344CB8AC3E}">
        <p14:creationId xmlns:p14="http://schemas.microsoft.com/office/powerpoint/2010/main" val="38429923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구역 머리글">
    <p:spTree>
      <p:nvGrpSpPr>
        <p:cNvPr id="1" name=""/>
        <p:cNvGrpSpPr/>
        <p:nvPr/>
      </p:nvGrpSpPr>
      <p:grpSpPr>
        <a:xfrm>
          <a:off x="0" y="0"/>
          <a:ext cx="0" cy="0"/>
          <a:chOff x="0" y="0"/>
          <a:chExt cx="0" cy="0"/>
        </a:xfrm>
      </p:grpSpPr>
      <p:sp>
        <p:nvSpPr>
          <p:cNvPr id="5" name="직사각형 4">
            <a:extLst>
              <a:ext uri="{FF2B5EF4-FFF2-40B4-BE49-F238E27FC236}">
                <a16:creationId xmlns:a16="http://schemas.microsoft.com/office/drawing/2014/main" id="{C1E0A63C-D26E-477C-9351-45B7195FF070}"/>
              </a:ext>
            </a:extLst>
          </p:cNvPr>
          <p:cNvSpPr/>
          <p:nvPr/>
        </p:nvSpPr>
        <p:spPr>
          <a:xfrm>
            <a:off x="0" y="2881054"/>
            <a:ext cx="12192000" cy="1044116"/>
          </a:xfrm>
          <a:prstGeom prst="rect">
            <a:avLst/>
          </a:prstGeom>
          <a:solidFill>
            <a:srgbClr val="004276"/>
          </a:solidFill>
          <a:ln w="12700" cap="flat" cmpd="sng" algn="ctr">
            <a:noFill/>
            <a:prstDash val="solid"/>
            <a:miter lim="800000"/>
          </a:ln>
          <a:effectLst/>
        </p:spPr>
        <p:txBody>
          <a:bodyPr rtlCol="0" anchor="ctr"/>
          <a:lstStyle/>
          <a:p>
            <a:pPr marL="0" marR="0" lvl="0" indent="0" algn="ctr" defTabSz="914260" eaLnBrk="1" fontAlgn="auto" latinLnBrk="0" hangingPunct="1">
              <a:lnSpc>
                <a:spcPct val="100000"/>
              </a:lnSpc>
              <a:spcBef>
                <a:spcPts val="0"/>
              </a:spcBef>
              <a:spcAft>
                <a:spcPts val="0"/>
              </a:spcAft>
              <a:buClrTx/>
              <a:buSzTx/>
              <a:buFontTx/>
              <a:buNone/>
              <a:tabLst/>
              <a:defRPr/>
            </a:pPr>
            <a:endParaRPr kumimoji="0" lang="ko-KR" altLang="en-US" sz="1801" b="0" i="0" u="none" strike="noStrike" kern="0" cap="none" spc="0" normalizeH="0" baseline="0" noProof="0" dirty="0">
              <a:ln>
                <a:noFill/>
              </a:ln>
              <a:solidFill>
                <a:prstClr val="white"/>
              </a:solidFill>
              <a:effectLst/>
              <a:uLnTx/>
              <a:uFillTx/>
              <a:latin typeface="HY중고딕" panose="02030600000101010101" pitchFamily="18" charset="-127"/>
              <a:ea typeface="HY중고딕" panose="02030600000101010101" pitchFamily="18" charset="-127"/>
              <a:cs typeface="+mn-cs"/>
            </a:endParaRPr>
          </a:p>
        </p:txBody>
      </p:sp>
      <p:sp>
        <p:nvSpPr>
          <p:cNvPr id="2" name="제목 1"/>
          <p:cNvSpPr>
            <a:spLocks noGrp="1"/>
          </p:cNvSpPr>
          <p:nvPr>
            <p:ph type="title"/>
          </p:nvPr>
        </p:nvSpPr>
        <p:spPr>
          <a:xfrm>
            <a:off x="914401" y="2973791"/>
            <a:ext cx="10363201" cy="861120"/>
          </a:xfrm>
        </p:spPr>
        <p:txBody>
          <a:bodyPr anchor="ctr"/>
          <a:lstStyle>
            <a:lvl1pPr algn="ctr">
              <a:defRPr sz="3600" b="1" cap="none" baseline="0">
                <a:solidFill>
                  <a:schemeClr val="bg1"/>
                </a:solidFill>
                <a:latin typeface="+mj-lt"/>
                <a:ea typeface="Arial" charset="0"/>
                <a:cs typeface="Arial" charset="0"/>
              </a:defRPr>
            </a:lvl1pPr>
          </a:lstStyle>
          <a:p>
            <a:r>
              <a:rPr lang="ko-KR" altLang="en-US"/>
              <a:t>마스터 제목 스타일 편집</a:t>
            </a:r>
          </a:p>
        </p:txBody>
      </p:sp>
    </p:spTree>
    <p:extLst>
      <p:ext uri="{BB962C8B-B14F-4D97-AF65-F5344CB8AC3E}">
        <p14:creationId xmlns:p14="http://schemas.microsoft.com/office/powerpoint/2010/main" val="3281100490"/>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제목 슬라이드">
    <p:spTree>
      <p:nvGrpSpPr>
        <p:cNvPr id="1" name=""/>
        <p:cNvGrpSpPr/>
        <p:nvPr/>
      </p:nvGrpSpPr>
      <p:grpSpPr>
        <a:xfrm>
          <a:off x="0" y="0"/>
          <a:ext cx="0" cy="0"/>
          <a:chOff x="0" y="0"/>
          <a:chExt cx="0" cy="0"/>
        </a:xfrm>
      </p:grpSpPr>
      <p:pic>
        <p:nvPicPr>
          <p:cNvPr id="12" name="그림 11">
            <a:extLst>
              <a:ext uri="{FF2B5EF4-FFF2-40B4-BE49-F238E27FC236}">
                <a16:creationId xmlns:a16="http://schemas.microsoft.com/office/drawing/2014/main" id="{CAF9B578-4C8D-4D38-A2CB-B78F9F3A54EE}"/>
              </a:ext>
            </a:extLst>
          </p:cNvPr>
          <p:cNvPicPr>
            <a:picLocks noChangeAspect="1"/>
          </p:cNvPicPr>
          <p:nvPr/>
        </p:nvPicPr>
        <p:blipFill rotWithShape="1">
          <a:blip r:embed="rId2">
            <a:extLst>
              <a:ext uri="{28A0092B-C50C-407E-A947-70E740481C1C}">
                <a14:useLocalDpi xmlns:a14="http://schemas.microsoft.com/office/drawing/2010/main" val="0"/>
              </a:ext>
            </a:extLst>
          </a:blip>
          <a:srcRect b="10110"/>
          <a:stretch/>
        </p:blipFill>
        <p:spPr>
          <a:xfrm>
            <a:off x="0" y="6519"/>
            <a:ext cx="12192000" cy="6158791"/>
          </a:xfrm>
          <a:prstGeom prst="rect">
            <a:avLst/>
          </a:prstGeom>
        </p:spPr>
      </p:pic>
      <p:sp>
        <p:nvSpPr>
          <p:cNvPr id="482307" name="Rectangle 3"/>
          <p:cNvSpPr>
            <a:spLocks noGrp="1" noChangeArrowheads="1"/>
          </p:cNvSpPr>
          <p:nvPr>
            <p:ph type="ctrTitle"/>
          </p:nvPr>
        </p:nvSpPr>
        <p:spPr>
          <a:xfrm>
            <a:off x="1913468" y="1676490"/>
            <a:ext cx="8449733" cy="553998"/>
          </a:xfrm>
          <a:noFill/>
        </p:spPr>
        <p:txBody>
          <a:bodyPr wrap="square" rtlCol="0" anchor="ctr">
            <a:spAutoFit/>
          </a:bodyPr>
          <a:lstStyle>
            <a:lvl1pPr>
              <a:defRPr lang="ko-KR" altLang="en-US" sz="3600" kern="1200" dirty="0">
                <a:ln>
                  <a:solidFill>
                    <a:schemeClr val="accent6">
                      <a:alpha val="1000"/>
                    </a:schemeClr>
                  </a:solidFill>
                </a:ln>
                <a:solidFill>
                  <a:srgbClr val="004982"/>
                </a:solidFill>
                <a:latin typeface="Helvetica" charset="0"/>
                <a:ea typeface="Helvetica" charset="0"/>
                <a:cs typeface="Helvetica" charset="0"/>
              </a:defRPr>
            </a:lvl1pPr>
          </a:lstStyle>
          <a:p>
            <a:pPr marL="0" lvl="0" algn="ctr" defTabSz="914260">
              <a:lnSpc>
                <a:spcPts val="3600"/>
              </a:lnSpc>
            </a:pPr>
            <a:r>
              <a:rPr lang="ko-KR" altLang="en-US"/>
              <a:t>마스터 제목 스타일 편집</a:t>
            </a:r>
            <a:endParaRPr lang="ko-KR" altLang="en-US" dirty="0"/>
          </a:p>
        </p:txBody>
      </p:sp>
      <p:pic>
        <p:nvPicPr>
          <p:cNvPr id="2" name="그림 1">
            <a:extLst>
              <a:ext uri="{FF2B5EF4-FFF2-40B4-BE49-F238E27FC236}">
                <a16:creationId xmlns:a16="http://schemas.microsoft.com/office/drawing/2014/main" id="{AC3B432C-678F-AD47-A9F3-8CB739DDFED6}"/>
              </a:ext>
            </a:extLst>
          </p:cNvPr>
          <p:cNvPicPr>
            <a:picLocks noChangeAspect="1"/>
          </p:cNvPicPr>
          <p:nvPr/>
        </p:nvPicPr>
        <p:blipFill>
          <a:blip r:embed="rId3"/>
          <a:stretch>
            <a:fillRect/>
          </a:stretch>
        </p:blipFill>
        <p:spPr>
          <a:xfrm>
            <a:off x="4868334" y="4371618"/>
            <a:ext cx="2455333" cy="393700"/>
          </a:xfrm>
          <a:prstGeom prst="rect">
            <a:avLst/>
          </a:prstGeom>
        </p:spPr>
      </p:pic>
    </p:spTree>
    <p:extLst>
      <p:ext uri="{BB962C8B-B14F-4D97-AF65-F5344CB8AC3E}">
        <p14:creationId xmlns:p14="http://schemas.microsoft.com/office/powerpoint/2010/main" val="1954623460"/>
      </p:ext>
    </p:extLst>
  </p:cSld>
  <p:clrMapOvr>
    <a:masterClrMapping/>
  </p:clrMapOvr>
  <p:transition/>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제목 및 내용">
    <p:spTree>
      <p:nvGrpSpPr>
        <p:cNvPr id="1" name=""/>
        <p:cNvGrpSpPr/>
        <p:nvPr/>
      </p:nvGrpSpPr>
      <p:grpSpPr>
        <a:xfrm>
          <a:off x="0" y="0"/>
          <a:ext cx="0" cy="0"/>
          <a:chOff x="0" y="0"/>
          <a:chExt cx="0" cy="0"/>
        </a:xfrm>
      </p:grpSpPr>
      <p:sp>
        <p:nvSpPr>
          <p:cNvPr id="3" name="Content Placeholder 2"/>
          <p:cNvSpPr>
            <a:spLocks noGrp="1"/>
          </p:cNvSpPr>
          <p:nvPr>
            <p:ph idx="1"/>
          </p:nvPr>
        </p:nvSpPr>
        <p:spPr>
          <a:xfrm>
            <a:off x="587332" y="902847"/>
            <a:ext cx="10980253" cy="5340991"/>
          </a:xfrm>
        </p:spPr>
        <p:txBody>
          <a:bodyPr tIns="180000"/>
          <a:lstStyle>
            <a:lvl1pPr marL="469828" indent="-469828">
              <a:buClrTx/>
              <a:buFont typeface="Wingdings" panose="05000000000000000000" pitchFamily="2" charset="2"/>
              <a:buChar char="§"/>
              <a:defRPr sz="1600">
                <a:solidFill>
                  <a:schemeClr val="tx1"/>
                </a:solidFill>
                <a:latin typeface="Helvetica" charset="0"/>
                <a:ea typeface="Helvetica" charset="0"/>
                <a:cs typeface="Helvetica" charset="0"/>
              </a:defRPr>
            </a:lvl1pPr>
            <a:lvl2pPr marL="907912" indent="-436496">
              <a:buClrTx/>
              <a:buFont typeface="Wingdings" panose="05000000000000000000" pitchFamily="2" charset="2"/>
              <a:buChar char="§"/>
              <a:defRPr sz="1600">
                <a:solidFill>
                  <a:schemeClr val="tx1"/>
                </a:solidFill>
                <a:latin typeface="Helvetica" charset="0"/>
                <a:ea typeface="Helvetica" charset="0"/>
                <a:cs typeface="Helvetica" charset="0"/>
              </a:defRPr>
            </a:lvl2pPr>
            <a:lvl3pPr marL="1304725" indent="-395228">
              <a:buClrTx/>
              <a:buFont typeface="Wingdings" panose="05000000000000000000" pitchFamily="2" charset="2"/>
              <a:buChar char="§"/>
              <a:defRPr sz="1600">
                <a:solidFill>
                  <a:schemeClr val="tx1"/>
                </a:solidFill>
                <a:latin typeface="Helvetica" charset="0"/>
                <a:ea typeface="Helvetica" charset="0"/>
                <a:cs typeface="Helvetica" charset="0"/>
              </a:defRPr>
            </a:lvl3pPr>
            <a:lvl4pPr marL="1693602" indent="-387291">
              <a:buClrTx/>
              <a:buFont typeface="Wingdings" panose="05000000000000000000" pitchFamily="2" charset="2"/>
              <a:buChar char="§"/>
              <a:defRPr sz="1600">
                <a:solidFill>
                  <a:schemeClr val="tx1"/>
                </a:solidFill>
                <a:latin typeface="Helvetica" charset="0"/>
                <a:ea typeface="Helvetica" charset="0"/>
                <a:cs typeface="Helvetica" charset="0"/>
              </a:defRPr>
            </a:lvl4pPr>
            <a:lvl5pPr marL="2093592" indent="-398402">
              <a:buClrTx/>
              <a:buFont typeface="Wingdings" panose="05000000000000000000" pitchFamily="2" charset="2"/>
              <a:buChar char="§"/>
              <a:defRPr sz="1600">
                <a:solidFill>
                  <a:schemeClr val="tx1"/>
                </a:solidFill>
                <a:latin typeface="Helvetica" charset="0"/>
                <a:ea typeface="Helvetica" charset="0"/>
                <a:cs typeface="Helvetica" charset="0"/>
              </a:defRPr>
            </a:lvl5p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7" name="제목 1"/>
          <p:cNvSpPr>
            <a:spLocks noGrp="1"/>
          </p:cNvSpPr>
          <p:nvPr>
            <p:ph type="title"/>
          </p:nvPr>
        </p:nvSpPr>
        <p:spPr>
          <a:xfrm>
            <a:off x="593491" y="165060"/>
            <a:ext cx="9822037" cy="539750"/>
          </a:xfrm>
        </p:spPr>
        <p:txBody>
          <a:bodyPr/>
          <a:lstStyle/>
          <a:p>
            <a:r>
              <a:rPr lang="ko-KR" altLang="en-US"/>
              <a:t>마스터 제목 스타일 편집</a:t>
            </a:r>
            <a:endParaRPr lang="ko-KR" altLang="en-US" dirty="0"/>
          </a:p>
        </p:txBody>
      </p:sp>
      <p:grpSp>
        <p:nvGrpSpPr>
          <p:cNvPr id="6" name="그룹 5">
            <a:extLst>
              <a:ext uri="{FF2B5EF4-FFF2-40B4-BE49-F238E27FC236}">
                <a16:creationId xmlns:a16="http://schemas.microsoft.com/office/drawing/2014/main" id="{5A2744CF-E5DC-445A-A05C-6D7572EDDDA9}"/>
              </a:ext>
            </a:extLst>
          </p:cNvPr>
          <p:cNvGrpSpPr/>
          <p:nvPr/>
        </p:nvGrpSpPr>
        <p:grpSpPr>
          <a:xfrm>
            <a:off x="-10478" y="715476"/>
            <a:ext cx="12212724" cy="68907"/>
            <a:chOff x="-7859" y="715474"/>
            <a:chExt cx="9159543" cy="68907"/>
          </a:xfrm>
        </p:grpSpPr>
        <p:sp>
          <p:nvSpPr>
            <p:cNvPr id="8" name="자유형 17">
              <a:extLst>
                <a:ext uri="{FF2B5EF4-FFF2-40B4-BE49-F238E27FC236}">
                  <a16:creationId xmlns:a16="http://schemas.microsoft.com/office/drawing/2014/main" id="{13111155-068E-4D1E-8588-8BD42ACC6DC9}"/>
                </a:ext>
              </a:extLst>
            </p:cNvPr>
            <p:cNvSpPr/>
            <p:nvPr/>
          </p:nvSpPr>
          <p:spPr>
            <a:xfrm>
              <a:off x="-7859" y="715712"/>
              <a:ext cx="371870" cy="65893"/>
            </a:xfrm>
            <a:custGeom>
              <a:avLst/>
              <a:gdLst>
                <a:gd name="connsiteX0" fmla="*/ 0 w 534706"/>
                <a:gd name="connsiteY0" fmla="*/ 0 h 45719"/>
                <a:gd name="connsiteX1" fmla="*/ 534706 w 534706"/>
                <a:gd name="connsiteY1" fmla="*/ 0 h 45719"/>
                <a:gd name="connsiteX2" fmla="*/ 493846 w 534706"/>
                <a:gd name="connsiteY2" fmla="*/ 45719 h 45719"/>
                <a:gd name="connsiteX3" fmla="*/ 0 w 534706"/>
                <a:gd name="connsiteY3" fmla="*/ 45719 h 45719"/>
                <a:gd name="connsiteX0" fmla="*/ 0 w 534706"/>
                <a:gd name="connsiteY0" fmla="*/ 0 h 47428"/>
                <a:gd name="connsiteX1" fmla="*/ 534706 w 534706"/>
                <a:gd name="connsiteY1" fmla="*/ 0 h 47428"/>
                <a:gd name="connsiteX2" fmla="*/ 460509 w 534706"/>
                <a:gd name="connsiteY2" fmla="*/ 47428 h 47428"/>
                <a:gd name="connsiteX3" fmla="*/ 0 w 534706"/>
                <a:gd name="connsiteY3" fmla="*/ 45719 h 47428"/>
                <a:gd name="connsiteX4" fmla="*/ 0 w 534706"/>
                <a:gd name="connsiteY4" fmla="*/ 0 h 47428"/>
                <a:gd name="connsiteX0" fmla="*/ 0 w 534706"/>
                <a:gd name="connsiteY0" fmla="*/ 0 h 47428"/>
                <a:gd name="connsiteX1" fmla="*/ 534706 w 534706"/>
                <a:gd name="connsiteY1" fmla="*/ 0 h 47428"/>
                <a:gd name="connsiteX2" fmla="*/ 472415 w 534706"/>
                <a:gd name="connsiteY2" fmla="*/ 47428 h 47428"/>
                <a:gd name="connsiteX3" fmla="*/ 0 w 534706"/>
                <a:gd name="connsiteY3" fmla="*/ 45719 h 47428"/>
                <a:gd name="connsiteX4" fmla="*/ 0 w 534706"/>
                <a:gd name="connsiteY4" fmla="*/ 0 h 47428"/>
                <a:gd name="connsiteX0" fmla="*/ 6736 w 541442"/>
                <a:gd name="connsiteY0" fmla="*/ 0 h 47598"/>
                <a:gd name="connsiteX1" fmla="*/ 541442 w 541442"/>
                <a:gd name="connsiteY1" fmla="*/ 0 h 47598"/>
                <a:gd name="connsiteX2" fmla="*/ 479151 w 541442"/>
                <a:gd name="connsiteY2" fmla="*/ 47428 h 47598"/>
                <a:gd name="connsiteX3" fmla="*/ 0 w 541442"/>
                <a:gd name="connsiteY3" fmla="*/ 47598 h 47598"/>
                <a:gd name="connsiteX4" fmla="*/ 6736 w 541442"/>
                <a:gd name="connsiteY4" fmla="*/ 0 h 47598"/>
                <a:gd name="connsiteX0" fmla="*/ 6736 w 607584"/>
                <a:gd name="connsiteY0" fmla="*/ 0 h 47598"/>
                <a:gd name="connsiteX1" fmla="*/ 607584 w 607584"/>
                <a:gd name="connsiteY1" fmla="*/ 0 h 47598"/>
                <a:gd name="connsiteX2" fmla="*/ 479151 w 607584"/>
                <a:gd name="connsiteY2" fmla="*/ 47428 h 47598"/>
                <a:gd name="connsiteX3" fmla="*/ 0 w 607584"/>
                <a:gd name="connsiteY3" fmla="*/ 47598 h 47598"/>
                <a:gd name="connsiteX4" fmla="*/ 6736 w 607584"/>
                <a:gd name="connsiteY4" fmla="*/ 0 h 47598"/>
                <a:gd name="connsiteX0" fmla="*/ 6736 w 607584"/>
                <a:gd name="connsiteY0" fmla="*/ 0 h 47598"/>
                <a:gd name="connsiteX1" fmla="*/ 607584 w 607584"/>
                <a:gd name="connsiteY1" fmla="*/ 0 h 47598"/>
                <a:gd name="connsiteX2" fmla="*/ 498604 w 607584"/>
                <a:gd name="connsiteY2" fmla="*/ 47428 h 47598"/>
                <a:gd name="connsiteX3" fmla="*/ 0 w 607584"/>
                <a:gd name="connsiteY3" fmla="*/ 47598 h 47598"/>
                <a:gd name="connsiteX4" fmla="*/ 6736 w 607584"/>
                <a:gd name="connsiteY4" fmla="*/ 0 h 47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584" h="47598">
                  <a:moveTo>
                    <a:pt x="6736" y="0"/>
                  </a:moveTo>
                  <a:lnTo>
                    <a:pt x="607584" y="0"/>
                  </a:lnTo>
                  <a:lnTo>
                    <a:pt x="498604" y="47428"/>
                  </a:lnTo>
                  <a:lnTo>
                    <a:pt x="0" y="47598"/>
                  </a:lnTo>
                  <a:lnTo>
                    <a:pt x="6736" y="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kumimoji="0" lang="ko-KR" altLang="en-US" sz="2399" dirty="0">
                <a:solidFill>
                  <a:prstClr val="white"/>
                </a:solidFill>
                <a:ea typeface="HY중고딕" panose="02030600000101010101" pitchFamily="18" charset="-127"/>
              </a:endParaRPr>
            </a:p>
          </p:txBody>
        </p:sp>
        <p:sp>
          <p:nvSpPr>
            <p:cNvPr id="9" name="자유형 18">
              <a:extLst>
                <a:ext uri="{FF2B5EF4-FFF2-40B4-BE49-F238E27FC236}">
                  <a16:creationId xmlns:a16="http://schemas.microsoft.com/office/drawing/2014/main" id="{FCBE76D0-44FD-4F4E-9811-6C4715AB07F6}"/>
                </a:ext>
              </a:extLst>
            </p:cNvPr>
            <p:cNvSpPr/>
            <p:nvPr/>
          </p:nvSpPr>
          <p:spPr>
            <a:xfrm>
              <a:off x="323529" y="715474"/>
              <a:ext cx="8828155" cy="68813"/>
            </a:xfrm>
            <a:custGeom>
              <a:avLst/>
              <a:gdLst>
                <a:gd name="connsiteX0" fmla="*/ 62868 w 8607454"/>
                <a:gd name="connsiteY0" fmla="*/ 0 h 68813"/>
                <a:gd name="connsiteX1" fmla="*/ 8607454 w 8607454"/>
                <a:gd name="connsiteY1" fmla="*/ 0 h 68813"/>
                <a:gd name="connsiteX2" fmla="*/ 8607454 w 8607454"/>
                <a:gd name="connsiteY2" fmla="*/ 68813 h 68813"/>
                <a:gd name="connsiteX3" fmla="*/ 0 w 8607454"/>
                <a:gd name="connsiteY3" fmla="*/ 68813 h 68813"/>
              </a:gdLst>
              <a:ahLst/>
              <a:cxnLst>
                <a:cxn ang="0">
                  <a:pos x="connsiteX0" y="connsiteY0"/>
                </a:cxn>
                <a:cxn ang="0">
                  <a:pos x="connsiteX1" y="connsiteY1"/>
                </a:cxn>
                <a:cxn ang="0">
                  <a:pos x="connsiteX2" y="connsiteY2"/>
                </a:cxn>
                <a:cxn ang="0">
                  <a:pos x="connsiteX3" y="connsiteY3"/>
                </a:cxn>
              </a:cxnLst>
              <a:rect l="l" t="t" r="r" b="b"/>
              <a:pathLst>
                <a:path w="8607454" h="68813">
                  <a:moveTo>
                    <a:pt x="62868" y="0"/>
                  </a:moveTo>
                  <a:lnTo>
                    <a:pt x="8607454" y="0"/>
                  </a:lnTo>
                  <a:lnTo>
                    <a:pt x="8607454" y="68813"/>
                  </a:lnTo>
                  <a:lnTo>
                    <a:pt x="0" y="68813"/>
                  </a:lnTo>
                  <a:close/>
                </a:path>
              </a:pathLst>
            </a:custGeom>
            <a:solidFill>
              <a:srgbClr val="004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kumimoji="0" lang="ko-KR" altLang="en-US" sz="2399" dirty="0">
                <a:solidFill>
                  <a:prstClr val="white"/>
                </a:solidFill>
                <a:ea typeface="HY중고딕" panose="02030600000101010101" pitchFamily="18" charset="-127"/>
              </a:endParaRPr>
            </a:p>
          </p:txBody>
        </p:sp>
        <p:sp>
          <p:nvSpPr>
            <p:cNvPr id="10" name="자유형 19">
              <a:extLst>
                <a:ext uri="{FF2B5EF4-FFF2-40B4-BE49-F238E27FC236}">
                  <a16:creationId xmlns:a16="http://schemas.microsoft.com/office/drawing/2014/main" id="{ED0166E4-6E5B-46C9-BB8B-E7761F4BE1F4}"/>
                </a:ext>
              </a:extLst>
            </p:cNvPr>
            <p:cNvSpPr/>
            <p:nvPr/>
          </p:nvSpPr>
          <p:spPr>
            <a:xfrm flipH="1" flipV="1">
              <a:off x="8527245" y="716038"/>
              <a:ext cx="623888" cy="68343"/>
            </a:xfrm>
            <a:custGeom>
              <a:avLst/>
              <a:gdLst>
                <a:gd name="connsiteX0" fmla="*/ 0 w 534706"/>
                <a:gd name="connsiteY0" fmla="*/ 0 h 45719"/>
                <a:gd name="connsiteX1" fmla="*/ 534706 w 534706"/>
                <a:gd name="connsiteY1" fmla="*/ 0 h 45719"/>
                <a:gd name="connsiteX2" fmla="*/ 493846 w 534706"/>
                <a:gd name="connsiteY2" fmla="*/ 45719 h 45719"/>
                <a:gd name="connsiteX3" fmla="*/ 0 w 534706"/>
                <a:gd name="connsiteY3" fmla="*/ 45719 h 45719"/>
                <a:gd name="connsiteX0" fmla="*/ 0 w 534706"/>
                <a:gd name="connsiteY0" fmla="*/ 0 h 47428"/>
                <a:gd name="connsiteX1" fmla="*/ 534706 w 534706"/>
                <a:gd name="connsiteY1" fmla="*/ 0 h 47428"/>
                <a:gd name="connsiteX2" fmla="*/ 460509 w 534706"/>
                <a:gd name="connsiteY2" fmla="*/ 47428 h 47428"/>
                <a:gd name="connsiteX3" fmla="*/ 0 w 534706"/>
                <a:gd name="connsiteY3" fmla="*/ 45719 h 47428"/>
                <a:gd name="connsiteX4" fmla="*/ 0 w 534706"/>
                <a:gd name="connsiteY4" fmla="*/ 0 h 47428"/>
                <a:gd name="connsiteX0" fmla="*/ 0 w 534706"/>
                <a:gd name="connsiteY0" fmla="*/ 0 h 47428"/>
                <a:gd name="connsiteX1" fmla="*/ 534706 w 534706"/>
                <a:gd name="connsiteY1" fmla="*/ 0 h 47428"/>
                <a:gd name="connsiteX2" fmla="*/ 472415 w 534706"/>
                <a:gd name="connsiteY2" fmla="*/ 47428 h 47428"/>
                <a:gd name="connsiteX3" fmla="*/ 0 w 534706"/>
                <a:gd name="connsiteY3" fmla="*/ 45719 h 47428"/>
                <a:gd name="connsiteX4" fmla="*/ 0 w 534706"/>
                <a:gd name="connsiteY4" fmla="*/ 0 h 47428"/>
                <a:gd name="connsiteX0" fmla="*/ 0 w 534706"/>
                <a:gd name="connsiteY0" fmla="*/ 0 h 47428"/>
                <a:gd name="connsiteX1" fmla="*/ 534706 w 534706"/>
                <a:gd name="connsiteY1" fmla="*/ 0 h 47428"/>
                <a:gd name="connsiteX2" fmla="*/ 472415 w 534706"/>
                <a:gd name="connsiteY2" fmla="*/ 47428 h 47428"/>
                <a:gd name="connsiteX3" fmla="*/ 0 w 534706"/>
                <a:gd name="connsiteY3" fmla="*/ 47397 h 47428"/>
                <a:gd name="connsiteX4" fmla="*/ 0 w 534706"/>
                <a:gd name="connsiteY4" fmla="*/ 0 h 47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4706" h="47428">
                  <a:moveTo>
                    <a:pt x="0" y="0"/>
                  </a:moveTo>
                  <a:lnTo>
                    <a:pt x="534706" y="0"/>
                  </a:lnTo>
                  <a:lnTo>
                    <a:pt x="472415" y="47428"/>
                  </a:lnTo>
                  <a:lnTo>
                    <a:pt x="0" y="47397"/>
                  </a:lnTo>
                  <a:lnTo>
                    <a:pt x="0" y="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kumimoji="0" lang="ko-KR" altLang="en-US" sz="2399" dirty="0">
                <a:solidFill>
                  <a:prstClr val="white"/>
                </a:solidFill>
                <a:ea typeface="HY중고딕" panose="02030600000101010101" pitchFamily="18" charset="-127"/>
              </a:endParaRPr>
            </a:p>
          </p:txBody>
        </p:sp>
      </p:grpSp>
    </p:spTree>
    <p:extLst>
      <p:ext uri="{BB962C8B-B14F-4D97-AF65-F5344CB8AC3E}">
        <p14:creationId xmlns:p14="http://schemas.microsoft.com/office/powerpoint/2010/main" val="3967518966"/>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_구역 머리글">
    <p:spTree>
      <p:nvGrpSpPr>
        <p:cNvPr id="1" name=""/>
        <p:cNvGrpSpPr/>
        <p:nvPr/>
      </p:nvGrpSpPr>
      <p:grpSpPr>
        <a:xfrm>
          <a:off x="0" y="0"/>
          <a:ext cx="0" cy="0"/>
          <a:chOff x="0" y="0"/>
          <a:chExt cx="0" cy="0"/>
        </a:xfrm>
      </p:grpSpPr>
      <p:cxnSp>
        <p:nvCxnSpPr>
          <p:cNvPr id="4" name="직선 연결선 3"/>
          <p:cNvCxnSpPr/>
          <p:nvPr/>
        </p:nvCxnSpPr>
        <p:spPr>
          <a:xfrm>
            <a:off x="285751" y="4429125"/>
            <a:ext cx="11715749" cy="0"/>
          </a:xfrm>
          <a:prstGeom prst="line">
            <a:avLst/>
          </a:prstGeom>
          <a:ln w="3810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sp>
        <p:nvSpPr>
          <p:cNvPr id="3" name="텍스트 개체 틀 2"/>
          <p:cNvSpPr>
            <a:spLocks noGrp="1"/>
          </p:cNvSpPr>
          <p:nvPr>
            <p:ph type="body" idx="1"/>
          </p:nvPr>
        </p:nvSpPr>
        <p:spPr>
          <a:xfrm>
            <a:off x="1189327" y="2906720"/>
            <a:ext cx="10763325" cy="1500187"/>
          </a:xfrm>
        </p:spPr>
        <p:txBody>
          <a:bodyPr anchor="b"/>
          <a:lstStyle>
            <a:lvl1pPr marL="0" indent="0" algn="r">
              <a:buNone/>
              <a:defRPr sz="3200" b="1">
                <a:solidFill>
                  <a:schemeClr val="tx2">
                    <a:lumMod val="50000"/>
                  </a:schemeClr>
                </a:solidFill>
              </a:defRPr>
            </a:lvl1pPr>
            <a:lvl2pPr marL="457130" indent="0">
              <a:buNone/>
              <a:defRPr sz="1801"/>
            </a:lvl2pPr>
            <a:lvl3pPr marL="914260" indent="0">
              <a:buNone/>
              <a:defRPr sz="1600"/>
            </a:lvl3pPr>
            <a:lvl4pPr marL="1371390" indent="0">
              <a:buNone/>
              <a:defRPr sz="1399"/>
            </a:lvl4pPr>
            <a:lvl5pPr marL="1828518" indent="0">
              <a:buNone/>
              <a:defRPr sz="1399"/>
            </a:lvl5pPr>
            <a:lvl6pPr marL="2285649" indent="0">
              <a:buNone/>
              <a:defRPr sz="1399"/>
            </a:lvl6pPr>
            <a:lvl7pPr marL="2742778" indent="0">
              <a:buNone/>
              <a:defRPr sz="1399"/>
            </a:lvl7pPr>
            <a:lvl8pPr marL="3199908" indent="0">
              <a:buNone/>
              <a:defRPr sz="1399"/>
            </a:lvl8pPr>
            <a:lvl9pPr marL="3657039" indent="0">
              <a:buNone/>
              <a:defRPr sz="1399"/>
            </a:lvl9pPr>
          </a:lstStyle>
          <a:p>
            <a:pPr lvl="0"/>
            <a:r>
              <a:rPr lang="ko-KR" altLang="en-US"/>
              <a:t>마스터 텍스트 스타일 편집</a:t>
            </a:r>
          </a:p>
        </p:txBody>
      </p:sp>
      <p:sp>
        <p:nvSpPr>
          <p:cNvPr id="14" name="Rectangle 6"/>
          <p:cNvSpPr>
            <a:spLocks noGrp="1" noChangeArrowheads="1"/>
          </p:cNvSpPr>
          <p:nvPr>
            <p:ph type="sldNum" sz="quarter" idx="11"/>
          </p:nvPr>
        </p:nvSpPr>
        <p:spPr>
          <a:xfrm>
            <a:off x="10619913" y="6592716"/>
            <a:ext cx="1428751" cy="220663"/>
          </a:xfrm>
        </p:spPr>
        <p:txBody>
          <a:bodyPr/>
          <a:lstStyle>
            <a:lvl1pPr>
              <a:defRPr b="1">
                <a:latin typeface="맑은 고딕" pitchFamily="50" charset="-127"/>
                <a:ea typeface="맑은 고딕" pitchFamily="50" charset="-127"/>
              </a:defRPr>
            </a:lvl1pPr>
          </a:lstStyle>
          <a:p>
            <a:fld id="{9970B39E-B9B1-43CF-8FF3-BEF77DDC3DE5}" type="slidenum">
              <a:rPr lang="ko-KR" altLang="en-US" smtClean="0"/>
              <a:t>‹#›</a:t>
            </a:fld>
            <a:endParaRPr lang="ko-KR" altLang="en-US"/>
          </a:p>
        </p:txBody>
      </p:sp>
    </p:spTree>
    <p:extLst>
      <p:ext uri="{BB962C8B-B14F-4D97-AF65-F5344CB8AC3E}">
        <p14:creationId xmlns:p14="http://schemas.microsoft.com/office/powerpoint/2010/main" val="1643226023"/>
      </p:ext>
    </p:extLst>
  </p:cSld>
  <p:clrMapOvr>
    <a:masterClrMapping/>
  </p:clrMapOvr>
  <p:transition>
    <p:zoom/>
  </p:transition>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amp; Subtitle">
    <p:spTree>
      <p:nvGrpSpPr>
        <p:cNvPr id="1" name=""/>
        <p:cNvGrpSpPr/>
        <p:nvPr/>
      </p:nvGrpSpPr>
      <p:grpSpPr>
        <a:xfrm>
          <a:off x="0" y="0"/>
          <a:ext cx="0" cy="0"/>
          <a:chOff x="0" y="0"/>
          <a:chExt cx="0" cy="0"/>
        </a:xfrm>
      </p:grpSpPr>
      <p:sp>
        <p:nvSpPr>
          <p:cNvPr id="11" name="제목 텍스트"/>
          <p:cNvSpPr txBox="1">
            <a:spLocks noGrp="1"/>
          </p:cNvSpPr>
          <p:nvPr>
            <p:ph type="title"/>
          </p:nvPr>
        </p:nvSpPr>
        <p:spPr>
          <a:xfrm>
            <a:off x="1190632" y="1151931"/>
            <a:ext cx="9810751" cy="2321719"/>
          </a:xfrm>
          <a:prstGeom prst="rect">
            <a:avLst/>
          </a:prstGeom>
        </p:spPr>
        <p:txBody>
          <a:bodyPr anchor="b"/>
          <a:lstStyle/>
          <a:p>
            <a:r>
              <a:rPr lang="ko-KR" altLang="en-US"/>
              <a:t>마스터 제목 스타일 편집</a:t>
            </a:r>
            <a:endParaRPr/>
          </a:p>
        </p:txBody>
      </p:sp>
      <p:sp>
        <p:nvSpPr>
          <p:cNvPr id="12" name="본문 첫 번째 줄…"/>
          <p:cNvSpPr txBox="1">
            <a:spLocks noGrp="1"/>
          </p:cNvSpPr>
          <p:nvPr>
            <p:ph type="body" sz="quarter" idx="1"/>
          </p:nvPr>
        </p:nvSpPr>
        <p:spPr>
          <a:xfrm>
            <a:off x="1190632" y="3545086"/>
            <a:ext cx="9810751" cy="794742"/>
          </a:xfrm>
          <a:prstGeom prst="rect">
            <a:avLst/>
          </a:prstGeom>
        </p:spPr>
        <p:txBody>
          <a:bodyPr anchor="t"/>
          <a:lstStyle>
            <a:lvl1pPr marL="0" indent="0" algn="ctr">
              <a:spcBef>
                <a:spcPts val="0"/>
              </a:spcBef>
              <a:buSzTx/>
              <a:buNone/>
              <a:defRPr sz="2601">
                <a:latin typeface="Helvetica Neue"/>
                <a:ea typeface="Helvetica Neue"/>
                <a:cs typeface="Helvetica Neue"/>
                <a:sym typeface="Helvetica Neue"/>
              </a:defRPr>
            </a:lvl1pPr>
            <a:lvl2pPr marL="0" indent="0" algn="ctr">
              <a:spcBef>
                <a:spcPts val="0"/>
              </a:spcBef>
              <a:buSzTx/>
              <a:buNone/>
              <a:defRPr sz="2601">
                <a:latin typeface="Helvetica Neue"/>
                <a:ea typeface="Helvetica Neue"/>
                <a:cs typeface="Helvetica Neue"/>
                <a:sym typeface="Helvetica Neue"/>
              </a:defRPr>
            </a:lvl2pPr>
            <a:lvl3pPr marL="0" indent="0" algn="ctr">
              <a:spcBef>
                <a:spcPts val="0"/>
              </a:spcBef>
              <a:buSzTx/>
              <a:buNone/>
              <a:defRPr sz="2601">
                <a:latin typeface="Helvetica Neue"/>
                <a:ea typeface="Helvetica Neue"/>
                <a:cs typeface="Helvetica Neue"/>
                <a:sym typeface="Helvetica Neue"/>
              </a:defRPr>
            </a:lvl3pPr>
            <a:lvl4pPr marL="0" indent="0" algn="ctr">
              <a:spcBef>
                <a:spcPts val="0"/>
              </a:spcBef>
              <a:buSzTx/>
              <a:buNone/>
              <a:defRPr sz="2601">
                <a:latin typeface="Helvetica Neue"/>
                <a:ea typeface="Helvetica Neue"/>
                <a:cs typeface="Helvetica Neue"/>
                <a:sym typeface="Helvetica Neue"/>
              </a:defRPr>
            </a:lvl4pPr>
            <a:lvl5pPr marL="0" indent="0" algn="ctr">
              <a:spcBef>
                <a:spcPts val="0"/>
              </a:spcBef>
              <a:buSzTx/>
              <a:buNone/>
              <a:defRPr sz="2601">
                <a:latin typeface="Helvetica Neue"/>
                <a:ea typeface="Helvetica Neue"/>
                <a:cs typeface="Helvetica Neue"/>
                <a:sym typeface="Helvetica Neue"/>
              </a:defRPr>
            </a:lvl5p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a:p>
        </p:txBody>
      </p:sp>
      <p:sp>
        <p:nvSpPr>
          <p:cNvPr id="13" name="슬라이드 번호"/>
          <p:cNvSpPr txBox="1">
            <a:spLocks noGrp="1"/>
          </p:cNvSpPr>
          <p:nvPr>
            <p:ph type="sldNum" sz="quarter" idx="2"/>
          </p:nvPr>
        </p:nvSpPr>
        <p:spPr>
          <a:xfrm>
            <a:off x="571473" y="6393660"/>
            <a:ext cx="319051" cy="241102"/>
          </a:xfrm>
          <a:prstGeom prst="rect">
            <a:avLst/>
          </a:prstGeom>
        </p:spPr>
        <p:txBody>
          <a:bodyPr/>
          <a:lstStyle/>
          <a:p>
            <a:fld id="{9970B39E-B9B1-43CF-8FF3-BEF77DDC3DE5}" type="slidenum">
              <a:rPr lang="ko-KR" altLang="en-US" smtClean="0"/>
              <a:t>‹#›</a:t>
            </a:fld>
            <a:endParaRPr lang="ko-KR" altLang="en-US"/>
          </a:p>
        </p:txBody>
      </p:sp>
    </p:spTree>
    <p:extLst>
      <p:ext uri="{BB962C8B-B14F-4D97-AF65-F5344CB8AC3E}">
        <p14:creationId xmlns:p14="http://schemas.microsoft.com/office/powerpoint/2010/main" val="2332333103"/>
      </p:ext>
    </p:extLst>
  </p:cSld>
  <p:clrMapOvr>
    <a:masterClrMapping/>
  </p:clrMapOvr>
  <p:transition spd="med"/>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tx" preserve="1">
  <p:cSld name="Title - Top">
    <p:spTree>
      <p:nvGrpSpPr>
        <p:cNvPr id="1" name=""/>
        <p:cNvGrpSpPr/>
        <p:nvPr/>
      </p:nvGrpSpPr>
      <p:grpSpPr>
        <a:xfrm>
          <a:off x="0" y="0"/>
          <a:ext cx="0" cy="0"/>
          <a:chOff x="0" y="0"/>
          <a:chExt cx="0" cy="0"/>
        </a:xfrm>
      </p:grpSpPr>
      <p:sp>
        <p:nvSpPr>
          <p:cNvPr id="48" name="제목 텍스트"/>
          <p:cNvSpPr txBox="1">
            <a:spLocks noGrp="1"/>
          </p:cNvSpPr>
          <p:nvPr>
            <p:ph type="title"/>
          </p:nvPr>
        </p:nvSpPr>
        <p:spPr>
          <a:prstGeom prst="rect">
            <a:avLst/>
          </a:prstGeom>
        </p:spPr>
        <p:txBody>
          <a:bodyPr/>
          <a:lstStyle/>
          <a:p>
            <a:r>
              <a:rPr lang="ko-KR" altLang="en-US"/>
              <a:t>마스터 제목 스타일 편집</a:t>
            </a:r>
            <a:endParaRPr/>
          </a:p>
        </p:txBody>
      </p:sp>
    </p:spTree>
    <p:extLst>
      <p:ext uri="{BB962C8B-B14F-4D97-AF65-F5344CB8AC3E}">
        <p14:creationId xmlns:p14="http://schemas.microsoft.com/office/powerpoint/2010/main" val="1861865846"/>
      </p:ext>
    </p:extLst>
  </p:cSld>
  <p:clrMapOvr>
    <a:masterClrMapping/>
  </p:clrMapOvr>
  <p:transition spd="med"/>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tx" preserve="1">
  <p:cSld name="제목 및 부제">
    <p:spTree>
      <p:nvGrpSpPr>
        <p:cNvPr id="1" name=""/>
        <p:cNvGrpSpPr/>
        <p:nvPr/>
      </p:nvGrpSpPr>
      <p:grpSpPr>
        <a:xfrm>
          <a:off x="0" y="0"/>
          <a:ext cx="0" cy="0"/>
          <a:chOff x="0" y="0"/>
          <a:chExt cx="0" cy="0"/>
        </a:xfrm>
      </p:grpSpPr>
      <p:sp>
        <p:nvSpPr>
          <p:cNvPr id="166" name="제목 텍스트"/>
          <p:cNvSpPr txBox="1">
            <a:spLocks noGrp="1"/>
          </p:cNvSpPr>
          <p:nvPr>
            <p:ph type="title"/>
          </p:nvPr>
        </p:nvSpPr>
        <p:spPr>
          <a:xfrm>
            <a:off x="1190632" y="1151931"/>
            <a:ext cx="9810751" cy="2321719"/>
          </a:xfrm>
          <a:prstGeom prst="rect">
            <a:avLst/>
          </a:prstGeom>
        </p:spPr>
        <p:txBody>
          <a:bodyPr anchor="b"/>
          <a:lstStyle>
            <a:lvl1pPr>
              <a:defRPr sz="3516">
                <a:latin typeface="+mn-lt"/>
                <a:ea typeface="+mn-ea"/>
                <a:cs typeface="+mn-cs"/>
                <a:sym typeface="Helvetica Neue Medium"/>
              </a:defRPr>
            </a:lvl1pPr>
          </a:lstStyle>
          <a:p>
            <a:r>
              <a:rPr lang="ko-KR" altLang="en-US"/>
              <a:t>마스터 제목 스타일 편집</a:t>
            </a:r>
            <a:endParaRPr/>
          </a:p>
        </p:txBody>
      </p:sp>
      <p:sp>
        <p:nvSpPr>
          <p:cNvPr id="167" name="본문 첫 번째 줄…"/>
          <p:cNvSpPr txBox="1">
            <a:spLocks noGrp="1"/>
          </p:cNvSpPr>
          <p:nvPr>
            <p:ph type="body" sz="quarter" idx="1"/>
          </p:nvPr>
        </p:nvSpPr>
        <p:spPr>
          <a:xfrm>
            <a:off x="1190632" y="3545086"/>
            <a:ext cx="9810751" cy="794742"/>
          </a:xfrm>
          <a:prstGeom prst="rect">
            <a:avLst/>
          </a:prstGeom>
        </p:spPr>
        <p:txBody>
          <a:bodyPr anchor="t"/>
          <a:lstStyle>
            <a:lvl1pPr marL="0" indent="0" algn="ctr">
              <a:spcBef>
                <a:spcPts val="0"/>
              </a:spcBef>
              <a:buSzTx/>
              <a:buNone/>
              <a:defRPr sz="2601">
                <a:latin typeface="Helvetica Neue"/>
                <a:ea typeface="Helvetica Neue"/>
                <a:cs typeface="Helvetica Neue"/>
                <a:sym typeface="Helvetica Neue"/>
              </a:defRPr>
            </a:lvl1pPr>
            <a:lvl2pPr marL="0" indent="0" algn="ctr">
              <a:spcBef>
                <a:spcPts val="0"/>
              </a:spcBef>
              <a:buSzTx/>
              <a:buNone/>
              <a:defRPr sz="2601">
                <a:latin typeface="Helvetica Neue"/>
                <a:ea typeface="Helvetica Neue"/>
                <a:cs typeface="Helvetica Neue"/>
                <a:sym typeface="Helvetica Neue"/>
              </a:defRPr>
            </a:lvl2pPr>
            <a:lvl3pPr marL="0" indent="0" algn="ctr">
              <a:spcBef>
                <a:spcPts val="0"/>
              </a:spcBef>
              <a:buSzTx/>
              <a:buNone/>
              <a:defRPr sz="2601">
                <a:latin typeface="Helvetica Neue"/>
                <a:ea typeface="Helvetica Neue"/>
                <a:cs typeface="Helvetica Neue"/>
                <a:sym typeface="Helvetica Neue"/>
              </a:defRPr>
            </a:lvl3pPr>
            <a:lvl4pPr marL="0" indent="0" algn="ctr">
              <a:spcBef>
                <a:spcPts val="0"/>
              </a:spcBef>
              <a:buSzTx/>
              <a:buNone/>
              <a:defRPr sz="2601">
                <a:latin typeface="Helvetica Neue"/>
                <a:ea typeface="Helvetica Neue"/>
                <a:cs typeface="Helvetica Neue"/>
                <a:sym typeface="Helvetica Neue"/>
              </a:defRPr>
            </a:lvl4pPr>
            <a:lvl5pPr marL="0" indent="0" algn="ctr">
              <a:spcBef>
                <a:spcPts val="0"/>
              </a:spcBef>
              <a:buSzTx/>
              <a:buNone/>
              <a:defRPr sz="2601">
                <a:latin typeface="Helvetica Neue"/>
                <a:ea typeface="Helvetica Neue"/>
                <a:cs typeface="Helvetica Neue"/>
                <a:sym typeface="Helvetica Neue"/>
              </a:defRPr>
            </a:lvl5p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a:p>
        </p:txBody>
      </p:sp>
    </p:spTree>
    <p:extLst>
      <p:ext uri="{BB962C8B-B14F-4D97-AF65-F5344CB8AC3E}">
        <p14:creationId xmlns:p14="http://schemas.microsoft.com/office/powerpoint/2010/main" val="29713901"/>
      </p:ext>
    </p:extLst>
  </p:cSld>
  <p:clrMapOvr>
    <a:masterClrMapping/>
  </p:clrMapOvr>
  <p:transition spd="med"/>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3" name="Rectangle 3"/>
          <p:cNvSpPr>
            <a:spLocks noGrp="1" noChangeArrowheads="1"/>
          </p:cNvSpPr>
          <p:nvPr>
            <p:ph type="title"/>
          </p:nvPr>
        </p:nvSpPr>
        <p:spPr bwMode="auto">
          <a:xfrm>
            <a:off x="593491" y="188913"/>
            <a:ext cx="10974093" cy="539750"/>
          </a:xfrm>
          <a:prstGeom prst="rect">
            <a:avLst/>
          </a:prstGeom>
        </p:spPr>
        <p:txBody>
          <a:bodyPr/>
          <a:lstStyle/>
          <a:p>
            <a:pPr marL="0" lvl="0" defTabSz="914260"/>
            <a:r>
              <a:rPr lang="ko-KR" altLang="en-US" dirty="0"/>
              <a:t>마스터 제목 스타일 편집</a:t>
            </a:r>
          </a:p>
        </p:txBody>
      </p:sp>
      <p:sp>
        <p:nvSpPr>
          <p:cNvPr id="5124" name="Rectangle 4"/>
          <p:cNvSpPr>
            <a:spLocks noGrp="1" noChangeArrowheads="1"/>
          </p:cNvSpPr>
          <p:nvPr>
            <p:ph type="body" idx="1"/>
          </p:nvPr>
        </p:nvSpPr>
        <p:spPr bwMode="auto">
          <a:xfrm>
            <a:off x="587332" y="999948"/>
            <a:ext cx="10980253" cy="5340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ko-KR" altLang="en-US" dirty="0"/>
              <a:t>마스터 텍스트 스타일을 편집합니다</a:t>
            </a:r>
          </a:p>
          <a:p>
            <a:pPr lvl="1"/>
            <a:r>
              <a:rPr lang="ko-KR" altLang="en-US" dirty="0"/>
              <a:t>둘째 수준</a:t>
            </a:r>
          </a:p>
          <a:p>
            <a:pPr lvl="2"/>
            <a:r>
              <a:rPr lang="ko-KR" altLang="en-US" dirty="0"/>
              <a:t>셋째 수준</a:t>
            </a:r>
          </a:p>
          <a:p>
            <a:pPr lvl="3"/>
            <a:r>
              <a:rPr lang="ko-KR" altLang="en-US" dirty="0"/>
              <a:t>넷째 수준</a:t>
            </a:r>
          </a:p>
          <a:p>
            <a:pPr lvl="4"/>
            <a:r>
              <a:rPr lang="ko-KR" altLang="en-US" dirty="0"/>
              <a:t>다섯째 수준</a:t>
            </a:r>
          </a:p>
        </p:txBody>
      </p:sp>
      <p:sp>
        <p:nvSpPr>
          <p:cNvPr id="21" name="Rectangle 6"/>
          <p:cNvSpPr txBox="1">
            <a:spLocks noChangeArrowheads="1"/>
          </p:cNvSpPr>
          <p:nvPr/>
        </p:nvSpPr>
        <p:spPr bwMode="auto">
          <a:xfrm>
            <a:off x="10619913" y="6565019"/>
            <a:ext cx="1428751" cy="220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defPPr>
              <a:defRPr lang="ko-KR"/>
            </a:defPPr>
            <a:lvl1pPr marL="0" algn="r" defTabSz="914400" rtl="0" eaLnBrk="1" latinLnBrk="1" hangingPunct="1">
              <a:defRPr sz="1000" b="1" kern="1200">
                <a:solidFill>
                  <a:schemeClr val="tx2">
                    <a:lumMod val="50000"/>
                  </a:schemeClr>
                </a:solidFill>
                <a:latin typeface="맑은 고딕" pitchFamily="50" charset="-127"/>
                <a:ea typeface="맑은 고딕" pitchFamily="50" charset="-127"/>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marL="0" marR="0" lvl="0" indent="0" algn="r" defTabSz="914260" rtl="0" eaLnBrk="1" fontAlgn="auto" latinLnBrk="1" hangingPunct="1">
              <a:lnSpc>
                <a:spcPct val="100000"/>
              </a:lnSpc>
              <a:spcBef>
                <a:spcPts val="0"/>
              </a:spcBef>
              <a:spcAft>
                <a:spcPts val="0"/>
              </a:spcAft>
              <a:buClrTx/>
              <a:buSzTx/>
              <a:buFontTx/>
              <a:buNone/>
              <a:tabLst/>
              <a:defRPr/>
            </a:pPr>
            <a:fld id="{515CC4ED-1449-4712-AE45-EBC263B4DD26}" type="slidenum">
              <a:rPr kumimoji="0" lang="en-US" altLang="ko-KR" sz="1000" b="1" i="0" u="none" strike="noStrike" kern="1200" cap="none" spc="0" normalizeH="0" baseline="0" noProof="0" smtClean="0">
                <a:ln>
                  <a:noFill/>
                </a:ln>
                <a:solidFill>
                  <a:schemeClr val="tx2"/>
                </a:solidFill>
                <a:effectLst/>
                <a:uLnTx/>
                <a:uFillTx/>
                <a:latin typeface="맑은 고딕" pitchFamily="50" charset="-127"/>
                <a:ea typeface="맑은 고딕" pitchFamily="50" charset="-127"/>
                <a:cs typeface="+mn-cs"/>
              </a:rPr>
              <a:pPr marL="0" marR="0" lvl="0" indent="0" algn="r" defTabSz="914260" rtl="0" eaLnBrk="1" fontAlgn="auto" latinLnBrk="1" hangingPunct="1">
                <a:lnSpc>
                  <a:spcPct val="100000"/>
                </a:lnSpc>
                <a:spcBef>
                  <a:spcPts val="0"/>
                </a:spcBef>
                <a:spcAft>
                  <a:spcPts val="0"/>
                </a:spcAft>
                <a:buClrTx/>
                <a:buSzTx/>
                <a:buFontTx/>
                <a:buNone/>
                <a:tabLst/>
                <a:defRPr/>
              </a:pPr>
              <a:t>‹#›</a:t>
            </a:fld>
            <a:r>
              <a:rPr kumimoji="0" lang="en-US" altLang="ko-KR" sz="1000" b="1" i="0" u="none" strike="noStrike" kern="1200" cap="none" spc="0" normalizeH="0" baseline="0" noProof="0">
                <a:ln>
                  <a:noFill/>
                </a:ln>
                <a:solidFill>
                  <a:schemeClr val="tx2"/>
                </a:solidFill>
                <a:effectLst/>
                <a:uLnTx/>
                <a:uFillTx/>
                <a:latin typeface="맑은 고딕" pitchFamily="50" charset="-127"/>
                <a:ea typeface="맑은 고딕" pitchFamily="50" charset="-127"/>
                <a:cs typeface="+mn-cs"/>
              </a:rPr>
              <a:t> </a:t>
            </a:r>
          </a:p>
        </p:txBody>
      </p:sp>
      <p:cxnSp>
        <p:nvCxnSpPr>
          <p:cNvPr id="8" name="직선 연결선 7">
            <a:extLst>
              <a:ext uri="{FF2B5EF4-FFF2-40B4-BE49-F238E27FC236}">
                <a16:creationId xmlns:a16="http://schemas.microsoft.com/office/drawing/2014/main" id="{3356CAA1-C6A0-4E98-A736-407C6B609E12}"/>
              </a:ext>
            </a:extLst>
          </p:cNvPr>
          <p:cNvCxnSpPr/>
          <p:nvPr/>
        </p:nvCxnSpPr>
        <p:spPr>
          <a:xfrm>
            <a:off x="0" y="6500813"/>
            <a:ext cx="12192000" cy="0"/>
          </a:xfrm>
          <a:prstGeom prst="line">
            <a:avLst/>
          </a:prstGeom>
          <a:ln w="254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3" name="그림 2">
            <a:extLst>
              <a:ext uri="{FF2B5EF4-FFF2-40B4-BE49-F238E27FC236}">
                <a16:creationId xmlns:a16="http://schemas.microsoft.com/office/drawing/2014/main" id="{6FBE1253-E367-4CB9-B84C-65F69BD0F746}"/>
              </a:ext>
            </a:extLst>
          </p:cNvPr>
          <p:cNvPicPr>
            <a:picLocks noChangeAspect="1"/>
          </p:cNvPicPr>
          <p:nvPr/>
        </p:nvPicPr>
        <p:blipFill>
          <a:blip r:embed="rId10"/>
          <a:stretch>
            <a:fillRect/>
          </a:stretch>
        </p:blipFill>
        <p:spPr>
          <a:xfrm>
            <a:off x="0" y="6567574"/>
            <a:ext cx="990600" cy="257175"/>
          </a:xfrm>
          <a:prstGeom prst="rect">
            <a:avLst/>
          </a:prstGeom>
        </p:spPr>
      </p:pic>
    </p:spTree>
    <p:extLst>
      <p:ext uri="{BB962C8B-B14F-4D97-AF65-F5344CB8AC3E}">
        <p14:creationId xmlns:p14="http://schemas.microsoft.com/office/powerpoint/2010/main" val="2854641150"/>
      </p:ext>
    </p:extLst>
  </p:cSld>
  <p:clrMap bg1="lt1" tx1="dk1" bg2="lt2" tx2="dk2" accent1="accent1" accent2="accent2" accent3="accent3" accent4="accent4" accent5="accent5" accent6="accent6" hlink="hlink" folHlink="folHlink"/>
  <p:sldLayoutIdLst>
    <p:sldLayoutId id="2147483661" r:id="rId1"/>
    <p:sldLayoutId id="2147483665" r:id="rId2"/>
    <p:sldLayoutId id="2147483666" r:id="rId3"/>
    <p:sldLayoutId id="2147483667" r:id="rId4"/>
    <p:sldLayoutId id="2147483668" r:id="rId5"/>
    <p:sldLayoutId id="2147483669" r:id="rId6"/>
    <p:sldLayoutId id="2147483670" r:id="rId7"/>
    <p:sldLayoutId id="2147483671" r:id="rId8"/>
  </p:sldLayoutIdLst>
  <p:hf hdr="0" ftr="0" dt="0"/>
  <p:txStyles>
    <p:titleStyle>
      <a:lvl1pPr algn="l" rtl="0" eaLnBrk="1" fontAlgn="base" latinLnBrk="1" hangingPunct="1">
        <a:spcBef>
          <a:spcPct val="0"/>
        </a:spcBef>
        <a:spcAft>
          <a:spcPct val="0"/>
        </a:spcAft>
        <a:defRPr kumimoji="1" lang="ko-KR" altLang="en-US" sz="2399" b="1" kern="0" dirty="0">
          <a:solidFill>
            <a:schemeClr val="tx1"/>
          </a:solidFill>
          <a:latin typeface="Helvetica" charset="0"/>
          <a:ea typeface="Helvetica" charset="0"/>
          <a:cs typeface="Helvetica" charset="0"/>
        </a:defRPr>
      </a:lvl1pPr>
      <a:lvl2pPr algn="l" rtl="0" eaLnBrk="1" fontAlgn="base" latinLnBrk="1" hangingPunct="1">
        <a:spcBef>
          <a:spcPct val="0"/>
        </a:spcBef>
        <a:spcAft>
          <a:spcPct val="0"/>
        </a:spcAft>
        <a:defRPr kumimoji="1" sz="2399">
          <a:solidFill>
            <a:srgbClr val="FFFF99"/>
          </a:solidFill>
          <a:latin typeface="-소망M" pitchFamily="18" charset="-127"/>
          <a:ea typeface="-소망M" pitchFamily="18" charset="-127"/>
        </a:defRPr>
      </a:lvl2pPr>
      <a:lvl3pPr algn="l" rtl="0" eaLnBrk="1" fontAlgn="base" latinLnBrk="1" hangingPunct="1">
        <a:spcBef>
          <a:spcPct val="0"/>
        </a:spcBef>
        <a:spcAft>
          <a:spcPct val="0"/>
        </a:spcAft>
        <a:defRPr kumimoji="1" sz="2399">
          <a:solidFill>
            <a:srgbClr val="FFFF99"/>
          </a:solidFill>
          <a:latin typeface="-소망M" pitchFamily="18" charset="-127"/>
          <a:ea typeface="-소망M" pitchFamily="18" charset="-127"/>
        </a:defRPr>
      </a:lvl3pPr>
      <a:lvl4pPr algn="l" rtl="0" eaLnBrk="1" fontAlgn="base" latinLnBrk="1" hangingPunct="1">
        <a:spcBef>
          <a:spcPct val="0"/>
        </a:spcBef>
        <a:spcAft>
          <a:spcPct val="0"/>
        </a:spcAft>
        <a:defRPr kumimoji="1" sz="2399">
          <a:solidFill>
            <a:srgbClr val="FFFF99"/>
          </a:solidFill>
          <a:latin typeface="-소망M" pitchFamily="18" charset="-127"/>
          <a:ea typeface="-소망M" pitchFamily="18" charset="-127"/>
        </a:defRPr>
      </a:lvl4pPr>
      <a:lvl5pPr algn="l" rtl="0" eaLnBrk="1" fontAlgn="base" latinLnBrk="1" hangingPunct="1">
        <a:spcBef>
          <a:spcPct val="0"/>
        </a:spcBef>
        <a:spcAft>
          <a:spcPct val="0"/>
        </a:spcAft>
        <a:defRPr kumimoji="1" sz="2399">
          <a:solidFill>
            <a:srgbClr val="FFFF99"/>
          </a:solidFill>
          <a:latin typeface="-소망M" pitchFamily="18" charset="-127"/>
          <a:ea typeface="-소망M" pitchFamily="18" charset="-127"/>
        </a:defRPr>
      </a:lvl5pPr>
      <a:lvl6pPr marL="457130" algn="l" rtl="0" eaLnBrk="1" fontAlgn="base" latinLnBrk="1" hangingPunct="1">
        <a:spcBef>
          <a:spcPct val="0"/>
        </a:spcBef>
        <a:spcAft>
          <a:spcPct val="0"/>
        </a:spcAft>
        <a:defRPr kumimoji="1" sz="2399">
          <a:solidFill>
            <a:srgbClr val="FFFF99"/>
          </a:solidFill>
          <a:latin typeface="-소망M" pitchFamily="18" charset="-127"/>
          <a:ea typeface="-소망M" pitchFamily="18" charset="-127"/>
        </a:defRPr>
      </a:lvl6pPr>
      <a:lvl7pPr marL="914260" algn="l" rtl="0" eaLnBrk="1" fontAlgn="base" latinLnBrk="1" hangingPunct="1">
        <a:spcBef>
          <a:spcPct val="0"/>
        </a:spcBef>
        <a:spcAft>
          <a:spcPct val="0"/>
        </a:spcAft>
        <a:defRPr kumimoji="1" sz="2399">
          <a:solidFill>
            <a:srgbClr val="FFFF99"/>
          </a:solidFill>
          <a:latin typeface="-소망M" pitchFamily="18" charset="-127"/>
          <a:ea typeface="-소망M" pitchFamily="18" charset="-127"/>
        </a:defRPr>
      </a:lvl7pPr>
      <a:lvl8pPr marL="1371390" algn="l" rtl="0" eaLnBrk="1" fontAlgn="base" latinLnBrk="1" hangingPunct="1">
        <a:spcBef>
          <a:spcPct val="0"/>
        </a:spcBef>
        <a:spcAft>
          <a:spcPct val="0"/>
        </a:spcAft>
        <a:defRPr kumimoji="1" sz="2399">
          <a:solidFill>
            <a:srgbClr val="FFFF99"/>
          </a:solidFill>
          <a:latin typeface="-소망M" pitchFamily="18" charset="-127"/>
          <a:ea typeface="-소망M" pitchFamily="18" charset="-127"/>
        </a:defRPr>
      </a:lvl8pPr>
      <a:lvl9pPr marL="1828518" algn="l" rtl="0" eaLnBrk="1" fontAlgn="base" latinLnBrk="1" hangingPunct="1">
        <a:spcBef>
          <a:spcPct val="0"/>
        </a:spcBef>
        <a:spcAft>
          <a:spcPct val="0"/>
        </a:spcAft>
        <a:defRPr kumimoji="1" sz="2399">
          <a:solidFill>
            <a:srgbClr val="FFFF99"/>
          </a:solidFill>
          <a:latin typeface="-소망M" pitchFamily="18" charset="-127"/>
          <a:ea typeface="-소망M" pitchFamily="18" charset="-127"/>
        </a:defRPr>
      </a:lvl9pPr>
    </p:titleStyle>
    <p:bodyStyle>
      <a:lvl1pPr marL="469828" indent="-469828" algn="l" rtl="0" eaLnBrk="1" fontAlgn="base" latinLnBrk="1" hangingPunct="1">
        <a:spcBef>
          <a:spcPct val="20000"/>
        </a:spcBef>
        <a:spcAft>
          <a:spcPct val="0"/>
        </a:spcAft>
        <a:buClr>
          <a:schemeClr val="hlink"/>
        </a:buClr>
        <a:buSzPct val="155000"/>
        <a:buFont typeface="Wingdings" panose="05000000000000000000" pitchFamily="2" charset="2"/>
        <a:buBlip>
          <a:blip r:embed="rId11"/>
        </a:buBlip>
        <a:defRPr kumimoji="1" sz="2000">
          <a:solidFill>
            <a:srgbClr val="003399"/>
          </a:solidFill>
          <a:latin typeface="Helvetica" charset="0"/>
          <a:ea typeface="Helvetica" charset="0"/>
          <a:cs typeface="Helvetica" charset="0"/>
        </a:defRPr>
      </a:lvl1pPr>
      <a:lvl2pPr marL="907912" indent="-436496" algn="l" rtl="0" eaLnBrk="1" fontAlgn="base" latinLnBrk="1" hangingPunct="1">
        <a:spcBef>
          <a:spcPct val="20000"/>
        </a:spcBef>
        <a:spcAft>
          <a:spcPct val="0"/>
        </a:spcAft>
        <a:buClr>
          <a:schemeClr val="hlink"/>
        </a:buClr>
        <a:buFont typeface="Wingdings" panose="05000000000000000000" pitchFamily="2" charset="2"/>
        <a:buBlip>
          <a:blip r:embed="rId12"/>
        </a:buBlip>
        <a:defRPr kumimoji="1" sz="1801">
          <a:solidFill>
            <a:srgbClr val="003399"/>
          </a:solidFill>
          <a:latin typeface="Helvetica" charset="0"/>
          <a:ea typeface="Helvetica" charset="0"/>
          <a:cs typeface="Helvetica" charset="0"/>
        </a:defRPr>
      </a:lvl2pPr>
      <a:lvl3pPr marL="1304725" indent="-395228" algn="l" rtl="0" eaLnBrk="1" fontAlgn="base" latinLnBrk="1" hangingPunct="1">
        <a:spcBef>
          <a:spcPct val="20000"/>
        </a:spcBef>
        <a:spcAft>
          <a:spcPct val="0"/>
        </a:spcAft>
        <a:buClr>
          <a:schemeClr val="hlink"/>
        </a:buClr>
        <a:buFont typeface="Wingdings" panose="05000000000000000000" pitchFamily="2" charset="2"/>
        <a:buBlip>
          <a:blip r:embed="rId11"/>
        </a:buBlip>
        <a:defRPr kumimoji="1" sz="1600">
          <a:solidFill>
            <a:srgbClr val="003399"/>
          </a:solidFill>
          <a:latin typeface="Helvetica" charset="0"/>
          <a:ea typeface="Helvetica" charset="0"/>
          <a:cs typeface="Helvetica" charset="0"/>
        </a:defRPr>
      </a:lvl3pPr>
      <a:lvl4pPr marL="1693602" indent="-387291" algn="l" rtl="0" eaLnBrk="1" fontAlgn="base" latinLnBrk="1" hangingPunct="1">
        <a:spcBef>
          <a:spcPct val="20000"/>
        </a:spcBef>
        <a:spcAft>
          <a:spcPct val="0"/>
        </a:spcAft>
        <a:buClr>
          <a:schemeClr val="hlink"/>
        </a:buClr>
        <a:buFont typeface="Wingdings" panose="05000000000000000000" pitchFamily="2" charset="2"/>
        <a:buBlip>
          <a:blip r:embed="rId13"/>
        </a:buBlip>
        <a:defRPr kumimoji="1" sz="1600">
          <a:solidFill>
            <a:srgbClr val="003399"/>
          </a:solidFill>
          <a:latin typeface="Helvetica" charset="0"/>
          <a:ea typeface="Helvetica" charset="0"/>
          <a:cs typeface="Helvetica" charset="0"/>
        </a:defRPr>
      </a:lvl4pPr>
      <a:lvl5pPr marL="2093592" indent="-398402" algn="l" rtl="0" eaLnBrk="1" fontAlgn="base" latinLnBrk="1" hangingPunct="1">
        <a:spcBef>
          <a:spcPct val="25000"/>
        </a:spcBef>
        <a:spcAft>
          <a:spcPct val="0"/>
        </a:spcAft>
        <a:buClr>
          <a:schemeClr val="hlink"/>
        </a:buClr>
        <a:buFont typeface="Wingdings" panose="05000000000000000000" pitchFamily="2" charset="2"/>
        <a:buBlip>
          <a:blip r:embed="rId11"/>
        </a:buBlip>
        <a:defRPr kumimoji="1" sz="1600">
          <a:solidFill>
            <a:srgbClr val="003399"/>
          </a:solidFill>
          <a:latin typeface="Helvetica" charset="0"/>
          <a:ea typeface="Helvetica" charset="0"/>
          <a:cs typeface="Helvetica" charset="0"/>
        </a:defRPr>
      </a:lvl5pPr>
      <a:lvl6pPr marL="2550720" indent="-398402" algn="l" rtl="0" eaLnBrk="1" fontAlgn="base" latinLnBrk="1" hangingPunct="1">
        <a:spcBef>
          <a:spcPct val="25000"/>
        </a:spcBef>
        <a:spcAft>
          <a:spcPct val="0"/>
        </a:spcAft>
        <a:buClr>
          <a:schemeClr val="hlink"/>
        </a:buClr>
        <a:buFont typeface="Wingdings" pitchFamily="2" charset="2"/>
        <a:buBlip>
          <a:blip r:embed="rId11"/>
        </a:buBlip>
        <a:defRPr kumimoji="1" sz="1600">
          <a:solidFill>
            <a:srgbClr val="003399"/>
          </a:solidFill>
          <a:latin typeface="+mn-lt"/>
          <a:ea typeface="+mn-ea"/>
        </a:defRPr>
      </a:lvl6pPr>
      <a:lvl7pPr marL="3007852" indent="-398402" algn="l" rtl="0" eaLnBrk="1" fontAlgn="base" latinLnBrk="1" hangingPunct="1">
        <a:spcBef>
          <a:spcPct val="25000"/>
        </a:spcBef>
        <a:spcAft>
          <a:spcPct val="0"/>
        </a:spcAft>
        <a:buClr>
          <a:schemeClr val="hlink"/>
        </a:buClr>
        <a:buFont typeface="Wingdings" pitchFamily="2" charset="2"/>
        <a:buBlip>
          <a:blip r:embed="rId11"/>
        </a:buBlip>
        <a:defRPr kumimoji="1" sz="1600">
          <a:solidFill>
            <a:srgbClr val="003399"/>
          </a:solidFill>
          <a:latin typeface="+mn-lt"/>
          <a:ea typeface="+mn-ea"/>
        </a:defRPr>
      </a:lvl7pPr>
      <a:lvl8pPr marL="3464982" indent="-398402" algn="l" rtl="0" eaLnBrk="1" fontAlgn="base" latinLnBrk="1" hangingPunct="1">
        <a:spcBef>
          <a:spcPct val="25000"/>
        </a:spcBef>
        <a:spcAft>
          <a:spcPct val="0"/>
        </a:spcAft>
        <a:buClr>
          <a:schemeClr val="hlink"/>
        </a:buClr>
        <a:buFont typeface="Wingdings" pitchFamily="2" charset="2"/>
        <a:buBlip>
          <a:blip r:embed="rId11"/>
        </a:buBlip>
        <a:defRPr kumimoji="1" sz="1600">
          <a:solidFill>
            <a:srgbClr val="003399"/>
          </a:solidFill>
          <a:latin typeface="+mn-lt"/>
          <a:ea typeface="+mn-ea"/>
        </a:defRPr>
      </a:lvl8pPr>
      <a:lvl9pPr marL="3922110" indent="-398402" algn="l" rtl="0" eaLnBrk="1" fontAlgn="base" latinLnBrk="1" hangingPunct="1">
        <a:spcBef>
          <a:spcPct val="25000"/>
        </a:spcBef>
        <a:spcAft>
          <a:spcPct val="0"/>
        </a:spcAft>
        <a:buClr>
          <a:schemeClr val="hlink"/>
        </a:buClr>
        <a:buFont typeface="Wingdings" pitchFamily="2" charset="2"/>
        <a:buBlip>
          <a:blip r:embed="rId11"/>
        </a:buBlip>
        <a:defRPr kumimoji="1" sz="1600">
          <a:solidFill>
            <a:srgbClr val="003399"/>
          </a:solidFill>
          <a:latin typeface="+mn-lt"/>
          <a:ea typeface="+mn-ea"/>
        </a:defRPr>
      </a:lvl9pPr>
    </p:bodyStyle>
    <p:otherStyle>
      <a:defPPr>
        <a:defRPr lang="ko-KR"/>
      </a:defPPr>
      <a:lvl1pPr marL="0" algn="l" defTabSz="914260" rtl="0" eaLnBrk="1" latinLnBrk="1" hangingPunct="1">
        <a:defRPr sz="1801" kern="1200">
          <a:solidFill>
            <a:schemeClr val="tx1"/>
          </a:solidFill>
          <a:latin typeface="+mn-lt"/>
          <a:ea typeface="+mn-ea"/>
          <a:cs typeface="+mn-cs"/>
        </a:defRPr>
      </a:lvl1pPr>
      <a:lvl2pPr marL="457130" algn="l" defTabSz="914260" rtl="0" eaLnBrk="1" latinLnBrk="1" hangingPunct="1">
        <a:defRPr sz="1801" kern="1200">
          <a:solidFill>
            <a:schemeClr val="tx1"/>
          </a:solidFill>
          <a:latin typeface="+mn-lt"/>
          <a:ea typeface="+mn-ea"/>
          <a:cs typeface="+mn-cs"/>
        </a:defRPr>
      </a:lvl2pPr>
      <a:lvl3pPr marL="914260" algn="l" defTabSz="914260" rtl="0" eaLnBrk="1" latinLnBrk="1" hangingPunct="1">
        <a:defRPr sz="1801" kern="1200">
          <a:solidFill>
            <a:schemeClr val="tx1"/>
          </a:solidFill>
          <a:latin typeface="+mn-lt"/>
          <a:ea typeface="+mn-ea"/>
          <a:cs typeface="+mn-cs"/>
        </a:defRPr>
      </a:lvl3pPr>
      <a:lvl4pPr marL="1371390" algn="l" defTabSz="914260" rtl="0" eaLnBrk="1" latinLnBrk="1" hangingPunct="1">
        <a:defRPr sz="1801" kern="1200">
          <a:solidFill>
            <a:schemeClr val="tx1"/>
          </a:solidFill>
          <a:latin typeface="+mn-lt"/>
          <a:ea typeface="+mn-ea"/>
          <a:cs typeface="+mn-cs"/>
        </a:defRPr>
      </a:lvl4pPr>
      <a:lvl5pPr marL="1828518" algn="l" defTabSz="914260" rtl="0" eaLnBrk="1" latinLnBrk="1" hangingPunct="1">
        <a:defRPr sz="1801" kern="1200">
          <a:solidFill>
            <a:schemeClr val="tx1"/>
          </a:solidFill>
          <a:latin typeface="+mn-lt"/>
          <a:ea typeface="+mn-ea"/>
          <a:cs typeface="+mn-cs"/>
        </a:defRPr>
      </a:lvl5pPr>
      <a:lvl6pPr marL="2285649" algn="l" defTabSz="914260" rtl="0" eaLnBrk="1" latinLnBrk="1" hangingPunct="1">
        <a:defRPr sz="1801" kern="1200">
          <a:solidFill>
            <a:schemeClr val="tx1"/>
          </a:solidFill>
          <a:latin typeface="+mn-lt"/>
          <a:ea typeface="+mn-ea"/>
          <a:cs typeface="+mn-cs"/>
        </a:defRPr>
      </a:lvl6pPr>
      <a:lvl7pPr marL="2742778" algn="l" defTabSz="914260" rtl="0" eaLnBrk="1" latinLnBrk="1" hangingPunct="1">
        <a:defRPr sz="1801" kern="1200">
          <a:solidFill>
            <a:schemeClr val="tx1"/>
          </a:solidFill>
          <a:latin typeface="+mn-lt"/>
          <a:ea typeface="+mn-ea"/>
          <a:cs typeface="+mn-cs"/>
        </a:defRPr>
      </a:lvl7pPr>
      <a:lvl8pPr marL="3199908" algn="l" defTabSz="914260" rtl="0" eaLnBrk="1" latinLnBrk="1" hangingPunct="1">
        <a:defRPr sz="1801" kern="1200">
          <a:solidFill>
            <a:schemeClr val="tx1"/>
          </a:solidFill>
          <a:latin typeface="+mn-lt"/>
          <a:ea typeface="+mn-ea"/>
          <a:cs typeface="+mn-cs"/>
        </a:defRPr>
      </a:lvl8pPr>
      <a:lvl9pPr marL="3657039" algn="l" defTabSz="914260" rtl="0" eaLnBrk="1" latinLnBrk="1" hangingPunct="1">
        <a:defRPr sz="1801"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Lecture 1: Introduction"/>
          <p:cNvSpPr txBox="1">
            <a:spLocks noGrp="1"/>
          </p:cNvSpPr>
          <p:nvPr>
            <p:ph type="ctrTitle"/>
          </p:nvPr>
        </p:nvSpPr>
        <p:spPr>
          <a:xfrm>
            <a:off x="2959101" y="1512242"/>
            <a:ext cx="6337300" cy="646331"/>
          </a:xfrm>
          <a:prstGeom prst="rect">
            <a:avLst/>
          </a:prstGeom>
        </p:spPr>
        <p:txBody>
          <a:bodyPr/>
          <a:lstStyle/>
          <a:p>
            <a:pPr algn="ctr"/>
            <a:r>
              <a:rPr lang="en-US" altLang="ko-KR" dirty="0">
                <a:latin typeface="Arial" panose="020B0604020202020204" pitchFamily="34" charset="0"/>
                <a:cs typeface="Arial" panose="020B0604020202020204" pitchFamily="34" charset="0"/>
              </a:rPr>
              <a:t>Lecture 5: Debuggers</a:t>
            </a:r>
            <a:endParaRPr dirty="0">
              <a:latin typeface="Arial" panose="020B0604020202020204" pitchFamily="34" charset="0"/>
              <a:cs typeface="Arial" panose="020B0604020202020204" pitchFamily="34" charset="0"/>
            </a:endParaRPr>
          </a:p>
        </p:txBody>
      </p:sp>
      <p:sp>
        <p:nvSpPr>
          <p:cNvPr id="4" name="EE388: Unix Kernel Design…">
            <a:extLst>
              <a:ext uri="{FF2B5EF4-FFF2-40B4-BE49-F238E27FC236}">
                <a16:creationId xmlns:a16="http://schemas.microsoft.com/office/drawing/2014/main" id="{BF529804-651D-422B-A646-2A86C580C65B}"/>
              </a:ext>
            </a:extLst>
          </p:cNvPr>
          <p:cNvSpPr txBox="1"/>
          <p:nvPr/>
        </p:nvSpPr>
        <p:spPr>
          <a:xfrm>
            <a:off x="230734" y="129006"/>
            <a:ext cx="7894594" cy="545663"/>
          </a:xfrm>
          <a:prstGeom prst="rect">
            <a:avLst/>
          </a:prstGeom>
          <a:ln w="12700">
            <a:miter lim="400000"/>
          </a:ln>
          <a:extLst>
            <a:ext uri="{C572A759-6A51-4108-AA02-DFA0A04FC94B}">
              <ma14:wrappingTextBoxFlag xmlns:ma14="http://schemas.microsoft.com/office/mac/drawingml/2011/main" xmlns="" val="1"/>
            </a:ext>
          </a:extLst>
        </p:spPr>
        <p:txBody>
          <a:bodyPr wrap="square" lIns="35719" tIns="35719" rIns="35719" bIns="35719" anchor="ctr">
            <a:spAutoFit/>
          </a:bodyPr>
          <a:lstStyle/>
          <a:p>
            <a:pPr algn="l">
              <a:defRPr sz="2100" b="0"/>
            </a:pPr>
            <a:r>
              <a:rPr lang="en-US" altLang="ko-KR" sz="1600" dirty="0">
                <a:latin typeface="Times New Roman" panose="02020603050405020304" pitchFamily="18" charset="0"/>
                <a:cs typeface="Times New Roman" panose="02020603050405020304" pitchFamily="18" charset="0"/>
              </a:rPr>
              <a:t>EE485: Introduction to Environment and Tools for Modern Software Development</a:t>
            </a:r>
            <a:br>
              <a:rPr lang="en-US" altLang="ko-KR" sz="1600" dirty="0">
                <a:latin typeface="Times New Roman" panose="02020603050405020304" pitchFamily="18" charset="0"/>
                <a:cs typeface="Times New Roman" panose="02020603050405020304" pitchFamily="18" charset="0"/>
              </a:rPr>
            </a:br>
            <a:endParaRPr sz="1477" b="0" dirty="0"/>
          </a:p>
        </p:txBody>
      </p:sp>
      <p:sp>
        <p:nvSpPr>
          <p:cNvPr id="2" name="직사각형 1">
            <a:extLst>
              <a:ext uri="{FF2B5EF4-FFF2-40B4-BE49-F238E27FC236}">
                <a16:creationId xmlns:a16="http://schemas.microsoft.com/office/drawing/2014/main" id="{3D408538-C858-4864-ACE5-39DE321C3033}"/>
              </a:ext>
            </a:extLst>
          </p:cNvPr>
          <p:cNvSpPr/>
          <p:nvPr/>
        </p:nvSpPr>
        <p:spPr>
          <a:xfrm>
            <a:off x="230733" y="6214591"/>
            <a:ext cx="8893811" cy="369332"/>
          </a:xfrm>
          <a:prstGeom prst="rect">
            <a:avLst/>
          </a:prstGeom>
        </p:spPr>
        <p:txBody>
          <a:bodyPr wrap="square">
            <a:spAutoFit/>
          </a:bodyPr>
          <a:lstStyle/>
          <a:p>
            <a:r>
              <a:rPr lang="en-US" altLang="ko-KR" sz="1800" dirty="0">
                <a:latin typeface="Times New Roman" panose="02020603050405020304" pitchFamily="18" charset="0"/>
                <a:cs typeface="Times New Roman" panose="02020603050405020304" pitchFamily="18" charset="0"/>
              </a:rPr>
              <a:t>(Reference: The ART OF DEBUGGING with GDB, DDD, and ECLIPSE (TAD))</a:t>
            </a:r>
            <a:endParaRPr lang="ko-KR" altLang="en-US" dirty="0"/>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6180AF75-AAC7-45D7-986E-CC951E056CE3}"/>
              </a:ext>
            </a:extLst>
          </p:cNvPr>
          <p:cNvSpPr>
            <a:spLocks noGrp="1"/>
          </p:cNvSpPr>
          <p:nvPr>
            <p:ph type="title"/>
          </p:nvPr>
        </p:nvSpPr>
        <p:spPr/>
        <p:txBody>
          <a:bodyPr/>
          <a:lstStyle/>
          <a:p>
            <a:pPr>
              <a:defRPr/>
            </a:pPr>
            <a:r>
              <a:rPr lang="en-US" altLang="ko-KR" dirty="0">
                <a:ea typeface="굴림" charset="-127"/>
              </a:rPr>
              <a:t>Insertion Sort</a:t>
            </a:r>
          </a:p>
        </p:txBody>
      </p:sp>
      <p:sp>
        <p:nvSpPr>
          <p:cNvPr id="5" name="Rectangle 3">
            <a:extLst>
              <a:ext uri="{FF2B5EF4-FFF2-40B4-BE49-F238E27FC236}">
                <a16:creationId xmlns:a16="http://schemas.microsoft.com/office/drawing/2014/main" id="{F652D81F-5403-4E56-96BD-E7F7286A6330}"/>
              </a:ext>
            </a:extLst>
          </p:cNvPr>
          <p:cNvSpPr>
            <a:spLocks noGrp="1"/>
          </p:cNvSpPr>
          <p:nvPr>
            <p:ph idx="1"/>
          </p:nvPr>
        </p:nvSpPr>
        <p:spPr>
          <a:xfrm>
            <a:off x="645695" y="918328"/>
            <a:ext cx="11266089" cy="4841543"/>
          </a:xfrm>
        </p:spPr>
        <p:txBody>
          <a:bodyPr>
            <a:normAutofit lnSpcReduction="10000"/>
          </a:bodyPr>
          <a:lstStyle/>
          <a:p>
            <a:pPr eaLnBrk="1" hangingPunct="1"/>
            <a:r>
              <a:rPr lang="en-US" altLang="ko-KR" dirty="0">
                <a:latin typeface="Tahoma" panose="020B0604030504040204" pitchFamily="34" charset="0"/>
                <a:ea typeface="Tahoma" panose="020B0604030504040204" pitchFamily="34" charset="0"/>
                <a:cs typeface="Tahoma" panose="020B0604030504040204" pitchFamily="34" charset="0"/>
              </a:rPr>
              <a:t>Supposed to do followings</a:t>
            </a:r>
          </a:p>
          <a:p>
            <a:pPr lvl="1"/>
            <a:r>
              <a:rPr lang="en-US" altLang="ko-KR" dirty="0">
                <a:latin typeface="Tahoma" panose="020B0604030504040204" pitchFamily="34" charset="0"/>
                <a:ea typeface="Tahoma" panose="020B0604030504040204" pitchFamily="34" charset="0"/>
                <a:cs typeface="Tahoma" panose="020B0604030504040204" pitchFamily="34" charset="0"/>
              </a:rPr>
              <a:t>Get the integer input from the command line</a:t>
            </a:r>
          </a:p>
          <a:p>
            <a:pPr lvl="1"/>
            <a:r>
              <a:rPr lang="en-US" altLang="ko-KR" dirty="0">
                <a:latin typeface="Tahoma" panose="020B0604030504040204" pitchFamily="34" charset="0"/>
                <a:ea typeface="Tahoma" panose="020B0604030504040204" pitchFamily="34" charset="0"/>
                <a:cs typeface="Tahoma" panose="020B0604030504040204" pitchFamily="34" charset="0"/>
              </a:rPr>
              <a:t>Sort them by insertion sort</a:t>
            </a:r>
          </a:p>
          <a:p>
            <a:pPr lvl="1"/>
            <a:r>
              <a:rPr lang="en-US" altLang="ko-KR" dirty="0">
                <a:latin typeface="Tahoma" panose="020B0604030504040204" pitchFamily="34" charset="0"/>
                <a:ea typeface="Tahoma" panose="020B0604030504040204" pitchFamily="34" charset="0"/>
                <a:cs typeface="Tahoma" panose="020B0604030504040204" pitchFamily="34" charset="0"/>
              </a:rPr>
              <a:t>Print out the result to </a:t>
            </a:r>
            <a:r>
              <a:rPr lang="en-US" altLang="ko-KR" dirty="0" err="1">
                <a:latin typeface="Tahoma" panose="020B0604030504040204" pitchFamily="34" charset="0"/>
                <a:ea typeface="Tahoma" panose="020B0604030504040204" pitchFamily="34" charset="0"/>
                <a:cs typeface="Tahoma" panose="020B0604030504040204" pitchFamily="34" charset="0"/>
              </a:rPr>
              <a:t>stdout</a:t>
            </a:r>
            <a:endParaRPr lang="en-US" altLang="ko-KR" dirty="0">
              <a:latin typeface="Tahoma" panose="020B0604030504040204" pitchFamily="34" charset="0"/>
              <a:ea typeface="Tahoma" panose="020B0604030504040204" pitchFamily="34" charset="0"/>
              <a:cs typeface="Tahoma" panose="020B0604030504040204" pitchFamily="34" charset="0"/>
            </a:endParaRPr>
          </a:p>
          <a:p>
            <a:pPr eaLnBrk="1" hangingPunct="1"/>
            <a:r>
              <a:rPr lang="en-US" altLang="ko-KR" dirty="0">
                <a:latin typeface="Tahoma" panose="020B0604030504040204" pitchFamily="34" charset="0"/>
                <a:ea typeface="Tahoma" panose="020B0604030504040204" pitchFamily="34" charset="0"/>
                <a:cs typeface="Tahoma" panose="020B0604030504040204" pitchFamily="34" charset="0"/>
              </a:rPr>
              <a:t>Insertion sort?</a:t>
            </a:r>
          </a:p>
          <a:p>
            <a:pPr lvl="1"/>
            <a:r>
              <a:rPr lang="en-US" altLang="ko-KR" dirty="0">
                <a:latin typeface="Tahoma" panose="020B0604030504040204" pitchFamily="34" charset="0"/>
                <a:ea typeface="Tahoma" panose="020B0604030504040204" pitchFamily="34" charset="0"/>
                <a:cs typeface="Tahoma" panose="020B0604030504040204" pitchFamily="34" charset="0"/>
              </a:rPr>
              <a:t>You have a sorted array (initially it’s empty)</a:t>
            </a:r>
          </a:p>
          <a:p>
            <a:pPr lvl="1"/>
            <a:r>
              <a:rPr lang="en-US" altLang="ko-KR" dirty="0">
                <a:latin typeface="Tahoma" panose="020B0604030504040204" pitchFamily="34" charset="0"/>
                <a:ea typeface="Tahoma" panose="020B0604030504040204" pitchFamily="34" charset="0"/>
                <a:cs typeface="Tahoma" panose="020B0604030504040204" pitchFamily="34" charset="0"/>
              </a:rPr>
              <a:t>For each new input value, add it to the right position in the sorted array </a:t>
            </a:r>
          </a:p>
          <a:p>
            <a:pPr lvl="1"/>
            <a:r>
              <a:rPr lang="en-US" altLang="ko-KR" dirty="0">
                <a:latin typeface="Tahoma" panose="020B0604030504040204" pitchFamily="34" charset="0"/>
                <a:ea typeface="Tahoma" panose="020B0604030504040204" pitchFamily="34" charset="0"/>
                <a:cs typeface="Tahoma" panose="020B0604030504040204" pitchFamily="34" charset="0"/>
              </a:rPr>
              <a:t>Repeat the second step until you process all input values</a:t>
            </a:r>
          </a:p>
          <a:p>
            <a:r>
              <a:rPr lang="en-US" altLang="ko-KR" dirty="0">
                <a:latin typeface="Tahoma" panose="020B0604030504040204" pitchFamily="34" charset="0"/>
                <a:ea typeface="Tahoma" panose="020B0604030504040204" pitchFamily="34" charset="0"/>
                <a:cs typeface="Tahoma" panose="020B0604030504040204" pitchFamily="34" charset="0"/>
              </a:rPr>
              <a:t>Say input is 4, 1, 2, and the sorted array </a:t>
            </a:r>
            <a:r>
              <a:rPr lang="en-US" altLang="ko-KR" dirty="0">
                <a:ea typeface="Tahoma" panose="020B0604030504040204" pitchFamily="34" charset="0"/>
              </a:rPr>
              <a:t>is</a:t>
            </a:r>
            <a:r>
              <a:rPr lang="en-US" altLang="ko-KR" dirty="0">
                <a:latin typeface="Tahoma" panose="020B0604030504040204" pitchFamily="34" charset="0"/>
                <a:ea typeface="Tahoma" panose="020B0604030504040204" pitchFamily="34" charset="0"/>
                <a:cs typeface="Tahoma" panose="020B0604030504040204" pitchFamily="34" charset="0"/>
              </a:rPr>
              <a:t> initially empty ()</a:t>
            </a:r>
          </a:p>
          <a:p>
            <a:pPr lvl="1"/>
            <a:r>
              <a:rPr lang="en-US" altLang="ko-KR" dirty="0">
                <a:latin typeface="Tahoma" panose="020B0604030504040204" pitchFamily="34" charset="0"/>
                <a:ea typeface="Tahoma" panose="020B0604030504040204" pitchFamily="34" charset="0"/>
                <a:cs typeface="Tahoma" panose="020B0604030504040204" pitchFamily="34" charset="0"/>
              </a:rPr>
              <a:t>4? add it to the right position in the sorted array (4)</a:t>
            </a:r>
          </a:p>
          <a:p>
            <a:pPr lvl="1"/>
            <a:r>
              <a:rPr lang="en-US" altLang="ko-KR" dirty="0">
                <a:latin typeface="Tahoma" panose="020B0604030504040204" pitchFamily="34" charset="0"/>
                <a:ea typeface="Tahoma" panose="020B0604030504040204" pitchFamily="34" charset="0"/>
                <a:cs typeface="Tahoma" panose="020B0604030504040204" pitchFamily="34" charset="0"/>
              </a:rPr>
              <a:t>1? </a:t>
            </a:r>
            <a:r>
              <a:rPr lang="en-US" altLang="ko-KR" dirty="0">
                <a:ea typeface="Tahoma" panose="020B0604030504040204" pitchFamily="34" charset="0"/>
              </a:rPr>
              <a:t> add it to the right position in the sorted array </a:t>
            </a:r>
            <a:r>
              <a:rPr lang="en-US" altLang="ko-KR" dirty="0">
                <a:latin typeface="Tahoma" panose="020B0604030504040204" pitchFamily="34" charset="0"/>
                <a:ea typeface="Tahoma" panose="020B0604030504040204" pitchFamily="34" charset="0"/>
                <a:cs typeface="Tahoma" panose="020B0604030504040204" pitchFamily="34" charset="0"/>
              </a:rPr>
              <a:t>(</a:t>
            </a:r>
            <a:r>
              <a:rPr lang="en-US" altLang="ko-KR" dirty="0">
                <a:solidFill>
                  <a:srgbClr val="FF0000"/>
                </a:solidFill>
                <a:latin typeface="Tahoma" panose="020B0604030504040204" pitchFamily="34" charset="0"/>
                <a:ea typeface="Tahoma" panose="020B0604030504040204" pitchFamily="34" charset="0"/>
                <a:cs typeface="Tahoma" panose="020B0604030504040204" pitchFamily="34" charset="0"/>
              </a:rPr>
              <a:t>1</a:t>
            </a:r>
            <a:r>
              <a:rPr lang="en-US" altLang="ko-KR" dirty="0">
                <a:latin typeface="Tahoma" panose="020B0604030504040204" pitchFamily="34" charset="0"/>
                <a:ea typeface="Tahoma" panose="020B0604030504040204" pitchFamily="34" charset="0"/>
                <a:cs typeface="Tahoma" panose="020B0604030504040204" pitchFamily="34" charset="0"/>
              </a:rPr>
              <a:t>, 4)    // 4 is pushed down</a:t>
            </a:r>
          </a:p>
          <a:p>
            <a:pPr lvl="1"/>
            <a:r>
              <a:rPr lang="en-US" altLang="ko-KR" dirty="0">
                <a:latin typeface="Tahoma" panose="020B0604030504040204" pitchFamily="34" charset="0"/>
                <a:ea typeface="Tahoma" panose="020B0604030504040204" pitchFamily="34" charset="0"/>
                <a:cs typeface="Tahoma" panose="020B0604030504040204" pitchFamily="34" charset="0"/>
              </a:rPr>
              <a:t>2? </a:t>
            </a:r>
            <a:r>
              <a:rPr lang="en-US" altLang="ko-KR" dirty="0">
                <a:ea typeface="Tahoma" panose="020B0604030504040204" pitchFamily="34" charset="0"/>
              </a:rPr>
              <a:t> add it to the right position in the sorted array (1, </a:t>
            </a:r>
            <a:r>
              <a:rPr lang="en-US" altLang="ko-KR" dirty="0">
                <a:solidFill>
                  <a:srgbClr val="FF0000"/>
                </a:solidFill>
                <a:ea typeface="Tahoma" panose="020B0604030504040204" pitchFamily="34" charset="0"/>
              </a:rPr>
              <a:t>2</a:t>
            </a:r>
            <a:r>
              <a:rPr lang="en-US" altLang="ko-KR" dirty="0">
                <a:ea typeface="Tahoma" panose="020B0604030504040204" pitchFamily="34" charset="0"/>
              </a:rPr>
              <a:t>, 4)  // 4 is pushed down</a:t>
            </a:r>
            <a:endParaRPr lang="en-US" altLang="ko-KR" dirty="0">
              <a:latin typeface="Tahoma" panose="020B0604030504040204" pitchFamily="34" charset="0"/>
              <a:ea typeface="Tahoma" panose="020B0604030504040204" pitchFamily="34" charset="0"/>
              <a:cs typeface="Tahoma" panose="020B0604030504040204" pitchFamily="34" charset="0"/>
            </a:endParaRPr>
          </a:p>
        </p:txBody>
      </p:sp>
      <p:sp>
        <p:nvSpPr>
          <p:cNvPr id="6" name="TextBox 5"/>
          <p:cNvSpPr txBox="1"/>
          <p:nvPr/>
        </p:nvSpPr>
        <p:spPr>
          <a:xfrm>
            <a:off x="7456841" y="1403144"/>
            <a:ext cx="3179569" cy="1384995"/>
          </a:xfrm>
          <a:prstGeom prst="rect">
            <a:avLst/>
          </a:prstGeom>
          <a:solidFill>
            <a:srgbClr val="FFFF99"/>
          </a:solidFill>
          <a:ln>
            <a:solidFill>
              <a:schemeClr val="tx1"/>
            </a:solidFill>
          </a:ln>
        </p:spPr>
        <p:txBody>
          <a:bodyPr wrap="square" numCol="1" rtlCol="0">
            <a:spAutoFit/>
          </a:bodyPr>
          <a:lstStyle/>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 ./</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insertsort</a:t>
            </a:r>
            <a:r>
              <a:rPr lang="en-US" altLang="ko-KR" sz="1400" b="0" dirty="0">
                <a:latin typeface="Courier New" panose="02070309020205020404" pitchFamily="49" charset="0"/>
                <a:ea typeface="Tahoma" panose="020B0604030504040204" pitchFamily="34" charset="0"/>
                <a:cs typeface="Courier New" panose="02070309020205020404" pitchFamily="49" charset="0"/>
              </a:rPr>
              <a:t> 10 15 7 50 1</a:t>
            </a: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1</a:t>
            </a: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7</a:t>
            </a: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10</a:t>
            </a: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15 </a:t>
            </a: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50</a:t>
            </a:r>
          </a:p>
        </p:txBody>
      </p:sp>
    </p:spTree>
    <p:extLst>
      <p:ext uri="{BB962C8B-B14F-4D97-AF65-F5344CB8AC3E}">
        <p14:creationId xmlns:p14="http://schemas.microsoft.com/office/powerpoint/2010/main" val="3594865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5">
                                            <p:txEl>
                                              <p:pRg st="10" end="1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5">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dirty="0"/>
              <a:t>Build &amp; Run the Program</a:t>
            </a:r>
            <a:endParaRPr lang="ko-KR" altLang="en-US" dirty="0"/>
          </a:p>
        </p:txBody>
      </p:sp>
      <p:sp>
        <p:nvSpPr>
          <p:cNvPr id="7" name="TextBox 6"/>
          <p:cNvSpPr txBox="1"/>
          <p:nvPr/>
        </p:nvSpPr>
        <p:spPr>
          <a:xfrm>
            <a:off x="2747088" y="2736232"/>
            <a:ext cx="6389451" cy="1034899"/>
          </a:xfrm>
          <a:prstGeom prst="rect">
            <a:avLst/>
          </a:prstGeom>
          <a:solidFill>
            <a:srgbClr val="FFFF99"/>
          </a:solidFill>
          <a:ln>
            <a:solidFill>
              <a:schemeClr val="tx1"/>
            </a:solidFill>
          </a:ln>
        </p:spPr>
        <p:txBody>
          <a:bodyPr wrap="square" numCol="1" rtlCol="0">
            <a:spAutoFit/>
          </a:bodyPr>
          <a:lstStyle/>
          <a:p>
            <a:pPr algn="l">
              <a:lnSpc>
                <a:spcPct val="150000"/>
              </a:lnSpc>
            </a:pPr>
            <a:r>
              <a:rPr lang="en-US" altLang="ko-KR" sz="1400" b="0" dirty="0">
                <a:latin typeface="Courier New" panose="02070309020205020404" pitchFamily="49" charset="0"/>
                <a:ea typeface="Tahoma" panose="020B0604030504040204" pitchFamily="34" charset="0"/>
                <a:cs typeface="Courier New" panose="02070309020205020404" pitchFamily="49" charset="0"/>
              </a:rPr>
              <a:t>$ </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gcc</a:t>
            </a:r>
            <a:r>
              <a:rPr lang="en-US" altLang="ko-KR" sz="1400" b="0" dirty="0">
                <a:latin typeface="Courier New" panose="02070309020205020404" pitchFamily="49" charset="0"/>
                <a:ea typeface="Tahoma" panose="020B0604030504040204" pitchFamily="34" charset="0"/>
                <a:cs typeface="Courier New" panose="02070309020205020404" pitchFamily="49" charset="0"/>
              </a:rPr>
              <a:t> </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insertsort.c</a:t>
            </a:r>
            <a:r>
              <a:rPr lang="en-US" altLang="ko-KR" sz="1400" b="0" dirty="0">
                <a:latin typeface="Courier New" panose="02070309020205020404" pitchFamily="49" charset="0"/>
                <a:ea typeface="Tahoma" panose="020B0604030504040204" pitchFamily="34" charset="0"/>
                <a:cs typeface="Courier New" panose="02070309020205020404" pitchFamily="49" charset="0"/>
              </a:rPr>
              <a:t> –o </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insertsort</a:t>
            </a:r>
            <a:endParaRPr lang="en-US" altLang="ko-KR" sz="1400" b="0" dirty="0">
              <a:latin typeface="Courier New" panose="02070309020205020404" pitchFamily="49" charset="0"/>
              <a:ea typeface="Tahoma" panose="020B0604030504040204" pitchFamily="34" charset="0"/>
              <a:cs typeface="Courier New" panose="02070309020205020404" pitchFamily="49" charset="0"/>
            </a:endParaRPr>
          </a:p>
          <a:p>
            <a:pPr algn="l">
              <a:lnSpc>
                <a:spcPct val="150000"/>
              </a:lnSpc>
            </a:pPr>
            <a:r>
              <a:rPr lang="en-US" altLang="ko-KR" sz="1400" b="0" dirty="0">
                <a:latin typeface="Courier New" panose="02070309020205020404" pitchFamily="49" charset="0"/>
                <a:ea typeface="Tahoma" panose="020B0604030504040204" pitchFamily="34" charset="0"/>
                <a:cs typeface="Courier New" panose="02070309020205020404" pitchFamily="49" charset="0"/>
              </a:rPr>
              <a:t>$ ./</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insertsort</a:t>
            </a:r>
            <a:r>
              <a:rPr lang="en-US" altLang="ko-KR" sz="1400" b="0" dirty="0">
                <a:latin typeface="Courier New" panose="02070309020205020404" pitchFamily="49" charset="0"/>
                <a:ea typeface="Tahoma" panose="020B0604030504040204" pitchFamily="34" charset="0"/>
                <a:cs typeface="Courier New" panose="02070309020205020404" pitchFamily="49" charset="0"/>
              </a:rPr>
              <a:t> 15 10 </a:t>
            </a:r>
          </a:p>
          <a:p>
            <a:pPr algn="l">
              <a:lnSpc>
                <a:spcPct val="150000"/>
              </a:lnSpc>
            </a:pPr>
            <a:r>
              <a:rPr lang="en-US" altLang="ko-KR" sz="1400" b="0" dirty="0">
                <a:latin typeface="Courier New" panose="02070309020205020404" pitchFamily="49" charset="0"/>
                <a:ea typeface="Tahoma" panose="020B0604030504040204" pitchFamily="34" charset="0"/>
                <a:cs typeface="Courier New" panose="02070309020205020404" pitchFamily="49" charset="0"/>
              </a:rPr>
              <a:t>(running infinitely, user hits ctrl-c to stop the program)</a:t>
            </a:r>
          </a:p>
        </p:txBody>
      </p:sp>
    </p:spTree>
    <p:extLst>
      <p:ext uri="{BB962C8B-B14F-4D97-AF65-F5344CB8AC3E}">
        <p14:creationId xmlns:p14="http://schemas.microsoft.com/office/powerpoint/2010/main" val="12222082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dirty="0"/>
              <a:t>Build &amp; Run the Program</a:t>
            </a:r>
            <a:endParaRPr lang="ko-KR" altLang="en-US" dirty="0"/>
          </a:p>
        </p:txBody>
      </p:sp>
      <p:sp>
        <p:nvSpPr>
          <p:cNvPr id="3" name="Content Placeholder 2"/>
          <p:cNvSpPr>
            <a:spLocks noGrp="1"/>
          </p:cNvSpPr>
          <p:nvPr>
            <p:ph idx="1"/>
          </p:nvPr>
        </p:nvSpPr>
        <p:spPr>
          <a:xfrm>
            <a:off x="838508" y="5442113"/>
            <a:ext cx="6447917" cy="713395"/>
          </a:xfrm>
        </p:spPr>
        <p:txBody>
          <a:bodyPr>
            <a:noAutofit/>
          </a:bodyPr>
          <a:lstStyle/>
          <a:p>
            <a:pPr marL="0" indent="0">
              <a:buNone/>
            </a:pPr>
            <a:r>
              <a:rPr lang="en-US" altLang="ko-KR" sz="1600" dirty="0">
                <a:ea typeface="Tahoma" panose="020B0604030504040204" pitchFamily="34" charset="0"/>
              </a:rPr>
              <a:t>Stopped at </a:t>
            </a:r>
            <a:r>
              <a:rPr lang="en-US" altLang="ko-KR" sz="1600" dirty="0" err="1">
                <a:ea typeface="Tahoma" panose="020B0604030504040204" pitchFamily="34" charset="0"/>
              </a:rPr>
              <a:t>process_data</a:t>
            </a:r>
            <a:r>
              <a:rPr lang="en-US" altLang="ko-KR" sz="1600" dirty="0">
                <a:ea typeface="Tahoma" panose="020B0604030504040204" pitchFamily="34" charset="0"/>
              </a:rPr>
              <a:t>(). </a:t>
            </a:r>
          </a:p>
          <a:p>
            <a:pPr marL="0" indent="0">
              <a:buNone/>
            </a:pPr>
            <a:r>
              <a:rPr lang="en-US" altLang="ko-KR" sz="1600" dirty="0">
                <a:ea typeface="Tahoma" panose="020B0604030504040204" pitchFamily="34" charset="0"/>
              </a:rPr>
              <a:t>See what happens at insert() when </a:t>
            </a:r>
            <a:r>
              <a:rPr lang="en-US" altLang="ko-KR" sz="1600" dirty="0" err="1">
                <a:latin typeface="Courier New" panose="02070309020205020404" pitchFamily="49" charset="0"/>
                <a:ea typeface="Tahoma" panose="020B0604030504040204" pitchFamily="34" charset="0"/>
                <a:cs typeface="Courier New" panose="02070309020205020404" pitchFamily="49" charset="0"/>
              </a:rPr>
              <a:t>num_y</a:t>
            </a:r>
            <a:r>
              <a:rPr lang="en-US" altLang="ko-KR" sz="1600" dirty="0">
                <a:latin typeface="Courier New" panose="02070309020205020404" pitchFamily="49" charset="0"/>
                <a:ea typeface="Tahoma" panose="020B0604030504040204" pitchFamily="34" charset="0"/>
                <a:cs typeface="Courier New" panose="02070309020205020404" pitchFamily="49" charset="0"/>
              </a:rPr>
              <a:t> == 1.</a:t>
            </a:r>
            <a:endParaRPr lang="ko-KR" altLang="en-US" sz="1600" dirty="0"/>
          </a:p>
        </p:txBody>
      </p:sp>
      <p:sp>
        <p:nvSpPr>
          <p:cNvPr id="8" name="TextBox 7"/>
          <p:cNvSpPr txBox="1"/>
          <p:nvPr/>
        </p:nvSpPr>
        <p:spPr>
          <a:xfrm>
            <a:off x="838508" y="1881585"/>
            <a:ext cx="6380103" cy="307777"/>
          </a:xfrm>
          <a:prstGeom prst="rect">
            <a:avLst/>
          </a:prstGeom>
          <a:solidFill>
            <a:srgbClr val="FFFF99"/>
          </a:solidFill>
          <a:ln>
            <a:solidFill>
              <a:schemeClr val="tx1"/>
            </a:solidFill>
          </a:ln>
        </p:spPr>
        <p:txBody>
          <a:bodyPr wrap="square" numCol="1" rtlCol="0">
            <a:spAutoFit/>
          </a:bodyPr>
          <a:lstStyle/>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 </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gcc</a:t>
            </a:r>
            <a:r>
              <a:rPr lang="en-US" altLang="ko-KR" sz="1400" b="0" dirty="0">
                <a:latin typeface="Courier New" panose="02070309020205020404" pitchFamily="49" charset="0"/>
                <a:ea typeface="Tahoma" panose="020B0604030504040204" pitchFamily="34" charset="0"/>
                <a:cs typeface="Courier New" panose="02070309020205020404" pitchFamily="49" charset="0"/>
              </a:rPr>
              <a:t> </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insertsort.c</a:t>
            </a:r>
            <a:r>
              <a:rPr lang="en-US" altLang="ko-KR" sz="1400" b="0" dirty="0">
                <a:latin typeface="Courier New" panose="02070309020205020404" pitchFamily="49" charset="0"/>
                <a:ea typeface="Tahoma" panose="020B0604030504040204" pitchFamily="34" charset="0"/>
                <a:cs typeface="Courier New" panose="02070309020205020404" pitchFamily="49" charset="0"/>
              </a:rPr>
              <a:t> </a:t>
            </a:r>
            <a:r>
              <a:rPr lang="en-US" altLang="ko-KR" sz="1400" b="0" dirty="0">
                <a:solidFill>
                  <a:srgbClr val="FF0000"/>
                </a:solidFill>
                <a:latin typeface="Courier New" panose="02070309020205020404" pitchFamily="49" charset="0"/>
                <a:ea typeface="Tahoma" panose="020B0604030504040204" pitchFamily="34" charset="0"/>
                <a:cs typeface="Courier New" panose="02070309020205020404" pitchFamily="49" charset="0"/>
              </a:rPr>
              <a:t>–g</a:t>
            </a:r>
            <a:r>
              <a:rPr lang="en-US" altLang="ko-KR" sz="1400" b="0" dirty="0">
                <a:latin typeface="Courier New" panose="02070309020205020404" pitchFamily="49" charset="0"/>
                <a:ea typeface="Tahoma" panose="020B0604030504040204" pitchFamily="34" charset="0"/>
                <a:cs typeface="Courier New" panose="02070309020205020404" pitchFamily="49" charset="0"/>
              </a:rPr>
              <a:t> –o </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insertsort</a:t>
            </a:r>
            <a:endParaRPr lang="en-US" altLang="ko-KR" sz="1400" b="0" dirty="0">
              <a:latin typeface="Courier New" panose="02070309020205020404" pitchFamily="49" charset="0"/>
              <a:ea typeface="Tahoma" panose="020B0604030504040204" pitchFamily="34" charset="0"/>
              <a:cs typeface="Courier New" panose="02070309020205020404" pitchFamily="49" charset="0"/>
            </a:endParaRPr>
          </a:p>
        </p:txBody>
      </p:sp>
      <p:sp>
        <p:nvSpPr>
          <p:cNvPr id="9" name="TextBox 8"/>
          <p:cNvSpPr txBox="1"/>
          <p:nvPr/>
        </p:nvSpPr>
        <p:spPr>
          <a:xfrm>
            <a:off x="829160" y="3021987"/>
            <a:ext cx="6389451" cy="2246769"/>
          </a:xfrm>
          <a:prstGeom prst="rect">
            <a:avLst/>
          </a:prstGeom>
          <a:solidFill>
            <a:srgbClr val="FFFF99"/>
          </a:solidFill>
          <a:ln>
            <a:solidFill>
              <a:schemeClr val="tx1"/>
            </a:solidFill>
          </a:ln>
        </p:spPr>
        <p:txBody>
          <a:bodyPr wrap="square" numCol="1" rtlCol="0">
            <a:spAutoFit/>
          </a:bodyPr>
          <a:lstStyle/>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 </a:t>
            </a:r>
            <a:r>
              <a:rPr lang="en-US" altLang="ko-KR" sz="1400" b="0" dirty="0" err="1">
                <a:solidFill>
                  <a:srgbClr val="0000FF"/>
                </a:solidFill>
                <a:latin typeface="Courier New" panose="02070309020205020404" pitchFamily="49" charset="0"/>
                <a:ea typeface="Tahoma" panose="020B0604030504040204" pitchFamily="34" charset="0"/>
                <a:cs typeface="Courier New" panose="02070309020205020404" pitchFamily="49" charset="0"/>
              </a:rPr>
              <a:t>gdb</a:t>
            </a:r>
            <a:r>
              <a:rPr lang="en-US" altLang="ko-KR" sz="1400" b="0" dirty="0">
                <a:solidFill>
                  <a:srgbClr val="0000FF"/>
                </a:solidFill>
                <a:latin typeface="Courier New" panose="02070309020205020404" pitchFamily="49" charset="0"/>
                <a:ea typeface="Tahoma" panose="020B0604030504040204" pitchFamily="34" charset="0"/>
                <a:cs typeface="Courier New" panose="02070309020205020404" pitchFamily="49" charset="0"/>
              </a:rPr>
              <a:t> </a:t>
            </a:r>
            <a:r>
              <a:rPr lang="en-US" altLang="ko-KR" sz="1400" b="0" dirty="0" err="1">
                <a:solidFill>
                  <a:srgbClr val="0000FF"/>
                </a:solidFill>
                <a:latin typeface="Courier New" panose="02070309020205020404" pitchFamily="49" charset="0"/>
                <a:ea typeface="Tahoma" panose="020B0604030504040204" pitchFamily="34" charset="0"/>
                <a:cs typeface="Courier New" panose="02070309020205020404" pitchFamily="49" charset="0"/>
              </a:rPr>
              <a:t>insertsort</a:t>
            </a:r>
            <a:endParaRPr lang="en-US" altLang="ko-KR" sz="1400" b="0" dirty="0">
              <a:solidFill>
                <a:srgbClr val="0000FF"/>
              </a:solidFill>
              <a:latin typeface="Courier New" panose="02070309020205020404" pitchFamily="49" charset="0"/>
              <a:ea typeface="Tahoma" panose="020B0604030504040204" pitchFamily="34" charset="0"/>
              <a:cs typeface="Courier New" panose="02070309020205020404" pitchFamily="49" charset="0"/>
            </a:endParaRP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a:t>
            </a: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gdb</a:t>
            </a:r>
            <a:r>
              <a:rPr lang="en-US" altLang="ko-KR" sz="1400" b="0" dirty="0">
                <a:latin typeface="Courier New" panose="02070309020205020404" pitchFamily="49" charset="0"/>
                <a:ea typeface="Tahoma" panose="020B0604030504040204" pitchFamily="34" charset="0"/>
                <a:cs typeface="Courier New" panose="02070309020205020404" pitchFamily="49" charset="0"/>
              </a:rPr>
              <a:t>) </a:t>
            </a:r>
            <a:r>
              <a:rPr lang="en-US" altLang="ko-KR" sz="1400" b="0" dirty="0">
                <a:solidFill>
                  <a:srgbClr val="0000FF"/>
                </a:solidFill>
                <a:latin typeface="Courier New" panose="02070309020205020404" pitchFamily="49" charset="0"/>
                <a:ea typeface="Tahoma" panose="020B0604030504040204" pitchFamily="34" charset="0"/>
                <a:cs typeface="Courier New" panose="02070309020205020404" pitchFamily="49" charset="0"/>
              </a:rPr>
              <a:t>run 15 10</a:t>
            </a: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Starting program: /home/kyoungsoo/debug/</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insertsort</a:t>
            </a:r>
            <a:r>
              <a:rPr lang="en-US" altLang="ko-KR" sz="1400" b="0" dirty="0">
                <a:latin typeface="Courier New" panose="02070309020205020404" pitchFamily="49" charset="0"/>
                <a:ea typeface="Tahoma" panose="020B0604030504040204" pitchFamily="34" charset="0"/>
                <a:cs typeface="Courier New" panose="02070309020205020404" pitchFamily="49" charset="0"/>
              </a:rPr>
              <a:t> 15 10</a:t>
            </a: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^C</a:t>
            </a: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Program received signal SIGINT, Interrupt.</a:t>
            </a: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0x0000000008000806 in </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process_data</a:t>
            </a:r>
            <a:r>
              <a:rPr lang="en-US" altLang="ko-KR" sz="1400" b="0" dirty="0">
                <a:latin typeface="Courier New" panose="02070309020205020404" pitchFamily="49" charset="0"/>
                <a:ea typeface="Tahoma" panose="020B0604030504040204" pitchFamily="34" charset="0"/>
                <a:cs typeface="Courier New" panose="02070309020205020404" pitchFamily="49" charset="0"/>
              </a:rPr>
              <a:t> () at insertsort.c:52</a:t>
            </a: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52            insert(x[</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num_y</a:t>
            </a:r>
            <a:r>
              <a:rPr lang="en-US" altLang="ko-KR" sz="1400" b="0" dirty="0">
                <a:latin typeface="Courier New" panose="02070309020205020404" pitchFamily="49" charset="0"/>
                <a:ea typeface="Tahoma" panose="020B0604030504040204" pitchFamily="34" charset="0"/>
                <a:cs typeface="Courier New" panose="02070309020205020404" pitchFamily="49" charset="0"/>
              </a:rPr>
              <a:t>]);</a:t>
            </a: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gdb</a:t>
            </a:r>
            <a:r>
              <a:rPr lang="en-US" altLang="ko-KR" sz="1400" b="0" dirty="0">
                <a:latin typeface="Courier New" panose="02070309020205020404" pitchFamily="49" charset="0"/>
                <a:ea typeface="Tahoma" panose="020B0604030504040204" pitchFamily="34" charset="0"/>
                <a:cs typeface="Courier New" panose="02070309020205020404" pitchFamily="49" charset="0"/>
              </a:rPr>
              <a:t>) </a:t>
            </a:r>
            <a:r>
              <a:rPr lang="en-US" altLang="ko-KR" sz="1400" b="0" dirty="0">
                <a:solidFill>
                  <a:srgbClr val="0000FF"/>
                </a:solidFill>
                <a:latin typeface="Courier New" panose="02070309020205020404" pitchFamily="49" charset="0"/>
                <a:ea typeface="Tahoma" panose="020B0604030504040204" pitchFamily="34" charset="0"/>
                <a:cs typeface="Courier New" panose="02070309020205020404" pitchFamily="49" charset="0"/>
              </a:rPr>
              <a:t>print </a:t>
            </a:r>
            <a:r>
              <a:rPr lang="en-US" altLang="ko-KR" sz="1400" b="0" dirty="0" err="1">
                <a:solidFill>
                  <a:srgbClr val="0000FF"/>
                </a:solidFill>
                <a:latin typeface="Courier New" panose="02070309020205020404" pitchFamily="49" charset="0"/>
                <a:ea typeface="Tahoma" panose="020B0604030504040204" pitchFamily="34" charset="0"/>
                <a:cs typeface="Courier New" panose="02070309020205020404" pitchFamily="49" charset="0"/>
              </a:rPr>
              <a:t>num_y</a:t>
            </a:r>
            <a:endParaRPr lang="en-US" altLang="ko-KR" sz="1400" b="0" dirty="0">
              <a:solidFill>
                <a:srgbClr val="0000FF"/>
              </a:solidFill>
              <a:latin typeface="Courier New" panose="02070309020205020404" pitchFamily="49" charset="0"/>
              <a:ea typeface="Tahoma" panose="020B0604030504040204" pitchFamily="34" charset="0"/>
              <a:cs typeface="Courier New" panose="02070309020205020404" pitchFamily="49" charset="0"/>
            </a:endParaRP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$1 = 1</a:t>
            </a:r>
          </a:p>
        </p:txBody>
      </p:sp>
      <p:sp>
        <p:nvSpPr>
          <p:cNvPr id="10" name="TextBox 9"/>
          <p:cNvSpPr txBox="1"/>
          <p:nvPr/>
        </p:nvSpPr>
        <p:spPr>
          <a:xfrm>
            <a:off x="7364775" y="2618800"/>
            <a:ext cx="4615361" cy="2649956"/>
          </a:xfrm>
          <a:prstGeom prst="rect">
            <a:avLst/>
          </a:prstGeom>
          <a:solidFill>
            <a:srgbClr val="FFFF99"/>
          </a:solidFill>
          <a:ln>
            <a:solidFill>
              <a:schemeClr val="tx1"/>
            </a:solidFill>
          </a:ln>
        </p:spPr>
        <p:txBody>
          <a:bodyPr wrap="square" numCol="1" rtlCol="0">
            <a:spAutoFit/>
          </a:bodyPr>
          <a:lstStyle/>
          <a:p>
            <a:pPr algn="l">
              <a:lnSpc>
                <a:spcPct val="150000"/>
              </a:lnSpc>
            </a:pPr>
            <a:r>
              <a:rPr lang="en-US" altLang="ko-KR" sz="1400" b="0" dirty="0">
                <a:latin typeface="Courier New" panose="02070309020205020404" pitchFamily="49" charset="0"/>
                <a:cs typeface="Courier New" panose="02070309020205020404" pitchFamily="49" charset="0"/>
              </a:rPr>
              <a:t>47 void </a:t>
            </a:r>
            <a:r>
              <a:rPr lang="en-US" altLang="ko-KR" sz="1400" b="0" dirty="0" err="1">
                <a:latin typeface="Courier New" panose="02070309020205020404" pitchFamily="49" charset="0"/>
                <a:cs typeface="Courier New" panose="02070309020205020404" pitchFamily="49" charset="0"/>
              </a:rPr>
              <a:t>process_data</a:t>
            </a:r>
            <a:r>
              <a:rPr lang="en-US" altLang="ko-KR" sz="1400" b="0" dirty="0">
                <a:latin typeface="Courier New" panose="02070309020205020404" pitchFamily="49" charset="0"/>
                <a:cs typeface="Courier New" panose="02070309020205020404" pitchFamily="49" charset="0"/>
              </a:rPr>
              <a:t>()</a:t>
            </a:r>
          </a:p>
          <a:p>
            <a:pPr algn="l">
              <a:lnSpc>
                <a:spcPct val="150000"/>
              </a:lnSpc>
            </a:pPr>
            <a:r>
              <a:rPr lang="en-US" altLang="ko-KR" sz="1400" b="0" dirty="0">
                <a:latin typeface="Courier New" panose="02070309020205020404" pitchFamily="49" charset="0"/>
                <a:cs typeface="Courier New" panose="02070309020205020404" pitchFamily="49" charset="0"/>
              </a:rPr>
              <a:t>48 {</a:t>
            </a:r>
          </a:p>
          <a:p>
            <a:pPr algn="l">
              <a:lnSpc>
                <a:spcPct val="150000"/>
              </a:lnSpc>
            </a:pPr>
            <a:r>
              <a:rPr lang="en-US" altLang="ko-KR" sz="1400" b="0" dirty="0">
                <a:latin typeface="Courier New" panose="02070309020205020404" pitchFamily="49" charset="0"/>
                <a:cs typeface="Courier New" panose="02070309020205020404" pitchFamily="49" charset="0"/>
              </a:rPr>
              <a:t>49 </a:t>
            </a:r>
            <a:r>
              <a:rPr lang="pt-BR" altLang="ko-KR" sz="1400" b="0" dirty="0">
                <a:latin typeface="Courier New" panose="02070309020205020404" pitchFamily="49" charset="0"/>
                <a:cs typeface="Courier New" panose="02070309020205020404" pitchFamily="49" charset="0"/>
              </a:rPr>
              <a:t> for (num_y = 0; num_y &lt; num_inputs; num_y++)</a:t>
            </a:r>
          </a:p>
          <a:p>
            <a:pPr algn="l">
              <a:lnSpc>
                <a:spcPct val="150000"/>
              </a:lnSpc>
            </a:pPr>
            <a:r>
              <a:rPr lang="en-US" altLang="ko-KR" sz="1400" b="0" dirty="0">
                <a:latin typeface="Courier New" panose="02070309020205020404" pitchFamily="49" charset="0"/>
                <a:cs typeface="Courier New" panose="02070309020205020404" pitchFamily="49" charset="0"/>
              </a:rPr>
              <a:t>50    // insert new y in the proper place </a:t>
            </a:r>
          </a:p>
          <a:p>
            <a:pPr algn="l">
              <a:lnSpc>
                <a:spcPct val="150000"/>
              </a:lnSpc>
            </a:pPr>
            <a:r>
              <a:rPr lang="en-US" altLang="ko-KR" sz="1400" b="0" dirty="0">
                <a:latin typeface="Courier New" panose="02070309020205020404" pitchFamily="49" charset="0"/>
                <a:cs typeface="Courier New" panose="02070309020205020404" pitchFamily="49" charset="0"/>
              </a:rPr>
              <a:t>51    // among y[0],...,y[num_y-1]</a:t>
            </a:r>
          </a:p>
          <a:p>
            <a:pPr algn="l">
              <a:lnSpc>
                <a:spcPct val="150000"/>
              </a:lnSpc>
            </a:pPr>
            <a:r>
              <a:rPr lang="en-US" altLang="ko-KR" sz="1400" b="0" dirty="0">
                <a:solidFill>
                  <a:srgbClr val="FF0000"/>
                </a:solidFill>
                <a:latin typeface="Courier New" panose="02070309020205020404" pitchFamily="49" charset="0"/>
                <a:cs typeface="Courier New" panose="02070309020205020404" pitchFamily="49" charset="0"/>
              </a:rPr>
              <a:t>52</a:t>
            </a:r>
            <a:r>
              <a:rPr lang="en-US" altLang="ko-KR" sz="1400" b="0" dirty="0">
                <a:latin typeface="Courier New" panose="02070309020205020404" pitchFamily="49" charset="0"/>
                <a:cs typeface="Courier New" panose="02070309020205020404" pitchFamily="49" charset="0"/>
              </a:rPr>
              <a:t>    insert(x[</a:t>
            </a:r>
            <a:r>
              <a:rPr lang="en-US" altLang="ko-KR" sz="1400" b="0" dirty="0" err="1">
                <a:latin typeface="Courier New" panose="02070309020205020404" pitchFamily="49" charset="0"/>
                <a:cs typeface="Courier New" panose="02070309020205020404" pitchFamily="49" charset="0"/>
              </a:rPr>
              <a:t>num_y</a:t>
            </a:r>
            <a:r>
              <a:rPr lang="en-US" altLang="ko-KR" sz="1400" b="0" dirty="0">
                <a:latin typeface="Courier New" panose="02070309020205020404" pitchFamily="49" charset="0"/>
                <a:cs typeface="Courier New" panose="02070309020205020404" pitchFamily="49" charset="0"/>
              </a:rPr>
              <a:t>]);</a:t>
            </a:r>
          </a:p>
          <a:p>
            <a:pPr algn="l">
              <a:lnSpc>
                <a:spcPct val="150000"/>
              </a:lnSpc>
            </a:pPr>
            <a:r>
              <a:rPr lang="en-US" altLang="ko-KR" sz="1400" b="0" dirty="0">
                <a:latin typeface="Courier New" panose="02070309020205020404" pitchFamily="49" charset="0"/>
                <a:cs typeface="Courier New" panose="02070309020205020404" pitchFamily="49" charset="0"/>
              </a:rPr>
              <a:t>53 }</a:t>
            </a:r>
            <a:endParaRPr lang="ko-KR" altLang="en-US" sz="1600" b="0" dirty="0"/>
          </a:p>
        </p:txBody>
      </p:sp>
      <p:sp>
        <p:nvSpPr>
          <p:cNvPr id="13" name="Content Placeholder 2"/>
          <p:cNvSpPr txBox="1">
            <a:spLocks/>
          </p:cNvSpPr>
          <p:nvPr/>
        </p:nvSpPr>
        <p:spPr bwMode="auto">
          <a:xfrm>
            <a:off x="901338" y="861543"/>
            <a:ext cx="4544124" cy="495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469828" indent="-469828" algn="l" rtl="0" eaLnBrk="1" fontAlgn="base" latinLnBrk="1" hangingPunct="1">
              <a:lnSpc>
                <a:spcPct val="150000"/>
              </a:lnSpc>
              <a:spcBef>
                <a:spcPct val="20000"/>
              </a:spcBef>
              <a:spcAft>
                <a:spcPct val="0"/>
              </a:spcAft>
              <a:buClr>
                <a:schemeClr val="hlink"/>
              </a:buClr>
              <a:buSzPct val="155000"/>
              <a:buFont typeface="Wingdings" panose="05000000000000000000" pitchFamily="2" charset="2"/>
              <a:buBlip>
                <a:blip r:embed="rId2"/>
              </a:buBlip>
              <a:defRPr kumimoji="1" sz="1801">
                <a:solidFill>
                  <a:schemeClr val="tx1"/>
                </a:solidFill>
                <a:latin typeface="Helvetica" charset="0"/>
                <a:ea typeface="Helvetica" charset="0"/>
                <a:cs typeface="Helvetica" charset="0"/>
              </a:defRPr>
            </a:lvl1pPr>
            <a:lvl2pPr marL="907912" indent="-436496" algn="l" rtl="0" eaLnBrk="1" fontAlgn="base" latinLnBrk="1" hangingPunct="1">
              <a:lnSpc>
                <a:spcPct val="150000"/>
              </a:lnSpc>
              <a:spcBef>
                <a:spcPct val="20000"/>
              </a:spcBef>
              <a:spcAft>
                <a:spcPct val="0"/>
              </a:spcAft>
              <a:buClr>
                <a:schemeClr val="hlink"/>
              </a:buClr>
              <a:buFont typeface="Wingdings" panose="05000000000000000000" pitchFamily="2" charset="2"/>
              <a:buBlip>
                <a:blip r:embed="rId3"/>
              </a:buBlip>
              <a:defRPr kumimoji="1" sz="1600">
                <a:solidFill>
                  <a:schemeClr val="tx1"/>
                </a:solidFill>
                <a:latin typeface="Arial" charset="0"/>
                <a:ea typeface="Arial" charset="0"/>
                <a:cs typeface="Arial" charset="0"/>
              </a:defRPr>
            </a:lvl2pPr>
            <a:lvl3pPr marL="1304725" indent="-395228" algn="l" rtl="0" eaLnBrk="1" fontAlgn="base" latinLnBrk="1" hangingPunct="1">
              <a:lnSpc>
                <a:spcPct val="150000"/>
              </a:lnSpc>
              <a:spcBef>
                <a:spcPct val="20000"/>
              </a:spcBef>
              <a:spcAft>
                <a:spcPct val="0"/>
              </a:spcAft>
              <a:buClr>
                <a:schemeClr val="hlink"/>
              </a:buClr>
              <a:buFont typeface="Wingdings" panose="05000000000000000000" pitchFamily="2" charset="2"/>
              <a:buBlip>
                <a:blip r:embed="rId2"/>
              </a:buBlip>
              <a:defRPr kumimoji="1" sz="1600">
                <a:solidFill>
                  <a:schemeClr val="tx1"/>
                </a:solidFill>
                <a:latin typeface="Helvetica" charset="0"/>
                <a:ea typeface="Helvetica" charset="0"/>
                <a:cs typeface="Helvetica" charset="0"/>
              </a:defRPr>
            </a:lvl3pPr>
            <a:lvl4pPr marL="1693602" indent="-387291" algn="l" rtl="0" eaLnBrk="1" fontAlgn="base" latinLnBrk="1" hangingPunct="1">
              <a:lnSpc>
                <a:spcPct val="150000"/>
              </a:lnSpc>
              <a:spcBef>
                <a:spcPct val="20000"/>
              </a:spcBef>
              <a:spcAft>
                <a:spcPct val="0"/>
              </a:spcAft>
              <a:buClr>
                <a:schemeClr val="hlink"/>
              </a:buClr>
              <a:buFont typeface="Wingdings" panose="05000000000000000000" pitchFamily="2" charset="2"/>
              <a:buBlip>
                <a:blip r:embed="rId4"/>
              </a:buBlip>
              <a:defRPr kumimoji="1" sz="1600">
                <a:solidFill>
                  <a:schemeClr val="tx1"/>
                </a:solidFill>
                <a:latin typeface="Helvetica" charset="0"/>
                <a:ea typeface="Helvetica" charset="0"/>
                <a:cs typeface="Helvetica" charset="0"/>
              </a:defRPr>
            </a:lvl4pPr>
            <a:lvl5pPr marL="2093592" indent="-398402" algn="l" rtl="0" eaLnBrk="1" fontAlgn="base" latinLnBrk="1" hangingPunct="1">
              <a:lnSpc>
                <a:spcPct val="150000"/>
              </a:lnSpc>
              <a:spcBef>
                <a:spcPct val="25000"/>
              </a:spcBef>
              <a:spcAft>
                <a:spcPct val="0"/>
              </a:spcAft>
              <a:buClr>
                <a:schemeClr val="hlink"/>
              </a:buClr>
              <a:buFont typeface="Wingdings" panose="05000000000000000000" pitchFamily="2" charset="2"/>
              <a:buBlip>
                <a:blip r:embed="rId2"/>
              </a:buBlip>
              <a:defRPr kumimoji="1" sz="1600">
                <a:solidFill>
                  <a:schemeClr val="tx1"/>
                </a:solidFill>
                <a:latin typeface="Arial" charset="0"/>
                <a:ea typeface="Arial" charset="0"/>
                <a:cs typeface="Arial" charset="0"/>
              </a:defRPr>
            </a:lvl5pPr>
            <a:lvl6pPr marL="2550720" indent="-398402" algn="l" rtl="0" eaLnBrk="1" fontAlgn="base" latinLnBrk="1" hangingPunct="1">
              <a:spcBef>
                <a:spcPct val="25000"/>
              </a:spcBef>
              <a:spcAft>
                <a:spcPct val="0"/>
              </a:spcAft>
              <a:buClr>
                <a:schemeClr val="hlink"/>
              </a:buClr>
              <a:buFont typeface="Wingdings" pitchFamily="2" charset="2"/>
              <a:buBlip>
                <a:blip r:embed="rId2"/>
              </a:buBlip>
              <a:defRPr kumimoji="1" sz="1600">
                <a:solidFill>
                  <a:srgbClr val="003399"/>
                </a:solidFill>
                <a:latin typeface="+mn-lt"/>
                <a:ea typeface="+mn-ea"/>
              </a:defRPr>
            </a:lvl6pPr>
            <a:lvl7pPr marL="3007852" indent="-398402" algn="l" rtl="0" eaLnBrk="1" fontAlgn="base" latinLnBrk="1" hangingPunct="1">
              <a:spcBef>
                <a:spcPct val="25000"/>
              </a:spcBef>
              <a:spcAft>
                <a:spcPct val="0"/>
              </a:spcAft>
              <a:buClr>
                <a:schemeClr val="hlink"/>
              </a:buClr>
              <a:buFont typeface="Wingdings" pitchFamily="2" charset="2"/>
              <a:buBlip>
                <a:blip r:embed="rId2"/>
              </a:buBlip>
              <a:defRPr kumimoji="1" sz="1600">
                <a:solidFill>
                  <a:srgbClr val="003399"/>
                </a:solidFill>
                <a:latin typeface="+mn-lt"/>
                <a:ea typeface="+mn-ea"/>
              </a:defRPr>
            </a:lvl7pPr>
            <a:lvl8pPr marL="3464982" indent="-398402" algn="l" rtl="0" eaLnBrk="1" fontAlgn="base" latinLnBrk="1" hangingPunct="1">
              <a:spcBef>
                <a:spcPct val="25000"/>
              </a:spcBef>
              <a:spcAft>
                <a:spcPct val="0"/>
              </a:spcAft>
              <a:buClr>
                <a:schemeClr val="hlink"/>
              </a:buClr>
              <a:buFont typeface="Wingdings" pitchFamily="2" charset="2"/>
              <a:buBlip>
                <a:blip r:embed="rId2"/>
              </a:buBlip>
              <a:defRPr kumimoji="1" sz="1600">
                <a:solidFill>
                  <a:srgbClr val="003399"/>
                </a:solidFill>
                <a:latin typeface="+mn-lt"/>
                <a:ea typeface="+mn-ea"/>
              </a:defRPr>
            </a:lvl8pPr>
            <a:lvl9pPr marL="3922110" indent="-398402" algn="l" rtl="0" eaLnBrk="1" fontAlgn="base" latinLnBrk="1" hangingPunct="1">
              <a:spcBef>
                <a:spcPct val="25000"/>
              </a:spcBef>
              <a:spcAft>
                <a:spcPct val="0"/>
              </a:spcAft>
              <a:buClr>
                <a:schemeClr val="hlink"/>
              </a:buClr>
              <a:buFont typeface="Wingdings" pitchFamily="2" charset="2"/>
              <a:buBlip>
                <a:blip r:embed="rId2"/>
              </a:buBlip>
              <a:defRPr kumimoji="1" sz="1600">
                <a:solidFill>
                  <a:srgbClr val="003399"/>
                </a:solidFill>
                <a:latin typeface="+mn-lt"/>
                <a:ea typeface="+mn-ea"/>
              </a:defRPr>
            </a:lvl9pPr>
          </a:lstStyle>
          <a:p>
            <a:pPr marL="0" indent="0" defTabSz="914400">
              <a:buNone/>
            </a:pPr>
            <a:r>
              <a:rPr lang="en-US" altLang="ko-KR" sz="1800" b="0" dirty="0">
                <a:ea typeface="Tahoma" panose="020B0604030504040204" pitchFamily="34" charset="0"/>
              </a:rPr>
              <a:t>OK. Let's figure out what's wrong.</a:t>
            </a:r>
            <a:endParaRPr lang="ko-KR" altLang="en-US" sz="1800" b="0" dirty="0"/>
          </a:p>
        </p:txBody>
      </p:sp>
      <p:sp>
        <p:nvSpPr>
          <p:cNvPr id="14" name="Content Placeholder 2"/>
          <p:cNvSpPr txBox="1">
            <a:spLocks/>
          </p:cNvSpPr>
          <p:nvPr/>
        </p:nvSpPr>
        <p:spPr bwMode="auto">
          <a:xfrm>
            <a:off x="833833" y="1415887"/>
            <a:ext cx="3367835" cy="5048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469828" indent="-469828" algn="l" rtl="0" eaLnBrk="1" fontAlgn="base" latinLnBrk="1" hangingPunct="1">
              <a:lnSpc>
                <a:spcPct val="150000"/>
              </a:lnSpc>
              <a:spcBef>
                <a:spcPct val="20000"/>
              </a:spcBef>
              <a:spcAft>
                <a:spcPct val="0"/>
              </a:spcAft>
              <a:buClr>
                <a:schemeClr val="hlink"/>
              </a:buClr>
              <a:buSzPct val="155000"/>
              <a:buFont typeface="Wingdings" panose="05000000000000000000" pitchFamily="2" charset="2"/>
              <a:buBlip>
                <a:blip r:embed="rId2"/>
              </a:buBlip>
              <a:defRPr kumimoji="1" sz="1801">
                <a:solidFill>
                  <a:schemeClr val="tx1"/>
                </a:solidFill>
                <a:latin typeface="Helvetica" charset="0"/>
                <a:ea typeface="Helvetica" charset="0"/>
                <a:cs typeface="Helvetica" charset="0"/>
              </a:defRPr>
            </a:lvl1pPr>
            <a:lvl2pPr marL="907912" indent="-436496" algn="l" rtl="0" eaLnBrk="1" fontAlgn="base" latinLnBrk="1" hangingPunct="1">
              <a:lnSpc>
                <a:spcPct val="150000"/>
              </a:lnSpc>
              <a:spcBef>
                <a:spcPct val="20000"/>
              </a:spcBef>
              <a:spcAft>
                <a:spcPct val="0"/>
              </a:spcAft>
              <a:buClr>
                <a:schemeClr val="hlink"/>
              </a:buClr>
              <a:buFont typeface="Wingdings" panose="05000000000000000000" pitchFamily="2" charset="2"/>
              <a:buBlip>
                <a:blip r:embed="rId3"/>
              </a:buBlip>
              <a:defRPr kumimoji="1" sz="1600">
                <a:solidFill>
                  <a:schemeClr val="tx1"/>
                </a:solidFill>
                <a:latin typeface="Arial" charset="0"/>
                <a:ea typeface="Arial" charset="0"/>
                <a:cs typeface="Arial" charset="0"/>
              </a:defRPr>
            </a:lvl2pPr>
            <a:lvl3pPr marL="1304725" indent="-395228" algn="l" rtl="0" eaLnBrk="1" fontAlgn="base" latinLnBrk="1" hangingPunct="1">
              <a:lnSpc>
                <a:spcPct val="150000"/>
              </a:lnSpc>
              <a:spcBef>
                <a:spcPct val="20000"/>
              </a:spcBef>
              <a:spcAft>
                <a:spcPct val="0"/>
              </a:spcAft>
              <a:buClr>
                <a:schemeClr val="hlink"/>
              </a:buClr>
              <a:buFont typeface="Wingdings" panose="05000000000000000000" pitchFamily="2" charset="2"/>
              <a:buBlip>
                <a:blip r:embed="rId2"/>
              </a:buBlip>
              <a:defRPr kumimoji="1" sz="1600">
                <a:solidFill>
                  <a:schemeClr val="tx1"/>
                </a:solidFill>
                <a:latin typeface="Helvetica" charset="0"/>
                <a:ea typeface="Helvetica" charset="0"/>
                <a:cs typeface="Helvetica" charset="0"/>
              </a:defRPr>
            </a:lvl3pPr>
            <a:lvl4pPr marL="1693602" indent="-387291" algn="l" rtl="0" eaLnBrk="1" fontAlgn="base" latinLnBrk="1" hangingPunct="1">
              <a:lnSpc>
                <a:spcPct val="150000"/>
              </a:lnSpc>
              <a:spcBef>
                <a:spcPct val="20000"/>
              </a:spcBef>
              <a:spcAft>
                <a:spcPct val="0"/>
              </a:spcAft>
              <a:buClr>
                <a:schemeClr val="hlink"/>
              </a:buClr>
              <a:buFont typeface="Wingdings" panose="05000000000000000000" pitchFamily="2" charset="2"/>
              <a:buBlip>
                <a:blip r:embed="rId4"/>
              </a:buBlip>
              <a:defRPr kumimoji="1" sz="1600">
                <a:solidFill>
                  <a:schemeClr val="tx1"/>
                </a:solidFill>
                <a:latin typeface="Helvetica" charset="0"/>
                <a:ea typeface="Helvetica" charset="0"/>
                <a:cs typeface="Helvetica" charset="0"/>
              </a:defRPr>
            </a:lvl4pPr>
            <a:lvl5pPr marL="2093592" indent="-398402" algn="l" rtl="0" eaLnBrk="1" fontAlgn="base" latinLnBrk="1" hangingPunct="1">
              <a:lnSpc>
                <a:spcPct val="150000"/>
              </a:lnSpc>
              <a:spcBef>
                <a:spcPct val="25000"/>
              </a:spcBef>
              <a:spcAft>
                <a:spcPct val="0"/>
              </a:spcAft>
              <a:buClr>
                <a:schemeClr val="hlink"/>
              </a:buClr>
              <a:buFont typeface="Wingdings" panose="05000000000000000000" pitchFamily="2" charset="2"/>
              <a:buBlip>
                <a:blip r:embed="rId2"/>
              </a:buBlip>
              <a:defRPr kumimoji="1" sz="1600">
                <a:solidFill>
                  <a:schemeClr val="tx1"/>
                </a:solidFill>
                <a:latin typeface="Arial" charset="0"/>
                <a:ea typeface="Arial" charset="0"/>
                <a:cs typeface="Arial" charset="0"/>
              </a:defRPr>
            </a:lvl5pPr>
            <a:lvl6pPr marL="2550720" indent="-398402" algn="l" rtl="0" eaLnBrk="1" fontAlgn="base" latinLnBrk="1" hangingPunct="1">
              <a:spcBef>
                <a:spcPct val="25000"/>
              </a:spcBef>
              <a:spcAft>
                <a:spcPct val="0"/>
              </a:spcAft>
              <a:buClr>
                <a:schemeClr val="hlink"/>
              </a:buClr>
              <a:buFont typeface="Wingdings" pitchFamily="2" charset="2"/>
              <a:buBlip>
                <a:blip r:embed="rId2"/>
              </a:buBlip>
              <a:defRPr kumimoji="1" sz="1600">
                <a:solidFill>
                  <a:srgbClr val="003399"/>
                </a:solidFill>
                <a:latin typeface="+mn-lt"/>
                <a:ea typeface="+mn-ea"/>
              </a:defRPr>
            </a:lvl6pPr>
            <a:lvl7pPr marL="3007852" indent="-398402" algn="l" rtl="0" eaLnBrk="1" fontAlgn="base" latinLnBrk="1" hangingPunct="1">
              <a:spcBef>
                <a:spcPct val="25000"/>
              </a:spcBef>
              <a:spcAft>
                <a:spcPct val="0"/>
              </a:spcAft>
              <a:buClr>
                <a:schemeClr val="hlink"/>
              </a:buClr>
              <a:buFont typeface="Wingdings" pitchFamily="2" charset="2"/>
              <a:buBlip>
                <a:blip r:embed="rId2"/>
              </a:buBlip>
              <a:defRPr kumimoji="1" sz="1600">
                <a:solidFill>
                  <a:srgbClr val="003399"/>
                </a:solidFill>
                <a:latin typeface="+mn-lt"/>
                <a:ea typeface="+mn-ea"/>
              </a:defRPr>
            </a:lvl7pPr>
            <a:lvl8pPr marL="3464982" indent="-398402" algn="l" rtl="0" eaLnBrk="1" fontAlgn="base" latinLnBrk="1" hangingPunct="1">
              <a:spcBef>
                <a:spcPct val="25000"/>
              </a:spcBef>
              <a:spcAft>
                <a:spcPct val="0"/>
              </a:spcAft>
              <a:buClr>
                <a:schemeClr val="hlink"/>
              </a:buClr>
              <a:buFont typeface="Wingdings" pitchFamily="2" charset="2"/>
              <a:buBlip>
                <a:blip r:embed="rId2"/>
              </a:buBlip>
              <a:defRPr kumimoji="1" sz="1600">
                <a:solidFill>
                  <a:srgbClr val="003399"/>
                </a:solidFill>
                <a:latin typeface="+mn-lt"/>
                <a:ea typeface="+mn-ea"/>
              </a:defRPr>
            </a:lvl8pPr>
            <a:lvl9pPr marL="3922110" indent="-398402" algn="l" rtl="0" eaLnBrk="1" fontAlgn="base" latinLnBrk="1" hangingPunct="1">
              <a:spcBef>
                <a:spcPct val="25000"/>
              </a:spcBef>
              <a:spcAft>
                <a:spcPct val="0"/>
              </a:spcAft>
              <a:buClr>
                <a:schemeClr val="hlink"/>
              </a:buClr>
              <a:buFont typeface="Wingdings" pitchFamily="2" charset="2"/>
              <a:buBlip>
                <a:blip r:embed="rId2"/>
              </a:buBlip>
              <a:defRPr kumimoji="1" sz="1600">
                <a:solidFill>
                  <a:srgbClr val="003399"/>
                </a:solidFill>
                <a:latin typeface="+mn-lt"/>
                <a:ea typeface="+mn-ea"/>
              </a:defRPr>
            </a:lvl9pPr>
          </a:lstStyle>
          <a:p>
            <a:pPr marL="0" indent="0" defTabSz="914400">
              <a:buNone/>
            </a:pPr>
            <a:r>
              <a:rPr lang="en-US" altLang="ko-KR" sz="1600" b="0" dirty="0">
                <a:ea typeface="Tahoma" panose="020B0604030504040204" pitchFamily="34" charset="0"/>
              </a:rPr>
              <a:t>(1) Compile with –g option</a:t>
            </a:r>
          </a:p>
        </p:txBody>
      </p:sp>
      <p:sp>
        <p:nvSpPr>
          <p:cNvPr id="17" name="Content Placeholder 2"/>
          <p:cNvSpPr txBox="1">
            <a:spLocks/>
          </p:cNvSpPr>
          <p:nvPr/>
        </p:nvSpPr>
        <p:spPr bwMode="auto">
          <a:xfrm>
            <a:off x="829159" y="2509548"/>
            <a:ext cx="4122147" cy="5048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469828" indent="-469828" algn="l" rtl="0" eaLnBrk="1" fontAlgn="base" latinLnBrk="1" hangingPunct="1">
              <a:lnSpc>
                <a:spcPct val="150000"/>
              </a:lnSpc>
              <a:spcBef>
                <a:spcPct val="20000"/>
              </a:spcBef>
              <a:spcAft>
                <a:spcPct val="0"/>
              </a:spcAft>
              <a:buClr>
                <a:schemeClr val="hlink"/>
              </a:buClr>
              <a:buSzPct val="155000"/>
              <a:buFont typeface="Wingdings" panose="05000000000000000000" pitchFamily="2" charset="2"/>
              <a:buBlip>
                <a:blip r:embed="rId2"/>
              </a:buBlip>
              <a:defRPr kumimoji="1" sz="1801">
                <a:solidFill>
                  <a:schemeClr val="tx1"/>
                </a:solidFill>
                <a:latin typeface="Helvetica" charset="0"/>
                <a:ea typeface="Helvetica" charset="0"/>
                <a:cs typeface="Helvetica" charset="0"/>
              </a:defRPr>
            </a:lvl1pPr>
            <a:lvl2pPr marL="907912" indent="-436496" algn="l" rtl="0" eaLnBrk="1" fontAlgn="base" latinLnBrk="1" hangingPunct="1">
              <a:lnSpc>
                <a:spcPct val="150000"/>
              </a:lnSpc>
              <a:spcBef>
                <a:spcPct val="20000"/>
              </a:spcBef>
              <a:spcAft>
                <a:spcPct val="0"/>
              </a:spcAft>
              <a:buClr>
                <a:schemeClr val="hlink"/>
              </a:buClr>
              <a:buFont typeface="Wingdings" panose="05000000000000000000" pitchFamily="2" charset="2"/>
              <a:buBlip>
                <a:blip r:embed="rId3"/>
              </a:buBlip>
              <a:defRPr kumimoji="1" sz="1600">
                <a:solidFill>
                  <a:schemeClr val="tx1"/>
                </a:solidFill>
                <a:latin typeface="Arial" charset="0"/>
                <a:ea typeface="Arial" charset="0"/>
                <a:cs typeface="Arial" charset="0"/>
              </a:defRPr>
            </a:lvl2pPr>
            <a:lvl3pPr marL="1304725" indent="-395228" algn="l" rtl="0" eaLnBrk="1" fontAlgn="base" latinLnBrk="1" hangingPunct="1">
              <a:lnSpc>
                <a:spcPct val="150000"/>
              </a:lnSpc>
              <a:spcBef>
                <a:spcPct val="20000"/>
              </a:spcBef>
              <a:spcAft>
                <a:spcPct val="0"/>
              </a:spcAft>
              <a:buClr>
                <a:schemeClr val="hlink"/>
              </a:buClr>
              <a:buFont typeface="Wingdings" panose="05000000000000000000" pitchFamily="2" charset="2"/>
              <a:buBlip>
                <a:blip r:embed="rId2"/>
              </a:buBlip>
              <a:defRPr kumimoji="1" sz="1600">
                <a:solidFill>
                  <a:schemeClr val="tx1"/>
                </a:solidFill>
                <a:latin typeface="Helvetica" charset="0"/>
                <a:ea typeface="Helvetica" charset="0"/>
                <a:cs typeface="Helvetica" charset="0"/>
              </a:defRPr>
            </a:lvl3pPr>
            <a:lvl4pPr marL="1693602" indent="-387291" algn="l" rtl="0" eaLnBrk="1" fontAlgn="base" latinLnBrk="1" hangingPunct="1">
              <a:lnSpc>
                <a:spcPct val="150000"/>
              </a:lnSpc>
              <a:spcBef>
                <a:spcPct val="20000"/>
              </a:spcBef>
              <a:spcAft>
                <a:spcPct val="0"/>
              </a:spcAft>
              <a:buClr>
                <a:schemeClr val="hlink"/>
              </a:buClr>
              <a:buFont typeface="Wingdings" panose="05000000000000000000" pitchFamily="2" charset="2"/>
              <a:buBlip>
                <a:blip r:embed="rId4"/>
              </a:buBlip>
              <a:defRPr kumimoji="1" sz="1600">
                <a:solidFill>
                  <a:schemeClr val="tx1"/>
                </a:solidFill>
                <a:latin typeface="Helvetica" charset="0"/>
                <a:ea typeface="Helvetica" charset="0"/>
                <a:cs typeface="Helvetica" charset="0"/>
              </a:defRPr>
            </a:lvl4pPr>
            <a:lvl5pPr marL="2093592" indent="-398402" algn="l" rtl="0" eaLnBrk="1" fontAlgn="base" latinLnBrk="1" hangingPunct="1">
              <a:lnSpc>
                <a:spcPct val="150000"/>
              </a:lnSpc>
              <a:spcBef>
                <a:spcPct val="25000"/>
              </a:spcBef>
              <a:spcAft>
                <a:spcPct val="0"/>
              </a:spcAft>
              <a:buClr>
                <a:schemeClr val="hlink"/>
              </a:buClr>
              <a:buFont typeface="Wingdings" panose="05000000000000000000" pitchFamily="2" charset="2"/>
              <a:buBlip>
                <a:blip r:embed="rId2"/>
              </a:buBlip>
              <a:defRPr kumimoji="1" sz="1600">
                <a:solidFill>
                  <a:schemeClr val="tx1"/>
                </a:solidFill>
                <a:latin typeface="Arial" charset="0"/>
                <a:ea typeface="Arial" charset="0"/>
                <a:cs typeface="Arial" charset="0"/>
              </a:defRPr>
            </a:lvl5pPr>
            <a:lvl6pPr marL="2550720" indent="-398402" algn="l" rtl="0" eaLnBrk="1" fontAlgn="base" latinLnBrk="1" hangingPunct="1">
              <a:spcBef>
                <a:spcPct val="25000"/>
              </a:spcBef>
              <a:spcAft>
                <a:spcPct val="0"/>
              </a:spcAft>
              <a:buClr>
                <a:schemeClr val="hlink"/>
              </a:buClr>
              <a:buFont typeface="Wingdings" pitchFamily="2" charset="2"/>
              <a:buBlip>
                <a:blip r:embed="rId2"/>
              </a:buBlip>
              <a:defRPr kumimoji="1" sz="1600">
                <a:solidFill>
                  <a:srgbClr val="003399"/>
                </a:solidFill>
                <a:latin typeface="+mn-lt"/>
                <a:ea typeface="+mn-ea"/>
              </a:defRPr>
            </a:lvl6pPr>
            <a:lvl7pPr marL="3007852" indent="-398402" algn="l" rtl="0" eaLnBrk="1" fontAlgn="base" latinLnBrk="1" hangingPunct="1">
              <a:spcBef>
                <a:spcPct val="25000"/>
              </a:spcBef>
              <a:spcAft>
                <a:spcPct val="0"/>
              </a:spcAft>
              <a:buClr>
                <a:schemeClr val="hlink"/>
              </a:buClr>
              <a:buFont typeface="Wingdings" pitchFamily="2" charset="2"/>
              <a:buBlip>
                <a:blip r:embed="rId2"/>
              </a:buBlip>
              <a:defRPr kumimoji="1" sz="1600">
                <a:solidFill>
                  <a:srgbClr val="003399"/>
                </a:solidFill>
                <a:latin typeface="+mn-lt"/>
                <a:ea typeface="+mn-ea"/>
              </a:defRPr>
            </a:lvl7pPr>
            <a:lvl8pPr marL="3464982" indent="-398402" algn="l" rtl="0" eaLnBrk="1" fontAlgn="base" latinLnBrk="1" hangingPunct="1">
              <a:spcBef>
                <a:spcPct val="25000"/>
              </a:spcBef>
              <a:spcAft>
                <a:spcPct val="0"/>
              </a:spcAft>
              <a:buClr>
                <a:schemeClr val="hlink"/>
              </a:buClr>
              <a:buFont typeface="Wingdings" pitchFamily="2" charset="2"/>
              <a:buBlip>
                <a:blip r:embed="rId2"/>
              </a:buBlip>
              <a:defRPr kumimoji="1" sz="1600">
                <a:solidFill>
                  <a:srgbClr val="003399"/>
                </a:solidFill>
                <a:latin typeface="+mn-lt"/>
                <a:ea typeface="+mn-ea"/>
              </a:defRPr>
            </a:lvl8pPr>
            <a:lvl9pPr marL="3922110" indent="-398402" algn="l" rtl="0" eaLnBrk="1" fontAlgn="base" latinLnBrk="1" hangingPunct="1">
              <a:spcBef>
                <a:spcPct val="25000"/>
              </a:spcBef>
              <a:spcAft>
                <a:spcPct val="0"/>
              </a:spcAft>
              <a:buClr>
                <a:schemeClr val="hlink"/>
              </a:buClr>
              <a:buFont typeface="Wingdings" pitchFamily="2" charset="2"/>
              <a:buBlip>
                <a:blip r:embed="rId2"/>
              </a:buBlip>
              <a:defRPr kumimoji="1" sz="1600">
                <a:solidFill>
                  <a:srgbClr val="003399"/>
                </a:solidFill>
                <a:latin typeface="+mn-lt"/>
                <a:ea typeface="+mn-ea"/>
              </a:defRPr>
            </a:lvl9pPr>
          </a:lstStyle>
          <a:p>
            <a:pPr marL="0" indent="0" defTabSz="914400">
              <a:buNone/>
            </a:pPr>
            <a:r>
              <a:rPr lang="en-US" altLang="ko-KR" sz="1600" b="0" dirty="0">
                <a:ea typeface="Tahoma" panose="020B0604030504040204" pitchFamily="34" charset="0"/>
              </a:rPr>
              <a:t>(2) </a:t>
            </a:r>
            <a:r>
              <a:rPr lang="en-US" altLang="ko-KR" sz="1600" b="0" dirty="0" err="1">
                <a:ea typeface="Tahoma" panose="020B0604030504040204" pitchFamily="34" charset="0"/>
              </a:rPr>
              <a:t>gdb</a:t>
            </a:r>
            <a:r>
              <a:rPr lang="en-US" altLang="ko-KR" sz="1600" b="0" dirty="0">
                <a:ea typeface="Tahoma" panose="020B0604030504040204" pitchFamily="34" charset="0"/>
              </a:rPr>
              <a:t> with </a:t>
            </a:r>
            <a:r>
              <a:rPr lang="en-US" altLang="ko-KR" sz="1600" b="0" dirty="0" err="1">
                <a:ea typeface="Tahoma" panose="020B0604030504040204" pitchFamily="34" charset="0"/>
              </a:rPr>
              <a:t>insertsort</a:t>
            </a:r>
            <a:r>
              <a:rPr lang="en-US" altLang="ko-KR" sz="1600" b="0" dirty="0">
                <a:ea typeface="Tahoma" panose="020B0604030504040204" pitchFamily="34" charset="0"/>
              </a:rPr>
              <a:t>, run &amp; </a:t>
            </a:r>
            <a:r>
              <a:rPr lang="en-US" altLang="ko-KR" sz="1600" b="0" dirty="0" err="1">
                <a:ea typeface="Tahoma" panose="020B0604030504040204" pitchFamily="34" charset="0"/>
              </a:rPr>
              <a:t>ctrl+C</a:t>
            </a:r>
            <a:endParaRPr lang="en-US" altLang="ko-KR" sz="1600" b="0" dirty="0">
              <a:ea typeface="Tahoma" panose="020B0604030504040204" pitchFamily="34" charset="0"/>
            </a:endParaRPr>
          </a:p>
        </p:txBody>
      </p:sp>
    </p:spTree>
    <p:extLst>
      <p:ext uri="{BB962C8B-B14F-4D97-AF65-F5344CB8AC3E}">
        <p14:creationId xmlns:p14="http://schemas.microsoft.com/office/powerpoint/2010/main" val="1566311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7">
                                            <p:txEl>
                                              <p:pRg st="0" end="0"/>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0" end="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4F1F4169-4F51-43AD-92E9-28697149DF9A}"/>
              </a:ext>
            </a:extLst>
          </p:cNvPr>
          <p:cNvSpPr>
            <a:spLocks noGrp="1"/>
          </p:cNvSpPr>
          <p:nvPr>
            <p:ph idx="1"/>
          </p:nvPr>
        </p:nvSpPr>
        <p:spPr>
          <a:xfrm>
            <a:off x="404642" y="1215573"/>
            <a:ext cx="10980253" cy="5340991"/>
          </a:xfrm>
        </p:spPr>
        <p:txBody>
          <a:bodyPr/>
          <a:lstStyle/>
          <a:p>
            <a:endParaRPr lang="ko-KR" altLang="en-US"/>
          </a:p>
        </p:txBody>
      </p:sp>
      <p:sp>
        <p:nvSpPr>
          <p:cNvPr id="4" name="Content Placeholder 2">
            <a:extLst>
              <a:ext uri="{FF2B5EF4-FFF2-40B4-BE49-F238E27FC236}">
                <a16:creationId xmlns:a16="http://schemas.microsoft.com/office/drawing/2014/main" id="{F122147F-7F26-49DA-B709-673B1F19F277}"/>
              </a:ext>
            </a:extLst>
          </p:cNvPr>
          <p:cNvSpPr txBox="1">
            <a:spLocks/>
          </p:cNvSpPr>
          <p:nvPr/>
        </p:nvSpPr>
        <p:spPr>
          <a:xfrm>
            <a:off x="568267" y="910024"/>
            <a:ext cx="5884528" cy="362661"/>
          </a:xfrm>
          <a:prstGeom prst="rect">
            <a:avLst/>
          </a:prstGeom>
        </p:spPr>
        <p:txBody>
          <a:bodyPr vert="horz" lIns="91440" tIns="45720" rIns="91440" bIns="45720" rtlCol="0">
            <a:normAutofit/>
          </a:bodyPr>
          <a:lstStyle>
            <a:lvl1pPr marL="228594" indent="-228594" algn="l" defTabSz="914377" rtl="0" eaLnBrk="1" latinLnBrk="1" hangingPunct="1">
              <a:lnSpc>
                <a:spcPct val="90000"/>
              </a:lnSpc>
              <a:spcBef>
                <a:spcPts val="1000"/>
              </a:spcBef>
              <a:buFont typeface="Arial" panose="020B0604020202020204" pitchFamily="34" charset="0"/>
              <a:buChar char="•"/>
              <a:defRPr sz="2800" kern="1200">
                <a:solidFill>
                  <a:schemeClr val="tx1"/>
                </a:solidFill>
                <a:latin typeface="Tahoma" panose="020B0604030504040204" pitchFamily="34" charset="0"/>
                <a:ea typeface="+mn-ea"/>
                <a:cs typeface="Tahoma" panose="020B0604030504040204" pitchFamily="34" charset="0"/>
              </a:defRPr>
            </a:lvl1pPr>
            <a:lvl2pPr marL="685783" indent="-228594" algn="l" defTabSz="914377" rtl="0" eaLnBrk="1" latinLnBrk="1" hangingPunct="1">
              <a:lnSpc>
                <a:spcPct val="90000"/>
              </a:lnSpc>
              <a:spcBef>
                <a:spcPts val="500"/>
              </a:spcBef>
              <a:buFont typeface="Arial" panose="020B0604020202020204" pitchFamily="34" charset="0"/>
              <a:buChar char="•"/>
              <a:defRPr sz="2400" kern="1200">
                <a:solidFill>
                  <a:schemeClr val="tx1"/>
                </a:solidFill>
                <a:latin typeface="Tahoma" panose="020B0604030504040204" pitchFamily="34" charset="0"/>
                <a:ea typeface="+mn-ea"/>
                <a:cs typeface="Tahoma" panose="020B0604030504040204" pitchFamily="34" charset="0"/>
              </a:defRPr>
            </a:lvl2pPr>
            <a:lvl3pPr marL="1142971" indent="-228594" algn="l" defTabSz="914377" rtl="0" eaLnBrk="1" latinLnBrk="1" hangingPunct="1">
              <a:lnSpc>
                <a:spcPct val="90000"/>
              </a:lnSpc>
              <a:spcBef>
                <a:spcPts val="500"/>
              </a:spcBef>
              <a:buFont typeface="Arial" panose="020B0604020202020204" pitchFamily="34" charset="0"/>
              <a:buChar char="•"/>
              <a:defRPr sz="2000" kern="1200">
                <a:solidFill>
                  <a:schemeClr val="tx1"/>
                </a:solidFill>
                <a:latin typeface="Tahoma" panose="020B0604030504040204" pitchFamily="34" charset="0"/>
                <a:ea typeface="+mn-ea"/>
                <a:cs typeface="Tahoma" panose="020B0604030504040204" pitchFamily="34" charset="0"/>
              </a:defRPr>
            </a:lvl3pPr>
            <a:lvl4pPr marL="1600160" indent="-228594" algn="l" defTabSz="914377" rtl="0" eaLnBrk="1" latinLnBrk="1" hangingPunct="1">
              <a:lnSpc>
                <a:spcPct val="90000"/>
              </a:lnSpc>
              <a:spcBef>
                <a:spcPts val="500"/>
              </a:spcBef>
              <a:buFont typeface="Arial" panose="020B0604020202020204" pitchFamily="34" charset="0"/>
              <a:buChar char="•"/>
              <a:defRPr sz="1800" kern="1200">
                <a:solidFill>
                  <a:schemeClr val="tx1"/>
                </a:solidFill>
                <a:latin typeface="Tahoma" panose="020B0604030504040204" pitchFamily="34" charset="0"/>
                <a:ea typeface="+mn-ea"/>
                <a:cs typeface="Tahoma" panose="020B0604030504040204" pitchFamily="34" charset="0"/>
              </a:defRPr>
            </a:lvl4pPr>
            <a:lvl5pPr marL="2057349" indent="-228594" algn="l" defTabSz="914377" rtl="0" eaLnBrk="1" latinLnBrk="1" hangingPunct="1">
              <a:lnSpc>
                <a:spcPct val="90000"/>
              </a:lnSpc>
              <a:spcBef>
                <a:spcPts val="500"/>
              </a:spcBef>
              <a:buFont typeface="Arial" panose="020B0604020202020204" pitchFamily="34" charset="0"/>
              <a:buChar char="•"/>
              <a:defRPr sz="1800" kern="1200">
                <a:solidFill>
                  <a:schemeClr val="tx1"/>
                </a:solidFill>
                <a:latin typeface="Tahoma" panose="020B0604030504040204" pitchFamily="34" charset="0"/>
                <a:ea typeface="+mn-ea"/>
                <a:cs typeface="Tahoma" panose="020B0604030504040204" pitchFamily="34" charset="0"/>
              </a:defRPr>
            </a:lvl5pPr>
            <a:lvl6pPr marL="2514537" indent="-228594" algn="l" defTabSz="914377"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ko-KR" sz="1600" b="0" dirty="0">
                <a:latin typeface="Helvetica" panose="020B0604020202020204" pitchFamily="34" charset="0"/>
                <a:ea typeface="Tahoma" panose="020B0604030504040204" pitchFamily="34" charset="0"/>
                <a:cs typeface="Helvetica" panose="020B0604020202020204" pitchFamily="34" charset="0"/>
              </a:rPr>
              <a:t>(3) Stop at </a:t>
            </a:r>
            <a:r>
              <a:rPr lang="en-US" altLang="ko-KR" sz="1600" b="0" dirty="0">
                <a:latin typeface="Courier New" panose="02070309020205020404" pitchFamily="49" charset="0"/>
                <a:ea typeface="Tahoma" panose="020B0604030504040204" pitchFamily="34" charset="0"/>
                <a:cs typeface="Courier New" panose="02070309020205020404" pitchFamily="49" charset="0"/>
              </a:rPr>
              <a:t>insert() </a:t>
            </a:r>
            <a:r>
              <a:rPr lang="en-US" altLang="ko-KR" sz="1600" b="0" dirty="0">
                <a:latin typeface="Helvetica" panose="020B0604020202020204" pitchFamily="34" charset="0"/>
                <a:ea typeface="Tahoma" panose="020B0604030504040204" pitchFamily="34" charset="0"/>
                <a:cs typeface="Helvetica" panose="020B0604020202020204" pitchFamily="34" charset="0"/>
              </a:rPr>
              <a:t>when</a:t>
            </a:r>
            <a:r>
              <a:rPr lang="en-US" altLang="ko-KR" sz="1600" b="0" dirty="0">
                <a:ea typeface="Tahoma" panose="020B0604030504040204" pitchFamily="34" charset="0"/>
              </a:rPr>
              <a:t> </a:t>
            </a:r>
            <a:r>
              <a:rPr lang="en-US" altLang="ko-KR" sz="1600" b="0" dirty="0" err="1">
                <a:latin typeface="Courier New" panose="02070309020205020404" pitchFamily="49" charset="0"/>
                <a:ea typeface="Tahoma" panose="020B0604030504040204" pitchFamily="34" charset="0"/>
                <a:cs typeface="Courier New" panose="02070309020205020404" pitchFamily="49" charset="0"/>
              </a:rPr>
              <a:t>num_y</a:t>
            </a:r>
            <a:r>
              <a:rPr lang="en-US" altLang="ko-KR" sz="1600" b="0" dirty="0">
                <a:latin typeface="Courier New" panose="02070309020205020404" pitchFamily="49" charset="0"/>
                <a:ea typeface="Tahoma" panose="020B0604030504040204" pitchFamily="34" charset="0"/>
                <a:cs typeface="Courier New" panose="02070309020205020404" pitchFamily="49" charset="0"/>
              </a:rPr>
              <a:t> == 1</a:t>
            </a:r>
            <a:endParaRPr lang="en-US" altLang="ko-KR" sz="1600" b="0" dirty="0">
              <a:ea typeface="Tahoma" panose="020B0604030504040204" pitchFamily="34" charset="0"/>
            </a:endParaRPr>
          </a:p>
          <a:p>
            <a:pPr marL="0" indent="0">
              <a:buNone/>
            </a:pPr>
            <a:endParaRPr lang="en-US" altLang="ko-KR" sz="1800" b="0" dirty="0">
              <a:ea typeface="Tahoma" panose="020B0604030504040204" pitchFamily="34" charset="0"/>
            </a:endParaRPr>
          </a:p>
          <a:p>
            <a:pPr marL="0" indent="0">
              <a:buNone/>
            </a:pPr>
            <a:endParaRPr lang="en-US" altLang="ko-KR" sz="1800" b="0" dirty="0">
              <a:ea typeface="Tahoma" panose="020B0604030504040204" pitchFamily="34" charset="0"/>
            </a:endParaRPr>
          </a:p>
          <a:p>
            <a:pPr marL="0" indent="0">
              <a:buNone/>
            </a:pPr>
            <a:endParaRPr lang="en-US" altLang="ko-KR" sz="1800" b="0" dirty="0">
              <a:ea typeface="Tahoma" panose="020B0604030504040204" pitchFamily="34" charset="0"/>
            </a:endParaRPr>
          </a:p>
          <a:p>
            <a:pPr marL="0" indent="0">
              <a:buNone/>
            </a:pPr>
            <a:endParaRPr lang="en-US" altLang="ko-KR" sz="1800" b="0" dirty="0">
              <a:ea typeface="Tahoma" panose="020B0604030504040204" pitchFamily="34" charset="0"/>
            </a:endParaRPr>
          </a:p>
          <a:p>
            <a:endParaRPr lang="en-US" altLang="ko-KR" sz="2400" b="0" dirty="0">
              <a:ea typeface="Tahoma" panose="020B0604030504040204" pitchFamily="34" charset="0"/>
            </a:endParaRPr>
          </a:p>
          <a:p>
            <a:endParaRPr lang="en-US" altLang="ko-KR" b="0" dirty="0">
              <a:ea typeface="Tahoma" panose="020B0604030504040204" pitchFamily="34" charset="0"/>
            </a:endParaRPr>
          </a:p>
          <a:p>
            <a:endParaRPr lang="ko-KR" altLang="en-US" b="0" dirty="0"/>
          </a:p>
        </p:txBody>
      </p:sp>
      <p:sp>
        <p:nvSpPr>
          <p:cNvPr id="5" name="TextBox 4">
            <a:extLst>
              <a:ext uri="{FF2B5EF4-FFF2-40B4-BE49-F238E27FC236}">
                <a16:creationId xmlns:a16="http://schemas.microsoft.com/office/drawing/2014/main" id="{73BF5E62-4071-460C-9789-B6AED133153B}"/>
              </a:ext>
            </a:extLst>
          </p:cNvPr>
          <p:cNvSpPr txBox="1"/>
          <p:nvPr/>
        </p:nvSpPr>
        <p:spPr>
          <a:xfrm>
            <a:off x="568267" y="1371278"/>
            <a:ext cx="6166993" cy="2031325"/>
          </a:xfrm>
          <a:prstGeom prst="rect">
            <a:avLst/>
          </a:prstGeom>
          <a:solidFill>
            <a:srgbClr val="FFFF99"/>
          </a:solidFill>
          <a:ln>
            <a:solidFill>
              <a:schemeClr val="tx1"/>
            </a:solidFill>
          </a:ln>
        </p:spPr>
        <p:txBody>
          <a:bodyPr wrap="square" numCol="1" rtlCol="0">
            <a:spAutoFit/>
          </a:bodyPr>
          <a:lstStyle/>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gdb</a:t>
            </a:r>
            <a:r>
              <a:rPr lang="en-US" altLang="ko-KR" sz="1400" b="0" dirty="0">
                <a:latin typeface="Courier New" panose="02070309020205020404" pitchFamily="49" charset="0"/>
                <a:ea typeface="Tahoma" panose="020B0604030504040204" pitchFamily="34" charset="0"/>
                <a:cs typeface="Courier New" panose="02070309020205020404" pitchFamily="49" charset="0"/>
              </a:rPr>
              <a:t>) </a:t>
            </a:r>
            <a:r>
              <a:rPr lang="en-US" altLang="ko-KR" sz="1400" b="0" dirty="0">
                <a:solidFill>
                  <a:srgbClr val="0000FF"/>
                </a:solidFill>
                <a:latin typeface="Courier New" panose="02070309020205020404" pitchFamily="49" charset="0"/>
                <a:ea typeface="Tahoma" panose="020B0604030504040204" pitchFamily="34" charset="0"/>
                <a:cs typeface="Courier New" panose="02070309020205020404" pitchFamily="49" charset="0"/>
              </a:rPr>
              <a:t>break insert if </a:t>
            </a:r>
            <a:r>
              <a:rPr lang="en-US" altLang="ko-KR" sz="1400" b="0" dirty="0" err="1">
                <a:solidFill>
                  <a:srgbClr val="0000FF"/>
                </a:solidFill>
                <a:latin typeface="Courier New" panose="02070309020205020404" pitchFamily="49" charset="0"/>
                <a:ea typeface="Tahoma" panose="020B0604030504040204" pitchFamily="34" charset="0"/>
                <a:cs typeface="Courier New" panose="02070309020205020404" pitchFamily="49" charset="0"/>
              </a:rPr>
              <a:t>num_y</a:t>
            </a:r>
            <a:r>
              <a:rPr lang="en-US" altLang="ko-KR" sz="1400" b="0" dirty="0">
                <a:solidFill>
                  <a:srgbClr val="0000FF"/>
                </a:solidFill>
                <a:latin typeface="Courier New" panose="02070309020205020404" pitchFamily="49" charset="0"/>
                <a:ea typeface="Tahoma" panose="020B0604030504040204" pitchFamily="34" charset="0"/>
                <a:cs typeface="Courier New" panose="02070309020205020404" pitchFamily="49" charset="0"/>
              </a:rPr>
              <a:t> == 1</a:t>
            </a: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Breakpoint 1 at 0x8000761: insert. (3 locations)</a:t>
            </a: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gdb</a:t>
            </a:r>
            <a:r>
              <a:rPr lang="en-US" altLang="ko-KR" sz="1400" b="0" dirty="0">
                <a:latin typeface="Courier New" panose="02070309020205020404" pitchFamily="49" charset="0"/>
                <a:ea typeface="Tahoma" panose="020B0604030504040204" pitchFamily="34" charset="0"/>
                <a:cs typeface="Courier New" panose="02070309020205020404" pitchFamily="49" charset="0"/>
              </a:rPr>
              <a:t>) </a:t>
            </a:r>
            <a:r>
              <a:rPr lang="en-US" altLang="ko-KR" sz="1400" b="0" dirty="0">
                <a:solidFill>
                  <a:srgbClr val="0000FF"/>
                </a:solidFill>
                <a:latin typeface="Courier New" panose="02070309020205020404" pitchFamily="49" charset="0"/>
                <a:ea typeface="Tahoma" panose="020B0604030504040204" pitchFamily="34" charset="0"/>
                <a:cs typeface="Courier New" panose="02070309020205020404" pitchFamily="49" charset="0"/>
              </a:rPr>
              <a:t>run</a:t>
            </a: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The program being debugged has been started already.</a:t>
            </a:r>
          </a:p>
          <a:p>
            <a:pPr algn="l"/>
            <a:r>
              <a:rPr lang="en-US" altLang="ko-KR" sz="1400" b="0" dirty="0">
                <a:solidFill>
                  <a:srgbClr val="0000FF"/>
                </a:solidFill>
                <a:latin typeface="Courier New" panose="02070309020205020404" pitchFamily="49" charset="0"/>
                <a:ea typeface="Tahoma" panose="020B0604030504040204" pitchFamily="34" charset="0"/>
                <a:cs typeface="Courier New" panose="02070309020205020404" pitchFamily="49" charset="0"/>
              </a:rPr>
              <a:t>Start it from the beginning? (y or n) </a:t>
            </a:r>
            <a:r>
              <a:rPr lang="en-US" altLang="ko-KR" sz="1400" b="0" dirty="0">
                <a:solidFill>
                  <a:srgbClr val="FF0000"/>
                </a:solidFill>
                <a:latin typeface="Courier New" panose="02070309020205020404" pitchFamily="49" charset="0"/>
                <a:ea typeface="Tahoma" panose="020B0604030504040204" pitchFamily="34" charset="0"/>
                <a:cs typeface="Courier New" panose="02070309020205020404" pitchFamily="49" charset="0"/>
              </a:rPr>
              <a:t>y</a:t>
            </a: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Starting program: /home/kyoungsoo/debug/</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insertsort</a:t>
            </a:r>
            <a:r>
              <a:rPr lang="en-US" altLang="ko-KR" sz="1400" b="0" dirty="0">
                <a:latin typeface="Courier New" panose="02070309020205020404" pitchFamily="49" charset="0"/>
                <a:ea typeface="Tahoma" panose="020B0604030504040204" pitchFamily="34" charset="0"/>
                <a:cs typeface="Courier New" panose="02070309020205020404" pitchFamily="49" charset="0"/>
              </a:rPr>
              <a:t> 15 10</a:t>
            </a:r>
          </a:p>
          <a:p>
            <a:pPr algn="l"/>
            <a:endParaRPr lang="en-US" altLang="ko-KR" sz="1400" b="0" dirty="0">
              <a:latin typeface="Courier New" panose="02070309020205020404" pitchFamily="49" charset="0"/>
              <a:ea typeface="Tahoma" panose="020B0604030504040204" pitchFamily="34" charset="0"/>
              <a:cs typeface="Courier New" panose="02070309020205020404" pitchFamily="49" charset="0"/>
            </a:endParaRP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Breakpoint 1, insert (</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new_y</a:t>
            </a:r>
            <a:r>
              <a:rPr lang="en-US" altLang="ko-KR" sz="1400" b="0" dirty="0">
                <a:latin typeface="Courier New" panose="02070309020205020404" pitchFamily="49" charset="0"/>
                <a:ea typeface="Tahoma" panose="020B0604030504040204" pitchFamily="34" charset="0"/>
                <a:cs typeface="Courier New" panose="02070309020205020404" pitchFamily="49" charset="0"/>
              </a:rPr>
              <a:t>=10) at insertsort.c:30</a:t>
            </a: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30         if (</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num_y</a:t>
            </a:r>
            <a:r>
              <a:rPr lang="en-US" altLang="ko-KR" sz="1400" b="0" dirty="0">
                <a:latin typeface="Courier New" panose="02070309020205020404" pitchFamily="49" charset="0"/>
                <a:ea typeface="Tahoma" panose="020B0604030504040204" pitchFamily="34" charset="0"/>
                <a:cs typeface="Courier New" panose="02070309020205020404" pitchFamily="49" charset="0"/>
              </a:rPr>
              <a:t> = 0)  { // y empty</a:t>
            </a:r>
          </a:p>
        </p:txBody>
      </p:sp>
      <p:sp>
        <p:nvSpPr>
          <p:cNvPr id="6" name="Content Placeholder 2">
            <a:extLst>
              <a:ext uri="{FF2B5EF4-FFF2-40B4-BE49-F238E27FC236}">
                <a16:creationId xmlns:a16="http://schemas.microsoft.com/office/drawing/2014/main" id="{5ACD5301-0DEE-4A05-B825-08F5608A203F}"/>
              </a:ext>
            </a:extLst>
          </p:cNvPr>
          <p:cNvSpPr txBox="1">
            <a:spLocks/>
          </p:cNvSpPr>
          <p:nvPr/>
        </p:nvSpPr>
        <p:spPr>
          <a:xfrm>
            <a:off x="568267" y="3507749"/>
            <a:ext cx="6287008" cy="319541"/>
          </a:xfrm>
          <a:prstGeom prst="rect">
            <a:avLst/>
          </a:prstGeom>
        </p:spPr>
        <p:txBody>
          <a:bodyPr vert="horz" lIns="91440" tIns="45720" rIns="91440" bIns="45720" rtlCol="0">
            <a:noAutofit/>
          </a:bodyPr>
          <a:lstStyle>
            <a:lvl1pPr marL="228594" indent="-228594" algn="l" defTabSz="914377" rtl="0" eaLnBrk="1" latinLnBrk="1" hangingPunct="1">
              <a:lnSpc>
                <a:spcPct val="90000"/>
              </a:lnSpc>
              <a:spcBef>
                <a:spcPts val="1000"/>
              </a:spcBef>
              <a:buFont typeface="Arial" panose="020B0604020202020204" pitchFamily="34" charset="0"/>
              <a:buChar char="•"/>
              <a:defRPr sz="2800" kern="1200">
                <a:solidFill>
                  <a:schemeClr val="tx1"/>
                </a:solidFill>
                <a:latin typeface="Tahoma" panose="020B0604030504040204" pitchFamily="34" charset="0"/>
                <a:ea typeface="+mn-ea"/>
                <a:cs typeface="Tahoma" panose="020B0604030504040204" pitchFamily="34" charset="0"/>
              </a:defRPr>
            </a:lvl1pPr>
            <a:lvl2pPr marL="685783" indent="-228594" algn="l" defTabSz="914377" rtl="0" eaLnBrk="1" latinLnBrk="1" hangingPunct="1">
              <a:lnSpc>
                <a:spcPct val="90000"/>
              </a:lnSpc>
              <a:spcBef>
                <a:spcPts val="500"/>
              </a:spcBef>
              <a:buFont typeface="Arial" panose="020B0604020202020204" pitchFamily="34" charset="0"/>
              <a:buChar char="•"/>
              <a:defRPr sz="2400" kern="1200">
                <a:solidFill>
                  <a:schemeClr val="tx1"/>
                </a:solidFill>
                <a:latin typeface="Tahoma" panose="020B0604030504040204" pitchFamily="34" charset="0"/>
                <a:ea typeface="+mn-ea"/>
                <a:cs typeface="Tahoma" panose="020B0604030504040204" pitchFamily="34" charset="0"/>
              </a:defRPr>
            </a:lvl2pPr>
            <a:lvl3pPr marL="1142971" indent="-228594" algn="l" defTabSz="914377" rtl="0" eaLnBrk="1" latinLnBrk="1" hangingPunct="1">
              <a:lnSpc>
                <a:spcPct val="90000"/>
              </a:lnSpc>
              <a:spcBef>
                <a:spcPts val="500"/>
              </a:spcBef>
              <a:buFont typeface="Arial" panose="020B0604020202020204" pitchFamily="34" charset="0"/>
              <a:buChar char="•"/>
              <a:defRPr sz="2000" kern="1200">
                <a:solidFill>
                  <a:schemeClr val="tx1"/>
                </a:solidFill>
                <a:latin typeface="Tahoma" panose="020B0604030504040204" pitchFamily="34" charset="0"/>
                <a:ea typeface="+mn-ea"/>
                <a:cs typeface="Tahoma" panose="020B0604030504040204" pitchFamily="34" charset="0"/>
              </a:defRPr>
            </a:lvl3pPr>
            <a:lvl4pPr marL="1600160" indent="-228594" algn="l" defTabSz="914377" rtl="0" eaLnBrk="1" latinLnBrk="1" hangingPunct="1">
              <a:lnSpc>
                <a:spcPct val="90000"/>
              </a:lnSpc>
              <a:spcBef>
                <a:spcPts val="500"/>
              </a:spcBef>
              <a:buFont typeface="Arial" panose="020B0604020202020204" pitchFamily="34" charset="0"/>
              <a:buChar char="•"/>
              <a:defRPr sz="1800" kern="1200">
                <a:solidFill>
                  <a:schemeClr val="tx1"/>
                </a:solidFill>
                <a:latin typeface="Tahoma" panose="020B0604030504040204" pitchFamily="34" charset="0"/>
                <a:ea typeface="+mn-ea"/>
                <a:cs typeface="Tahoma" panose="020B0604030504040204" pitchFamily="34" charset="0"/>
              </a:defRPr>
            </a:lvl4pPr>
            <a:lvl5pPr marL="2057349" indent="-228594" algn="l" defTabSz="914377" rtl="0" eaLnBrk="1" latinLnBrk="1" hangingPunct="1">
              <a:lnSpc>
                <a:spcPct val="90000"/>
              </a:lnSpc>
              <a:spcBef>
                <a:spcPts val="500"/>
              </a:spcBef>
              <a:buFont typeface="Arial" panose="020B0604020202020204" pitchFamily="34" charset="0"/>
              <a:buChar char="•"/>
              <a:defRPr sz="1800" kern="1200">
                <a:solidFill>
                  <a:schemeClr val="tx1"/>
                </a:solidFill>
                <a:latin typeface="Tahoma" panose="020B0604030504040204" pitchFamily="34" charset="0"/>
                <a:ea typeface="+mn-ea"/>
                <a:cs typeface="Tahoma" panose="020B0604030504040204" pitchFamily="34" charset="0"/>
              </a:defRPr>
            </a:lvl5pPr>
            <a:lvl6pPr marL="2514537" indent="-228594" algn="l" defTabSz="914377"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ko-KR" sz="1600" b="0" dirty="0">
                <a:latin typeface="Helvetica" panose="020B0604020202020204" pitchFamily="34" charset="0"/>
                <a:ea typeface="Tahoma" panose="020B0604030504040204" pitchFamily="34" charset="0"/>
                <a:cs typeface="Helvetica" panose="020B0604020202020204" pitchFamily="34" charset="0"/>
              </a:rPr>
              <a:t>(4) Move on with </a:t>
            </a:r>
            <a:r>
              <a:rPr lang="en-US" altLang="ko-KR" sz="1600" b="0" dirty="0">
                <a:latin typeface="Courier New" panose="02070309020205020404" pitchFamily="49" charset="0"/>
                <a:ea typeface="Tahoma" panose="020B0604030504040204" pitchFamily="34" charset="0"/>
                <a:cs typeface="Courier New" panose="02070309020205020404" pitchFamily="49" charset="0"/>
              </a:rPr>
              <a:t>next</a:t>
            </a:r>
            <a:r>
              <a:rPr lang="en-US" altLang="ko-KR" sz="1600" b="0" dirty="0">
                <a:ea typeface="Tahoma" panose="020B0604030504040204" pitchFamily="34" charset="0"/>
              </a:rPr>
              <a:t> </a:t>
            </a:r>
            <a:r>
              <a:rPr lang="en-US" altLang="ko-KR" sz="1600" b="0" dirty="0">
                <a:latin typeface="Helvetica" panose="020B0604020202020204" pitchFamily="34" charset="0"/>
                <a:ea typeface="Tahoma" panose="020B0604030504040204" pitchFamily="34" charset="0"/>
                <a:cs typeface="Helvetica" panose="020B0604020202020204" pitchFamily="34" charset="0"/>
              </a:rPr>
              <a:t>command</a:t>
            </a:r>
          </a:p>
          <a:p>
            <a:pPr marL="0" indent="0">
              <a:buNone/>
            </a:pPr>
            <a:endParaRPr lang="en-US" altLang="ko-KR" sz="1600" b="0" dirty="0">
              <a:ea typeface="Tahoma" panose="020B0604030504040204" pitchFamily="34" charset="0"/>
            </a:endParaRPr>
          </a:p>
          <a:p>
            <a:pPr marL="0" indent="0">
              <a:buNone/>
            </a:pPr>
            <a:endParaRPr lang="en-US" altLang="ko-KR" sz="1600" b="0" dirty="0">
              <a:latin typeface="Helvetica" panose="020B0604020202020204" pitchFamily="34" charset="0"/>
              <a:ea typeface="Tahoma" panose="020B0604030504040204" pitchFamily="34" charset="0"/>
              <a:cs typeface="Helvetica" panose="020B0604020202020204" pitchFamily="34" charset="0"/>
            </a:endParaRPr>
          </a:p>
          <a:p>
            <a:endParaRPr lang="ko-KR" altLang="en-US" sz="1600" b="0" dirty="0"/>
          </a:p>
        </p:txBody>
      </p:sp>
      <p:sp>
        <p:nvSpPr>
          <p:cNvPr id="7" name="TextBox 6">
            <a:extLst>
              <a:ext uri="{FF2B5EF4-FFF2-40B4-BE49-F238E27FC236}">
                <a16:creationId xmlns:a16="http://schemas.microsoft.com/office/drawing/2014/main" id="{0060E3FB-FA77-4785-BCC6-A4459AFD2821}"/>
              </a:ext>
            </a:extLst>
          </p:cNvPr>
          <p:cNvSpPr txBox="1"/>
          <p:nvPr/>
        </p:nvSpPr>
        <p:spPr>
          <a:xfrm>
            <a:off x="568268" y="3815298"/>
            <a:ext cx="6166992" cy="523220"/>
          </a:xfrm>
          <a:prstGeom prst="rect">
            <a:avLst/>
          </a:prstGeom>
          <a:solidFill>
            <a:srgbClr val="FFFF99"/>
          </a:solidFill>
          <a:ln>
            <a:solidFill>
              <a:schemeClr val="tx1"/>
            </a:solidFill>
          </a:ln>
        </p:spPr>
        <p:txBody>
          <a:bodyPr wrap="square" numCol="1" rtlCol="0">
            <a:spAutoFit/>
          </a:bodyPr>
          <a:lstStyle/>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gdb</a:t>
            </a:r>
            <a:r>
              <a:rPr lang="en-US" altLang="ko-KR" sz="1400" b="0" dirty="0">
                <a:latin typeface="Courier New" panose="02070309020205020404" pitchFamily="49" charset="0"/>
                <a:ea typeface="Tahoma" panose="020B0604030504040204" pitchFamily="34" charset="0"/>
                <a:cs typeface="Courier New" panose="02070309020205020404" pitchFamily="49" charset="0"/>
              </a:rPr>
              <a:t>) </a:t>
            </a:r>
            <a:r>
              <a:rPr lang="en-US" altLang="ko-KR" sz="1400" b="0" dirty="0">
                <a:solidFill>
                  <a:srgbClr val="0000FF"/>
                </a:solidFill>
                <a:latin typeface="Courier New" panose="02070309020205020404" pitchFamily="49" charset="0"/>
                <a:ea typeface="Tahoma" panose="020B0604030504040204" pitchFamily="34" charset="0"/>
                <a:cs typeface="Courier New" panose="02070309020205020404" pitchFamily="49" charset="0"/>
              </a:rPr>
              <a:t>next</a:t>
            </a: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36    for (j = 0; j &lt; </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num_y</a:t>
            </a:r>
            <a:r>
              <a:rPr lang="en-US" altLang="ko-KR" sz="1400" b="0" dirty="0">
                <a:latin typeface="Courier New" panose="02070309020205020404" pitchFamily="49" charset="0"/>
                <a:ea typeface="Tahoma" panose="020B0604030504040204" pitchFamily="34" charset="0"/>
                <a:cs typeface="Courier New" panose="02070309020205020404" pitchFamily="49" charset="0"/>
              </a:rPr>
              <a:t>; </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j++</a:t>
            </a:r>
            <a:r>
              <a:rPr lang="en-US" altLang="ko-KR" sz="1400" b="0" dirty="0">
                <a:latin typeface="Courier New" panose="02070309020205020404" pitchFamily="49" charset="0"/>
                <a:ea typeface="Tahoma" panose="020B0604030504040204" pitchFamily="34" charset="0"/>
                <a:cs typeface="Courier New" panose="02070309020205020404" pitchFamily="49" charset="0"/>
              </a:rPr>
              <a:t>)  {</a:t>
            </a:r>
          </a:p>
        </p:txBody>
      </p:sp>
      <p:sp>
        <p:nvSpPr>
          <p:cNvPr id="8" name="Content Placeholder 2">
            <a:extLst>
              <a:ext uri="{FF2B5EF4-FFF2-40B4-BE49-F238E27FC236}">
                <a16:creationId xmlns:a16="http://schemas.microsoft.com/office/drawing/2014/main" id="{49B9DF93-68BC-43F2-AB9F-A746844A250B}"/>
              </a:ext>
            </a:extLst>
          </p:cNvPr>
          <p:cNvSpPr txBox="1">
            <a:spLocks/>
          </p:cNvSpPr>
          <p:nvPr/>
        </p:nvSpPr>
        <p:spPr>
          <a:xfrm>
            <a:off x="568267" y="4946584"/>
            <a:ext cx="5884528" cy="362661"/>
          </a:xfrm>
          <a:prstGeom prst="rect">
            <a:avLst/>
          </a:prstGeom>
        </p:spPr>
        <p:txBody>
          <a:bodyPr vert="horz" lIns="91440" tIns="45720" rIns="91440" bIns="45720" rtlCol="0">
            <a:normAutofit/>
          </a:bodyPr>
          <a:lstStyle>
            <a:lvl1pPr marL="228594" indent="-228594" algn="l" defTabSz="914377" rtl="0" eaLnBrk="1" latinLnBrk="1" hangingPunct="1">
              <a:lnSpc>
                <a:spcPct val="90000"/>
              </a:lnSpc>
              <a:spcBef>
                <a:spcPts val="1000"/>
              </a:spcBef>
              <a:buFont typeface="Arial" panose="020B0604020202020204" pitchFamily="34" charset="0"/>
              <a:buChar char="•"/>
              <a:defRPr sz="2800" kern="1200">
                <a:solidFill>
                  <a:schemeClr val="tx1"/>
                </a:solidFill>
                <a:latin typeface="Tahoma" panose="020B0604030504040204" pitchFamily="34" charset="0"/>
                <a:ea typeface="+mn-ea"/>
                <a:cs typeface="Tahoma" panose="020B0604030504040204" pitchFamily="34" charset="0"/>
              </a:defRPr>
            </a:lvl1pPr>
            <a:lvl2pPr marL="685783" indent="-228594" algn="l" defTabSz="914377" rtl="0" eaLnBrk="1" latinLnBrk="1" hangingPunct="1">
              <a:lnSpc>
                <a:spcPct val="90000"/>
              </a:lnSpc>
              <a:spcBef>
                <a:spcPts val="500"/>
              </a:spcBef>
              <a:buFont typeface="Arial" panose="020B0604020202020204" pitchFamily="34" charset="0"/>
              <a:buChar char="•"/>
              <a:defRPr sz="2400" kern="1200">
                <a:solidFill>
                  <a:schemeClr val="tx1"/>
                </a:solidFill>
                <a:latin typeface="Tahoma" panose="020B0604030504040204" pitchFamily="34" charset="0"/>
                <a:ea typeface="+mn-ea"/>
                <a:cs typeface="Tahoma" panose="020B0604030504040204" pitchFamily="34" charset="0"/>
              </a:defRPr>
            </a:lvl2pPr>
            <a:lvl3pPr marL="1142971" indent="-228594" algn="l" defTabSz="914377" rtl="0" eaLnBrk="1" latinLnBrk="1" hangingPunct="1">
              <a:lnSpc>
                <a:spcPct val="90000"/>
              </a:lnSpc>
              <a:spcBef>
                <a:spcPts val="500"/>
              </a:spcBef>
              <a:buFont typeface="Arial" panose="020B0604020202020204" pitchFamily="34" charset="0"/>
              <a:buChar char="•"/>
              <a:defRPr sz="2000" kern="1200">
                <a:solidFill>
                  <a:schemeClr val="tx1"/>
                </a:solidFill>
                <a:latin typeface="Tahoma" panose="020B0604030504040204" pitchFamily="34" charset="0"/>
                <a:ea typeface="+mn-ea"/>
                <a:cs typeface="Tahoma" panose="020B0604030504040204" pitchFamily="34" charset="0"/>
              </a:defRPr>
            </a:lvl3pPr>
            <a:lvl4pPr marL="1600160" indent="-228594" algn="l" defTabSz="914377" rtl="0" eaLnBrk="1" latinLnBrk="1" hangingPunct="1">
              <a:lnSpc>
                <a:spcPct val="90000"/>
              </a:lnSpc>
              <a:spcBef>
                <a:spcPts val="500"/>
              </a:spcBef>
              <a:buFont typeface="Arial" panose="020B0604020202020204" pitchFamily="34" charset="0"/>
              <a:buChar char="•"/>
              <a:defRPr sz="1800" kern="1200">
                <a:solidFill>
                  <a:schemeClr val="tx1"/>
                </a:solidFill>
                <a:latin typeface="Tahoma" panose="020B0604030504040204" pitchFamily="34" charset="0"/>
                <a:ea typeface="+mn-ea"/>
                <a:cs typeface="Tahoma" panose="020B0604030504040204" pitchFamily="34" charset="0"/>
              </a:defRPr>
            </a:lvl4pPr>
            <a:lvl5pPr marL="2057349" indent="-228594" algn="l" defTabSz="914377" rtl="0" eaLnBrk="1" latinLnBrk="1" hangingPunct="1">
              <a:lnSpc>
                <a:spcPct val="90000"/>
              </a:lnSpc>
              <a:spcBef>
                <a:spcPts val="500"/>
              </a:spcBef>
              <a:buFont typeface="Arial" panose="020B0604020202020204" pitchFamily="34" charset="0"/>
              <a:buChar char="•"/>
              <a:defRPr sz="1800" kern="1200">
                <a:solidFill>
                  <a:schemeClr val="tx1"/>
                </a:solidFill>
                <a:latin typeface="Tahoma" panose="020B0604030504040204" pitchFamily="34" charset="0"/>
                <a:ea typeface="+mn-ea"/>
                <a:cs typeface="Tahoma" panose="020B0604030504040204" pitchFamily="34" charset="0"/>
              </a:defRPr>
            </a:lvl5pPr>
            <a:lvl6pPr marL="2514537" indent="-228594" algn="l" defTabSz="914377"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ko-KR" sz="1600" b="0" dirty="0">
                <a:latin typeface="Helvetica" panose="020B0604020202020204" pitchFamily="34" charset="0"/>
                <a:ea typeface="Tahoma" panose="020B0604030504040204" pitchFamily="34" charset="0"/>
                <a:cs typeface="Helvetica" panose="020B0604020202020204" pitchFamily="34" charset="0"/>
              </a:rPr>
              <a:t>(5) Move on with </a:t>
            </a:r>
            <a:r>
              <a:rPr lang="en-US" altLang="ko-KR" sz="1600" b="0" dirty="0">
                <a:latin typeface="Courier New" panose="02070309020205020404" pitchFamily="49" charset="0"/>
                <a:ea typeface="Tahoma" panose="020B0604030504040204" pitchFamily="34" charset="0"/>
                <a:cs typeface="Courier New" panose="02070309020205020404" pitchFamily="49" charset="0"/>
              </a:rPr>
              <a:t>next</a:t>
            </a:r>
            <a:r>
              <a:rPr lang="en-US" altLang="ko-KR" sz="1600" b="0" dirty="0">
                <a:latin typeface="Helvetica" panose="020B0604020202020204" pitchFamily="34" charset="0"/>
                <a:ea typeface="Tahoma" panose="020B0604030504040204" pitchFamily="34" charset="0"/>
                <a:cs typeface="Helvetica" panose="020B0604020202020204" pitchFamily="34" charset="0"/>
              </a:rPr>
              <a:t> command</a:t>
            </a:r>
          </a:p>
          <a:p>
            <a:pPr marL="0" indent="0">
              <a:buNone/>
            </a:pPr>
            <a:endParaRPr lang="en-US" altLang="ko-KR" sz="1800" b="0" dirty="0">
              <a:ea typeface="Tahoma" panose="020B0604030504040204" pitchFamily="34" charset="0"/>
            </a:endParaRPr>
          </a:p>
          <a:p>
            <a:pPr marL="0" indent="0">
              <a:buNone/>
            </a:pPr>
            <a:endParaRPr lang="en-US" altLang="ko-KR" sz="1800" b="0" dirty="0">
              <a:ea typeface="Tahoma" panose="020B0604030504040204" pitchFamily="34" charset="0"/>
            </a:endParaRPr>
          </a:p>
          <a:p>
            <a:endParaRPr lang="en-US" altLang="ko-KR" sz="2400" b="0" dirty="0">
              <a:ea typeface="Tahoma" panose="020B0604030504040204" pitchFamily="34" charset="0"/>
            </a:endParaRPr>
          </a:p>
          <a:p>
            <a:endParaRPr lang="en-US" altLang="ko-KR" b="0" dirty="0">
              <a:ea typeface="Tahoma" panose="020B0604030504040204" pitchFamily="34" charset="0"/>
            </a:endParaRPr>
          </a:p>
          <a:p>
            <a:endParaRPr lang="ko-KR" altLang="en-US" b="0" dirty="0"/>
          </a:p>
        </p:txBody>
      </p:sp>
      <p:sp>
        <p:nvSpPr>
          <p:cNvPr id="9" name="TextBox 8">
            <a:extLst>
              <a:ext uri="{FF2B5EF4-FFF2-40B4-BE49-F238E27FC236}">
                <a16:creationId xmlns:a16="http://schemas.microsoft.com/office/drawing/2014/main" id="{510A43EF-2CE5-4AC7-8A8B-8865936CC40B}"/>
              </a:ext>
            </a:extLst>
          </p:cNvPr>
          <p:cNvSpPr txBox="1"/>
          <p:nvPr/>
        </p:nvSpPr>
        <p:spPr>
          <a:xfrm>
            <a:off x="568267" y="5301197"/>
            <a:ext cx="6166993" cy="523220"/>
          </a:xfrm>
          <a:prstGeom prst="rect">
            <a:avLst/>
          </a:prstGeom>
          <a:solidFill>
            <a:srgbClr val="FFFF99"/>
          </a:solidFill>
          <a:ln>
            <a:solidFill>
              <a:schemeClr val="tx1"/>
            </a:solidFill>
          </a:ln>
        </p:spPr>
        <p:txBody>
          <a:bodyPr wrap="square" numCol="1" rtlCol="0">
            <a:spAutoFit/>
          </a:bodyPr>
          <a:lstStyle/>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gdb</a:t>
            </a:r>
            <a:r>
              <a:rPr lang="en-US" altLang="ko-KR" sz="1400" b="0" dirty="0">
                <a:latin typeface="Courier New" panose="02070309020205020404" pitchFamily="49" charset="0"/>
                <a:ea typeface="Tahoma" panose="020B0604030504040204" pitchFamily="34" charset="0"/>
                <a:cs typeface="Courier New" panose="02070309020205020404" pitchFamily="49" charset="0"/>
              </a:rPr>
              <a:t>) </a:t>
            </a:r>
            <a:r>
              <a:rPr lang="en-US" altLang="ko-KR" sz="1400" b="0" dirty="0">
                <a:solidFill>
                  <a:srgbClr val="0000FF"/>
                </a:solidFill>
                <a:latin typeface="Courier New" panose="02070309020205020404" pitchFamily="49" charset="0"/>
                <a:ea typeface="Tahoma" panose="020B0604030504040204" pitchFamily="34" charset="0"/>
                <a:cs typeface="Courier New" panose="02070309020205020404" pitchFamily="49" charset="0"/>
              </a:rPr>
              <a:t>next</a:t>
            </a: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45      }</a:t>
            </a:r>
          </a:p>
        </p:txBody>
      </p:sp>
      <p:sp>
        <p:nvSpPr>
          <p:cNvPr id="10" name="TextBox 9">
            <a:extLst>
              <a:ext uri="{FF2B5EF4-FFF2-40B4-BE49-F238E27FC236}">
                <a16:creationId xmlns:a16="http://schemas.microsoft.com/office/drawing/2014/main" id="{8607A5E1-5AAE-4168-A974-020A894B81D7}"/>
              </a:ext>
            </a:extLst>
          </p:cNvPr>
          <p:cNvSpPr txBox="1"/>
          <p:nvPr/>
        </p:nvSpPr>
        <p:spPr>
          <a:xfrm>
            <a:off x="7072115" y="1371278"/>
            <a:ext cx="4756550" cy="3754874"/>
          </a:xfrm>
          <a:prstGeom prst="rect">
            <a:avLst/>
          </a:prstGeom>
          <a:solidFill>
            <a:srgbClr val="FFFF99"/>
          </a:solidFill>
          <a:ln>
            <a:solidFill>
              <a:schemeClr val="tx1"/>
            </a:solidFill>
          </a:ln>
        </p:spPr>
        <p:txBody>
          <a:bodyPr wrap="square" numCol="1" rtlCol="0">
            <a:spAutoFit/>
          </a:bodyPr>
          <a:lstStyle/>
          <a:p>
            <a:pPr algn="l"/>
            <a:r>
              <a:rPr lang="en-US" altLang="ko-KR" sz="1400" b="0" dirty="0">
                <a:latin typeface="Courier New" panose="02070309020205020404" pitchFamily="49" charset="0"/>
                <a:cs typeface="Courier New" panose="02070309020205020404" pitchFamily="49" charset="0"/>
              </a:rPr>
              <a:t>27 void insert(</a:t>
            </a:r>
            <a:r>
              <a:rPr lang="en-US" altLang="ko-KR" sz="1400" b="0" dirty="0" err="1">
                <a:latin typeface="Courier New" panose="02070309020205020404" pitchFamily="49" charset="0"/>
                <a:cs typeface="Courier New" panose="02070309020205020404" pitchFamily="49" charset="0"/>
              </a:rPr>
              <a:t>int</a:t>
            </a:r>
            <a:r>
              <a:rPr lang="en-US" altLang="ko-KR" sz="1400" b="0" dirty="0">
                <a:latin typeface="Courier New" panose="02070309020205020404" pitchFamily="49" charset="0"/>
                <a:cs typeface="Courier New" panose="02070309020205020404" pitchFamily="49" charset="0"/>
              </a:rPr>
              <a:t> </a:t>
            </a:r>
            <a:r>
              <a:rPr lang="en-US" altLang="ko-KR" sz="1400" b="0" dirty="0" err="1">
                <a:latin typeface="Courier New" panose="02070309020205020404" pitchFamily="49" charset="0"/>
                <a:cs typeface="Courier New" panose="02070309020205020404" pitchFamily="49" charset="0"/>
              </a:rPr>
              <a:t>new_y</a:t>
            </a:r>
            <a:r>
              <a:rPr lang="en-US" altLang="ko-KR" sz="1400" b="0" dirty="0">
                <a:latin typeface="Courier New" panose="02070309020205020404" pitchFamily="49" charset="0"/>
                <a:cs typeface="Courier New" panose="02070309020205020404" pitchFamily="49" charset="0"/>
              </a:rPr>
              <a:t>)</a:t>
            </a:r>
          </a:p>
          <a:p>
            <a:pPr algn="l"/>
            <a:r>
              <a:rPr lang="en-US" altLang="ko-KR" sz="1400" b="0" dirty="0">
                <a:latin typeface="Courier New" panose="02070309020205020404" pitchFamily="49" charset="0"/>
                <a:cs typeface="Courier New" panose="02070309020205020404" pitchFamily="49" charset="0"/>
              </a:rPr>
              <a:t>28 {  </a:t>
            </a:r>
          </a:p>
          <a:p>
            <a:pPr algn="l"/>
            <a:r>
              <a:rPr lang="en-US" altLang="ko-KR" sz="1400" b="0" dirty="0">
                <a:latin typeface="Courier New" panose="02070309020205020404" pitchFamily="49" charset="0"/>
                <a:cs typeface="Courier New" panose="02070309020205020404" pitchFamily="49" charset="0"/>
              </a:rPr>
              <a:t>29    </a:t>
            </a:r>
            <a:r>
              <a:rPr lang="en-US" altLang="ko-KR" sz="1400" b="0" dirty="0" err="1">
                <a:latin typeface="Courier New" panose="02070309020205020404" pitchFamily="49" charset="0"/>
                <a:cs typeface="Courier New" panose="02070309020205020404" pitchFamily="49" charset="0"/>
              </a:rPr>
              <a:t>int</a:t>
            </a:r>
            <a:r>
              <a:rPr lang="en-US" altLang="ko-KR" sz="1400" b="0" dirty="0">
                <a:latin typeface="Courier New" panose="02070309020205020404" pitchFamily="49" charset="0"/>
                <a:cs typeface="Courier New" panose="02070309020205020404" pitchFamily="49" charset="0"/>
              </a:rPr>
              <a:t> j;</a:t>
            </a:r>
          </a:p>
          <a:p>
            <a:pPr algn="l"/>
            <a:r>
              <a:rPr lang="en-US" altLang="ko-KR" sz="1400" b="0" dirty="0">
                <a:solidFill>
                  <a:srgbClr val="FF0000"/>
                </a:solidFill>
                <a:latin typeface="Courier New" panose="02070309020205020404" pitchFamily="49" charset="0"/>
                <a:cs typeface="Courier New" panose="02070309020205020404" pitchFamily="49" charset="0"/>
              </a:rPr>
              <a:t>30</a:t>
            </a:r>
            <a:r>
              <a:rPr lang="en-US" altLang="ko-KR" sz="1400" b="0" dirty="0">
                <a:latin typeface="Courier New" panose="02070309020205020404" pitchFamily="49" charset="0"/>
                <a:cs typeface="Courier New" panose="02070309020205020404" pitchFamily="49" charset="0"/>
              </a:rPr>
              <a:t>    if (</a:t>
            </a:r>
            <a:r>
              <a:rPr lang="en-US" altLang="ko-KR" sz="1400" b="0" dirty="0" err="1">
                <a:latin typeface="Courier New" panose="02070309020205020404" pitchFamily="49" charset="0"/>
                <a:cs typeface="Courier New" panose="02070309020205020404" pitchFamily="49" charset="0"/>
              </a:rPr>
              <a:t>num_y</a:t>
            </a:r>
            <a:r>
              <a:rPr lang="en-US" altLang="ko-KR" sz="1400" b="0" dirty="0">
                <a:latin typeface="Courier New" panose="02070309020205020404" pitchFamily="49" charset="0"/>
                <a:cs typeface="Courier New" panose="02070309020205020404" pitchFamily="49" charset="0"/>
              </a:rPr>
              <a:t> = 0) { // y empty so far</a:t>
            </a:r>
          </a:p>
          <a:p>
            <a:pPr algn="l"/>
            <a:r>
              <a:rPr lang="en-US" altLang="ko-KR" sz="1400" b="0" dirty="0">
                <a:latin typeface="Courier New" panose="02070309020205020404" pitchFamily="49" charset="0"/>
                <a:cs typeface="Courier New" panose="02070309020205020404" pitchFamily="49" charset="0"/>
              </a:rPr>
              <a:t>31      y[0] = </a:t>
            </a:r>
            <a:r>
              <a:rPr lang="en-US" altLang="ko-KR" sz="1400" b="0" dirty="0" err="1">
                <a:latin typeface="Courier New" panose="02070309020205020404" pitchFamily="49" charset="0"/>
                <a:cs typeface="Courier New" panose="02070309020205020404" pitchFamily="49" charset="0"/>
              </a:rPr>
              <a:t>new_y</a:t>
            </a:r>
            <a:r>
              <a:rPr lang="en-US" altLang="ko-KR" sz="1400" b="0" dirty="0">
                <a:latin typeface="Courier New" panose="02070309020205020404" pitchFamily="49" charset="0"/>
                <a:cs typeface="Courier New" panose="02070309020205020404" pitchFamily="49" charset="0"/>
              </a:rPr>
              <a:t>;</a:t>
            </a:r>
          </a:p>
          <a:p>
            <a:pPr algn="l"/>
            <a:r>
              <a:rPr lang="en-US" altLang="ko-KR" sz="1400" b="0" dirty="0">
                <a:latin typeface="Courier New" panose="02070309020205020404" pitchFamily="49" charset="0"/>
                <a:cs typeface="Courier New" panose="02070309020205020404" pitchFamily="49" charset="0"/>
              </a:rPr>
              <a:t>32      return;</a:t>
            </a:r>
          </a:p>
          <a:p>
            <a:pPr algn="l"/>
            <a:r>
              <a:rPr lang="en-US" altLang="ko-KR" sz="1400" b="0" dirty="0">
                <a:latin typeface="Courier New" panose="02070309020205020404" pitchFamily="49" charset="0"/>
                <a:cs typeface="Courier New" panose="02070309020205020404" pitchFamily="49" charset="0"/>
              </a:rPr>
              <a:t>33</a:t>
            </a:r>
            <a:r>
              <a:rPr lang="ko-KR" altLang="en-US" sz="1400" b="0" dirty="0">
                <a:latin typeface="Courier New" panose="02070309020205020404" pitchFamily="49" charset="0"/>
                <a:cs typeface="Courier New" panose="02070309020205020404" pitchFamily="49" charset="0"/>
              </a:rPr>
              <a:t>    </a:t>
            </a:r>
            <a:r>
              <a:rPr lang="en-US" altLang="ko-KR" sz="1400" b="0" dirty="0">
                <a:latin typeface="Courier New" panose="02070309020205020404" pitchFamily="49" charset="0"/>
                <a:cs typeface="Courier New" panose="02070309020205020404" pitchFamily="49" charset="0"/>
              </a:rPr>
              <a:t>}</a:t>
            </a:r>
          </a:p>
          <a:p>
            <a:pPr algn="l"/>
            <a:r>
              <a:rPr lang="en-US" altLang="ko-KR" sz="1400" b="0" dirty="0">
                <a:latin typeface="Courier New" panose="02070309020205020404" pitchFamily="49" charset="0"/>
                <a:cs typeface="Courier New" panose="02070309020205020404" pitchFamily="49" charset="0"/>
              </a:rPr>
              <a:t>…</a:t>
            </a:r>
          </a:p>
          <a:p>
            <a:pPr algn="l"/>
            <a:r>
              <a:rPr lang="en-US" altLang="ko-KR" sz="1400" b="0" dirty="0">
                <a:solidFill>
                  <a:srgbClr val="FF0000"/>
                </a:solidFill>
                <a:latin typeface="Courier New" panose="02070309020205020404" pitchFamily="49" charset="0"/>
                <a:cs typeface="Courier New" panose="02070309020205020404" pitchFamily="49" charset="0"/>
              </a:rPr>
              <a:t>36</a:t>
            </a:r>
            <a:r>
              <a:rPr lang="en-US" altLang="ko-KR" sz="1400" b="0" dirty="0">
                <a:latin typeface="Courier New" panose="02070309020205020404" pitchFamily="49" charset="0"/>
                <a:cs typeface="Courier New" panose="02070309020205020404" pitchFamily="49" charset="0"/>
              </a:rPr>
              <a:t>    for (j = 0; j &lt; </a:t>
            </a:r>
            <a:r>
              <a:rPr lang="en-US" altLang="ko-KR" sz="1400" b="0" dirty="0" err="1">
                <a:latin typeface="Courier New" panose="02070309020205020404" pitchFamily="49" charset="0"/>
                <a:cs typeface="Courier New" panose="02070309020205020404" pitchFamily="49" charset="0"/>
              </a:rPr>
              <a:t>num_y</a:t>
            </a:r>
            <a:r>
              <a:rPr lang="en-US" altLang="ko-KR" sz="1400" b="0" dirty="0">
                <a:latin typeface="Courier New" panose="02070309020205020404" pitchFamily="49" charset="0"/>
                <a:cs typeface="Courier New" panose="02070309020205020404" pitchFamily="49" charset="0"/>
              </a:rPr>
              <a:t>; </a:t>
            </a:r>
            <a:r>
              <a:rPr lang="en-US" altLang="ko-KR" sz="1400" b="0" dirty="0" err="1">
                <a:latin typeface="Courier New" panose="02070309020205020404" pitchFamily="49" charset="0"/>
                <a:cs typeface="Courier New" panose="02070309020205020404" pitchFamily="49" charset="0"/>
              </a:rPr>
              <a:t>j++</a:t>
            </a:r>
            <a:r>
              <a:rPr lang="en-US" altLang="ko-KR" sz="1400" b="0" dirty="0">
                <a:latin typeface="Courier New" panose="02070309020205020404" pitchFamily="49" charset="0"/>
                <a:cs typeface="Courier New" panose="02070309020205020404" pitchFamily="49" charset="0"/>
              </a:rPr>
              <a:t>)  {</a:t>
            </a:r>
          </a:p>
          <a:p>
            <a:pPr algn="l"/>
            <a:r>
              <a:rPr lang="en-US" altLang="ko-KR" sz="1400" b="0" dirty="0">
                <a:latin typeface="Courier New" panose="02070309020205020404" pitchFamily="49" charset="0"/>
                <a:cs typeface="Courier New" panose="02070309020205020404" pitchFamily="49" charset="0"/>
              </a:rPr>
              <a:t>37        if (</a:t>
            </a:r>
            <a:r>
              <a:rPr lang="en-US" altLang="ko-KR" sz="1400" b="0" dirty="0" err="1">
                <a:latin typeface="Courier New" panose="02070309020205020404" pitchFamily="49" charset="0"/>
                <a:cs typeface="Courier New" panose="02070309020205020404" pitchFamily="49" charset="0"/>
              </a:rPr>
              <a:t>new_y</a:t>
            </a:r>
            <a:r>
              <a:rPr lang="en-US" altLang="ko-KR" sz="1400" b="0" dirty="0">
                <a:latin typeface="Courier New" panose="02070309020205020404" pitchFamily="49" charset="0"/>
                <a:cs typeface="Courier New" panose="02070309020205020404" pitchFamily="49" charset="0"/>
              </a:rPr>
              <a:t> &lt; y[j])  {</a:t>
            </a:r>
          </a:p>
          <a:p>
            <a:pPr algn="l"/>
            <a:r>
              <a:rPr lang="en-US" altLang="ko-KR" sz="1400" b="0" dirty="0">
                <a:latin typeface="Courier New" panose="02070309020205020404" pitchFamily="49" charset="0"/>
                <a:cs typeface="Courier New" panose="02070309020205020404" pitchFamily="49" charset="0"/>
              </a:rPr>
              <a:t>…</a:t>
            </a:r>
          </a:p>
          <a:p>
            <a:pPr algn="l"/>
            <a:r>
              <a:rPr lang="en-US" altLang="ko-KR" sz="1400" b="0" dirty="0">
                <a:latin typeface="Courier New" panose="02070309020205020404" pitchFamily="49" charset="0"/>
                <a:cs typeface="Courier New" panose="02070309020205020404" pitchFamily="49" charset="0"/>
              </a:rPr>
              <a:t>40          </a:t>
            </a:r>
            <a:r>
              <a:rPr lang="en-US" altLang="ko-KR" sz="1400" b="0" dirty="0" err="1">
                <a:latin typeface="Courier New" panose="02070309020205020404" pitchFamily="49" charset="0"/>
                <a:cs typeface="Courier New" panose="02070309020205020404" pitchFamily="49" charset="0"/>
              </a:rPr>
              <a:t>scoot_over</a:t>
            </a:r>
            <a:r>
              <a:rPr lang="en-US" altLang="ko-KR" sz="1400" b="0" dirty="0">
                <a:latin typeface="Courier New" panose="02070309020205020404" pitchFamily="49" charset="0"/>
                <a:cs typeface="Courier New" panose="02070309020205020404" pitchFamily="49" charset="0"/>
              </a:rPr>
              <a:t>(j);</a:t>
            </a:r>
          </a:p>
          <a:p>
            <a:pPr algn="l"/>
            <a:r>
              <a:rPr lang="en-US" altLang="ko-KR" sz="1400" b="0" dirty="0">
                <a:latin typeface="Courier New" panose="02070309020205020404" pitchFamily="49" charset="0"/>
                <a:cs typeface="Courier New" panose="02070309020205020404" pitchFamily="49" charset="0"/>
              </a:rPr>
              <a:t>41          y[j] = </a:t>
            </a:r>
            <a:r>
              <a:rPr lang="en-US" altLang="ko-KR" sz="1400" b="0" dirty="0" err="1">
                <a:latin typeface="Courier New" panose="02070309020205020404" pitchFamily="49" charset="0"/>
                <a:cs typeface="Courier New" panose="02070309020205020404" pitchFamily="49" charset="0"/>
              </a:rPr>
              <a:t>new_y</a:t>
            </a:r>
            <a:r>
              <a:rPr lang="en-US" altLang="ko-KR" sz="1400" b="0" dirty="0">
                <a:latin typeface="Courier New" panose="02070309020205020404" pitchFamily="49" charset="0"/>
                <a:cs typeface="Courier New" panose="02070309020205020404" pitchFamily="49" charset="0"/>
              </a:rPr>
              <a:t>;</a:t>
            </a:r>
          </a:p>
          <a:p>
            <a:pPr algn="l"/>
            <a:r>
              <a:rPr lang="en-US" altLang="ko-KR" sz="1400" b="0" dirty="0">
                <a:latin typeface="Courier New" panose="02070309020205020404" pitchFamily="49" charset="0"/>
                <a:cs typeface="Courier New" panose="02070309020205020404" pitchFamily="49" charset="0"/>
              </a:rPr>
              <a:t>42          return;</a:t>
            </a:r>
          </a:p>
          <a:p>
            <a:pPr algn="l"/>
            <a:r>
              <a:rPr lang="en-US" altLang="ko-KR" sz="1400" b="0" dirty="0">
                <a:latin typeface="Courier New" panose="02070309020205020404" pitchFamily="49" charset="0"/>
                <a:cs typeface="Courier New" panose="02070309020205020404" pitchFamily="49" charset="0"/>
              </a:rPr>
              <a:t>43</a:t>
            </a:r>
            <a:r>
              <a:rPr lang="ko-KR" altLang="en-US" sz="1400" b="0" dirty="0">
                <a:latin typeface="Courier New" panose="02070309020205020404" pitchFamily="49" charset="0"/>
                <a:cs typeface="Courier New" panose="02070309020205020404" pitchFamily="49" charset="0"/>
              </a:rPr>
              <a:t>         </a:t>
            </a:r>
            <a:r>
              <a:rPr lang="en-US" altLang="ko-KR" sz="1400" b="0" dirty="0">
                <a:latin typeface="Courier New" panose="02070309020205020404" pitchFamily="49" charset="0"/>
                <a:cs typeface="Courier New" panose="02070309020205020404" pitchFamily="49" charset="0"/>
              </a:rPr>
              <a:t>}</a:t>
            </a:r>
          </a:p>
          <a:p>
            <a:pPr algn="l"/>
            <a:r>
              <a:rPr lang="en-US" altLang="ko-KR" sz="1400" b="0" dirty="0">
                <a:latin typeface="Courier New" panose="02070309020205020404" pitchFamily="49" charset="0"/>
                <a:cs typeface="Courier New" panose="02070309020205020404" pitchFamily="49" charset="0"/>
              </a:rPr>
              <a:t>44</a:t>
            </a:r>
            <a:r>
              <a:rPr lang="ko-KR" altLang="en-US" sz="1400" b="0" dirty="0">
                <a:latin typeface="Courier New" panose="02070309020205020404" pitchFamily="49" charset="0"/>
                <a:cs typeface="Courier New" panose="02070309020205020404" pitchFamily="49" charset="0"/>
              </a:rPr>
              <a:t>      </a:t>
            </a:r>
            <a:r>
              <a:rPr lang="en-US" altLang="ko-KR" sz="1400" b="0" dirty="0">
                <a:latin typeface="Courier New" panose="02070309020205020404" pitchFamily="49" charset="0"/>
                <a:cs typeface="Courier New" panose="02070309020205020404" pitchFamily="49" charset="0"/>
              </a:rPr>
              <a:t>}</a:t>
            </a:r>
          </a:p>
          <a:p>
            <a:pPr algn="l"/>
            <a:r>
              <a:rPr lang="en-US" altLang="ko-KR" sz="1400" b="0" dirty="0">
                <a:solidFill>
                  <a:srgbClr val="FF0000"/>
                </a:solidFill>
                <a:latin typeface="Courier New" panose="02070309020205020404" pitchFamily="49" charset="0"/>
                <a:cs typeface="Courier New" panose="02070309020205020404" pitchFamily="49" charset="0"/>
              </a:rPr>
              <a:t>45</a:t>
            </a:r>
            <a:r>
              <a:rPr lang="en-US" altLang="ko-KR" sz="1400" b="0" dirty="0">
                <a:latin typeface="Courier New" panose="02070309020205020404" pitchFamily="49" charset="0"/>
                <a:cs typeface="Courier New" panose="02070309020205020404" pitchFamily="49" charset="0"/>
              </a:rPr>
              <a:t>    }</a:t>
            </a:r>
            <a:endParaRPr lang="ko-KR" altLang="en-US" sz="1600" b="0" dirty="0"/>
          </a:p>
        </p:txBody>
      </p:sp>
      <p:sp>
        <p:nvSpPr>
          <p:cNvPr id="11" name="Content Placeholder 2">
            <a:extLst>
              <a:ext uri="{FF2B5EF4-FFF2-40B4-BE49-F238E27FC236}">
                <a16:creationId xmlns:a16="http://schemas.microsoft.com/office/drawing/2014/main" id="{7267EA1A-E0E2-4EFE-8FAD-499C9970F6C0}"/>
              </a:ext>
            </a:extLst>
          </p:cNvPr>
          <p:cNvSpPr txBox="1">
            <a:spLocks/>
          </p:cNvSpPr>
          <p:nvPr/>
        </p:nvSpPr>
        <p:spPr>
          <a:xfrm>
            <a:off x="568267" y="5997699"/>
            <a:ext cx="5884528" cy="362661"/>
          </a:xfrm>
          <a:prstGeom prst="rect">
            <a:avLst/>
          </a:prstGeom>
        </p:spPr>
        <p:txBody>
          <a:bodyPr vert="horz" lIns="91440" tIns="45720" rIns="91440" bIns="45720" rtlCol="0">
            <a:normAutofit/>
          </a:bodyPr>
          <a:lstStyle>
            <a:lvl1pPr marL="228594" indent="-228594" algn="l" defTabSz="914377" rtl="0" eaLnBrk="1" latinLnBrk="1" hangingPunct="1">
              <a:lnSpc>
                <a:spcPct val="90000"/>
              </a:lnSpc>
              <a:spcBef>
                <a:spcPts val="1000"/>
              </a:spcBef>
              <a:buFont typeface="Arial" panose="020B0604020202020204" pitchFamily="34" charset="0"/>
              <a:buChar char="•"/>
              <a:defRPr sz="2800" kern="1200">
                <a:solidFill>
                  <a:schemeClr val="tx1"/>
                </a:solidFill>
                <a:latin typeface="Tahoma" panose="020B0604030504040204" pitchFamily="34" charset="0"/>
                <a:ea typeface="+mn-ea"/>
                <a:cs typeface="Tahoma" panose="020B0604030504040204" pitchFamily="34" charset="0"/>
              </a:defRPr>
            </a:lvl1pPr>
            <a:lvl2pPr marL="685783" indent="-228594" algn="l" defTabSz="914377" rtl="0" eaLnBrk="1" latinLnBrk="1" hangingPunct="1">
              <a:lnSpc>
                <a:spcPct val="90000"/>
              </a:lnSpc>
              <a:spcBef>
                <a:spcPts val="500"/>
              </a:spcBef>
              <a:buFont typeface="Arial" panose="020B0604020202020204" pitchFamily="34" charset="0"/>
              <a:buChar char="•"/>
              <a:defRPr sz="2400" kern="1200">
                <a:solidFill>
                  <a:schemeClr val="tx1"/>
                </a:solidFill>
                <a:latin typeface="Tahoma" panose="020B0604030504040204" pitchFamily="34" charset="0"/>
                <a:ea typeface="+mn-ea"/>
                <a:cs typeface="Tahoma" panose="020B0604030504040204" pitchFamily="34" charset="0"/>
              </a:defRPr>
            </a:lvl2pPr>
            <a:lvl3pPr marL="1142971" indent="-228594" algn="l" defTabSz="914377" rtl="0" eaLnBrk="1" latinLnBrk="1" hangingPunct="1">
              <a:lnSpc>
                <a:spcPct val="90000"/>
              </a:lnSpc>
              <a:spcBef>
                <a:spcPts val="500"/>
              </a:spcBef>
              <a:buFont typeface="Arial" panose="020B0604020202020204" pitchFamily="34" charset="0"/>
              <a:buChar char="•"/>
              <a:defRPr sz="2000" kern="1200">
                <a:solidFill>
                  <a:schemeClr val="tx1"/>
                </a:solidFill>
                <a:latin typeface="Tahoma" panose="020B0604030504040204" pitchFamily="34" charset="0"/>
                <a:ea typeface="+mn-ea"/>
                <a:cs typeface="Tahoma" panose="020B0604030504040204" pitchFamily="34" charset="0"/>
              </a:defRPr>
            </a:lvl3pPr>
            <a:lvl4pPr marL="1600160" indent="-228594" algn="l" defTabSz="914377" rtl="0" eaLnBrk="1" latinLnBrk="1" hangingPunct="1">
              <a:lnSpc>
                <a:spcPct val="90000"/>
              </a:lnSpc>
              <a:spcBef>
                <a:spcPts val="500"/>
              </a:spcBef>
              <a:buFont typeface="Arial" panose="020B0604020202020204" pitchFamily="34" charset="0"/>
              <a:buChar char="•"/>
              <a:defRPr sz="1800" kern="1200">
                <a:solidFill>
                  <a:schemeClr val="tx1"/>
                </a:solidFill>
                <a:latin typeface="Tahoma" panose="020B0604030504040204" pitchFamily="34" charset="0"/>
                <a:ea typeface="+mn-ea"/>
                <a:cs typeface="Tahoma" panose="020B0604030504040204" pitchFamily="34" charset="0"/>
              </a:defRPr>
            </a:lvl4pPr>
            <a:lvl5pPr marL="2057349" indent="-228594" algn="l" defTabSz="914377" rtl="0" eaLnBrk="1" latinLnBrk="1" hangingPunct="1">
              <a:lnSpc>
                <a:spcPct val="90000"/>
              </a:lnSpc>
              <a:spcBef>
                <a:spcPts val="500"/>
              </a:spcBef>
              <a:buFont typeface="Arial" panose="020B0604020202020204" pitchFamily="34" charset="0"/>
              <a:buChar char="•"/>
              <a:defRPr sz="1800" kern="1200">
                <a:solidFill>
                  <a:schemeClr val="tx1"/>
                </a:solidFill>
                <a:latin typeface="Tahoma" panose="020B0604030504040204" pitchFamily="34" charset="0"/>
                <a:ea typeface="+mn-ea"/>
                <a:cs typeface="Tahoma" panose="020B0604030504040204" pitchFamily="34" charset="0"/>
              </a:defRPr>
            </a:lvl5pPr>
            <a:lvl6pPr marL="2514537" indent="-228594" algn="l" defTabSz="914377"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ko-KR" sz="1600" b="0" dirty="0">
                <a:ea typeface="Tahoma" panose="020B0604030504040204" pitchFamily="34" charset="0"/>
              </a:rPr>
              <a:t>What? Why skip the loop? </a:t>
            </a:r>
          </a:p>
          <a:p>
            <a:pPr marL="0" indent="0">
              <a:buNone/>
            </a:pPr>
            <a:endParaRPr lang="en-US" altLang="ko-KR" sz="1800" b="0" dirty="0">
              <a:ea typeface="Tahoma" panose="020B0604030504040204" pitchFamily="34" charset="0"/>
            </a:endParaRPr>
          </a:p>
          <a:p>
            <a:pPr marL="0" indent="0">
              <a:buNone/>
            </a:pPr>
            <a:endParaRPr lang="en-US" altLang="ko-KR" sz="1800" b="0" dirty="0">
              <a:ea typeface="Tahoma" panose="020B0604030504040204" pitchFamily="34" charset="0"/>
            </a:endParaRPr>
          </a:p>
          <a:p>
            <a:endParaRPr lang="en-US" altLang="ko-KR" sz="2400" b="0" dirty="0">
              <a:ea typeface="Tahoma" panose="020B0604030504040204" pitchFamily="34" charset="0"/>
            </a:endParaRPr>
          </a:p>
          <a:p>
            <a:endParaRPr lang="en-US" altLang="ko-KR" b="0" dirty="0">
              <a:ea typeface="Tahoma" panose="020B0604030504040204" pitchFamily="34" charset="0"/>
            </a:endParaRPr>
          </a:p>
          <a:p>
            <a:endParaRPr lang="ko-KR" altLang="en-US" b="0" dirty="0"/>
          </a:p>
        </p:txBody>
      </p:sp>
      <p:sp>
        <p:nvSpPr>
          <p:cNvPr id="12" name="Rectangle 11">
            <a:extLst>
              <a:ext uri="{FF2B5EF4-FFF2-40B4-BE49-F238E27FC236}">
                <a16:creationId xmlns:a16="http://schemas.microsoft.com/office/drawing/2014/main" id="{DB5B96A8-B0C4-4780-92B6-88FA958556B5}"/>
              </a:ext>
            </a:extLst>
          </p:cNvPr>
          <p:cNvSpPr/>
          <p:nvPr/>
        </p:nvSpPr>
        <p:spPr>
          <a:xfrm>
            <a:off x="568267" y="4418385"/>
            <a:ext cx="6305768" cy="338554"/>
          </a:xfrm>
          <a:prstGeom prst="rect">
            <a:avLst/>
          </a:prstGeom>
        </p:spPr>
        <p:txBody>
          <a:bodyPr wrap="square">
            <a:spAutoFit/>
          </a:bodyPr>
          <a:lstStyle/>
          <a:p>
            <a:pPr algn="l"/>
            <a:r>
              <a:rPr lang="en-US" altLang="ko-KR" sz="1600" b="0" dirty="0">
                <a:latin typeface="Helvetica" panose="020B0604020202020204" pitchFamily="34" charset="0"/>
                <a:ea typeface="Tahoma" panose="020B0604030504040204" pitchFamily="34" charset="0"/>
                <a:cs typeface="Helvetica" panose="020B0604020202020204" pitchFamily="34" charset="0"/>
              </a:rPr>
              <a:t>We are at line 36 and </a:t>
            </a:r>
            <a:r>
              <a:rPr lang="en-US" altLang="ko-KR" sz="1600" b="0" dirty="0" err="1">
                <a:latin typeface="Courier New" panose="02070309020205020404" pitchFamily="49" charset="0"/>
                <a:ea typeface="Tahoma" panose="020B0604030504040204" pitchFamily="34" charset="0"/>
                <a:cs typeface="Courier New" panose="02070309020205020404" pitchFamily="49" charset="0"/>
              </a:rPr>
              <a:t>num_y</a:t>
            </a:r>
            <a:r>
              <a:rPr lang="en-US" altLang="ko-KR" sz="1600" b="0" dirty="0">
                <a:latin typeface="Courier New" panose="02070309020205020404" pitchFamily="49" charset="0"/>
                <a:ea typeface="Tahoma" panose="020B0604030504040204" pitchFamily="34" charset="0"/>
                <a:cs typeface="Courier New" panose="02070309020205020404" pitchFamily="49" charset="0"/>
              </a:rPr>
              <a:t> == 1</a:t>
            </a:r>
            <a:r>
              <a:rPr lang="en-US" altLang="ko-KR" sz="1600" b="0" dirty="0">
                <a:latin typeface="Helvetica" panose="020B0604020202020204" pitchFamily="34" charset="0"/>
                <a:ea typeface="Tahoma" panose="020B0604030504040204" pitchFamily="34" charset="0"/>
                <a:cs typeface="Helvetica" panose="020B0604020202020204" pitchFamily="34" charset="0"/>
              </a:rPr>
              <a:t>, so we expect to enter the loop.</a:t>
            </a:r>
          </a:p>
        </p:txBody>
      </p:sp>
    </p:spTree>
    <p:extLst>
      <p:ext uri="{BB962C8B-B14F-4D97-AF65-F5344CB8AC3E}">
        <p14:creationId xmlns:p14="http://schemas.microsoft.com/office/powerpoint/2010/main" val="2210884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p:bldP spid="9" grpId="0" animBg="1"/>
      <p:bldP spid="11" grpId="0"/>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2"/>
          <p:cNvSpPr txBox="1">
            <a:spLocks/>
          </p:cNvSpPr>
          <p:nvPr/>
        </p:nvSpPr>
        <p:spPr>
          <a:xfrm>
            <a:off x="713867" y="3134854"/>
            <a:ext cx="7247128" cy="2625379"/>
          </a:xfrm>
          <a:prstGeom prst="rect">
            <a:avLst/>
          </a:prstGeom>
        </p:spPr>
        <p:txBody>
          <a:bodyPr vert="horz" lIns="91440" tIns="45720" rIns="91440" bIns="45720" rtlCol="0">
            <a:normAutofit/>
          </a:bodyPr>
          <a:lstStyle>
            <a:lvl1pPr marL="228594" indent="-228594" algn="l" defTabSz="914377" rtl="0" eaLnBrk="1" latinLnBrk="1" hangingPunct="1">
              <a:lnSpc>
                <a:spcPct val="90000"/>
              </a:lnSpc>
              <a:spcBef>
                <a:spcPts val="1000"/>
              </a:spcBef>
              <a:buFont typeface="Arial" panose="020B0604020202020204" pitchFamily="34" charset="0"/>
              <a:buChar char="•"/>
              <a:defRPr sz="2800" kern="1200">
                <a:solidFill>
                  <a:schemeClr val="tx1"/>
                </a:solidFill>
                <a:latin typeface="Tahoma" panose="020B0604030504040204" pitchFamily="34" charset="0"/>
                <a:ea typeface="+mn-ea"/>
                <a:cs typeface="Tahoma" panose="020B0604030504040204" pitchFamily="34" charset="0"/>
              </a:defRPr>
            </a:lvl1pPr>
            <a:lvl2pPr marL="685783" indent="-228594" algn="l" defTabSz="914377" rtl="0" eaLnBrk="1" latinLnBrk="1" hangingPunct="1">
              <a:lnSpc>
                <a:spcPct val="90000"/>
              </a:lnSpc>
              <a:spcBef>
                <a:spcPts val="500"/>
              </a:spcBef>
              <a:buFont typeface="Arial" panose="020B0604020202020204" pitchFamily="34" charset="0"/>
              <a:buChar char="•"/>
              <a:defRPr sz="2400" kern="1200">
                <a:solidFill>
                  <a:schemeClr val="tx1"/>
                </a:solidFill>
                <a:latin typeface="Tahoma" panose="020B0604030504040204" pitchFamily="34" charset="0"/>
                <a:ea typeface="+mn-ea"/>
                <a:cs typeface="Tahoma" panose="020B0604030504040204" pitchFamily="34" charset="0"/>
              </a:defRPr>
            </a:lvl2pPr>
            <a:lvl3pPr marL="1142971" indent="-228594" algn="l" defTabSz="914377" rtl="0" eaLnBrk="1" latinLnBrk="1" hangingPunct="1">
              <a:lnSpc>
                <a:spcPct val="90000"/>
              </a:lnSpc>
              <a:spcBef>
                <a:spcPts val="500"/>
              </a:spcBef>
              <a:buFont typeface="Arial" panose="020B0604020202020204" pitchFamily="34" charset="0"/>
              <a:buChar char="•"/>
              <a:defRPr sz="2000" kern="1200">
                <a:solidFill>
                  <a:schemeClr val="tx1"/>
                </a:solidFill>
                <a:latin typeface="Tahoma" panose="020B0604030504040204" pitchFamily="34" charset="0"/>
                <a:ea typeface="+mn-ea"/>
                <a:cs typeface="Tahoma" panose="020B0604030504040204" pitchFamily="34" charset="0"/>
              </a:defRPr>
            </a:lvl3pPr>
            <a:lvl4pPr marL="1600160" indent="-228594" algn="l" defTabSz="914377" rtl="0" eaLnBrk="1" latinLnBrk="1" hangingPunct="1">
              <a:lnSpc>
                <a:spcPct val="90000"/>
              </a:lnSpc>
              <a:spcBef>
                <a:spcPts val="500"/>
              </a:spcBef>
              <a:buFont typeface="Arial" panose="020B0604020202020204" pitchFamily="34" charset="0"/>
              <a:buChar char="•"/>
              <a:defRPr sz="1800" kern="1200">
                <a:solidFill>
                  <a:schemeClr val="tx1"/>
                </a:solidFill>
                <a:latin typeface="Tahoma" panose="020B0604030504040204" pitchFamily="34" charset="0"/>
                <a:ea typeface="+mn-ea"/>
                <a:cs typeface="Tahoma" panose="020B0604030504040204" pitchFamily="34" charset="0"/>
              </a:defRPr>
            </a:lvl4pPr>
            <a:lvl5pPr marL="2057349" indent="-228594" algn="l" defTabSz="914377" rtl="0" eaLnBrk="1" latinLnBrk="1" hangingPunct="1">
              <a:lnSpc>
                <a:spcPct val="90000"/>
              </a:lnSpc>
              <a:spcBef>
                <a:spcPts val="500"/>
              </a:spcBef>
              <a:buFont typeface="Arial" panose="020B0604020202020204" pitchFamily="34" charset="0"/>
              <a:buChar char="•"/>
              <a:defRPr sz="1800" kern="1200">
                <a:solidFill>
                  <a:schemeClr val="tx1"/>
                </a:solidFill>
                <a:latin typeface="Tahoma" panose="020B0604030504040204" pitchFamily="34" charset="0"/>
                <a:ea typeface="+mn-ea"/>
                <a:cs typeface="Tahoma" panose="020B0604030504040204" pitchFamily="34" charset="0"/>
              </a:defRPr>
            </a:lvl5pPr>
            <a:lvl6pPr marL="2514537" indent="-228594" algn="l" defTabSz="914377"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ko-KR" sz="1600" b="0" dirty="0">
                <a:ea typeface="Tahoma" panose="020B0604030504040204" pitchFamily="34" charset="0"/>
              </a:rPr>
              <a:t>OK, found a bug!</a:t>
            </a:r>
          </a:p>
          <a:p>
            <a:pPr marL="0" indent="0">
              <a:buNone/>
            </a:pPr>
            <a:r>
              <a:rPr lang="en-US" altLang="ko-KR" sz="1600" b="0" dirty="0">
                <a:latin typeface="Courier New" panose="02070309020205020404" pitchFamily="49" charset="0"/>
                <a:cs typeface="Courier New" panose="02070309020205020404" pitchFamily="49" charset="0"/>
              </a:rPr>
              <a:t>if (</a:t>
            </a:r>
            <a:r>
              <a:rPr lang="en-US" altLang="ko-KR" sz="1600" b="0" dirty="0" err="1">
                <a:latin typeface="Courier New" panose="02070309020205020404" pitchFamily="49" charset="0"/>
                <a:cs typeface="Courier New" panose="02070309020205020404" pitchFamily="49" charset="0"/>
              </a:rPr>
              <a:t>num_y</a:t>
            </a:r>
            <a:r>
              <a:rPr lang="en-US" altLang="ko-KR" sz="1600" b="0" dirty="0">
                <a:latin typeface="Courier New" panose="02070309020205020404" pitchFamily="49" charset="0"/>
                <a:cs typeface="Courier New" panose="02070309020205020404" pitchFamily="49" charset="0"/>
              </a:rPr>
              <a:t> = 0) -&gt; if (</a:t>
            </a:r>
            <a:r>
              <a:rPr lang="en-US" altLang="ko-KR" sz="1600" b="0" dirty="0" err="1">
                <a:latin typeface="Courier New" panose="02070309020205020404" pitchFamily="49" charset="0"/>
                <a:cs typeface="Courier New" panose="02070309020205020404" pitchFamily="49" charset="0"/>
              </a:rPr>
              <a:t>num_y</a:t>
            </a:r>
            <a:r>
              <a:rPr lang="en-US" altLang="ko-KR" sz="1600" b="0" dirty="0">
                <a:latin typeface="Courier New" panose="02070309020205020404" pitchFamily="49" charset="0"/>
                <a:cs typeface="Courier New" panose="02070309020205020404" pitchFamily="49" charset="0"/>
              </a:rPr>
              <a:t> == 0) </a:t>
            </a:r>
            <a:endParaRPr lang="en-US" altLang="ko-KR" sz="1600" b="0" dirty="0">
              <a:ea typeface="Tahoma" panose="020B0604030504040204" pitchFamily="34" charset="0"/>
            </a:endParaRPr>
          </a:p>
          <a:p>
            <a:pPr marL="0" indent="0">
              <a:buNone/>
            </a:pPr>
            <a:r>
              <a:rPr lang="en-US" altLang="ko-KR" sz="1600" b="0" dirty="0">
                <a:ea typeface="Tahoma" panose="020B0604030504040204" pitchFamily="34" charset="0"/>
              </a:rPr>
              <a:t>Fix the bug, and run it again!</a:t>
            </a:r>
          </a:p>
          <a:p>
            <a:pPr marL="0" indent="0">
              <a:buNone/>
            </a:pPr>
            <a:endParaRPr lang="en-US" altLang="ko-KR" sz="1600" b="0" dirty="0">
              <a:ea typeface="Tahoma" panose="020B0604030504040204" pitchFamily="34" charset="0"/>
            </a:endParaRPr>
          </a:p>
          <a:p>
            <a:pPr marL="0" indent="0">
              <a:buNone/>
            </a:pPr>
            <a:endParaRPr lang="en-US" altLang="ko-KR" sz="1600" b="0" dirty="0">
              <a:ea typeface="Tahoma" panose="020B0604030504040204" pitchFamily="34" charset="0"/>
            </a:endParaRPr>
          </a:p>
          <a:p>
            <a:pPr marL="0" indent="0">
              <a:buNone/>
            </a:pPr>
            <a:endParaRPr lang="en-US" altLang="ko-KR" sz="1600" b="0" dirty="0">
              <a:ea typeface="Tahoma" panose="020B0604030504040204" pitchFamily="34" charset="0"/>
            </a:endParaRPr>
          </a:p>
          <a:p>
            <a:pPr marL="0" indent="0">
              <a:buNone/>
            </a:pPr>
            <a:r>
              <a:rPr lang="en-US" altLang="ko-KR" sz="1600" b="0" dirty="0">
                <a:ea typeface="Tahoma" panose="020B0604030504040204" pitchFamily="34" charset="0"/>
              </a:rPr>
              <a:t>No infinite loop, but wrong output! What happened to 10 (second number)?</a:t>
            </a:r>
          </a:p>
          <a:p>
            <a:pPr marL="0" indent="0">
              <a:buNone/>
            </a:pPr>
            <a:endParaRPr lang="en-US" altLang="ko-KR" sz="1600" b="0" dirty="0">
              <a:ea typeface="Tahoma" panose="020B0604030504040204" pitchFamily="34" charset="0"/>
            </a:endParaRPr>
          </a:p>
          <a:p>
            <a:endParaRPr lang="en-US" altLang="ko-KR" sz="1600" b="0" dirty="0">
              <a:ea typeface="Tahoma" panose="020B0604030504040204" pitchFamily="34" charset="0"/>
            </a:endParaRPr>
          </a:p>
          <a:p>
            <a:endParaRPr lang="en-US" altLang="ko-KR" sz="1600" b="0" dirty="0">
              <a:ea typeface="Tahoma" panose="020B0604030504040204" pitchFamily="34" charset="0"/>
            </a:endParaRPr>
          </a:p>
          <a:p>
            <a:endParaRPr lang="ko-KR" altLang="en-US" sz="1600" b="0" dirty="0"/>
          </a:p>
        </p:txBody>
      </p:sp>
      <p:sp>
        <p:nvSpPr>
          <p:cNvPr id="2" name="Title 1"/>
          <p:cNvSpPr>
            <a:spLocks noGrp="1"/>
          </p:cNvSpPr>
          <p:nvPr>
            <p:ph type="title"/>
          </p:nvPr>
        </p:nvSpPr>
        <p:spPr/>
        <p:txBody>
          <a:bodyPr/>
          <a:lstStyle/>
          <a:p>
            <a:r>
              <a:rPr lang="en-US" altLang="ko-KR" dirty="0"/>
              <a:t>Debugging </a:t>
            </a:r>
            <a:r>
              <a:rPr lang="en-US" altLang="ko-KR" dirty="0" err="1"/>
              <a:t>Insertsort</a:t>
            </a:r>
            <a:endParaRPr lang="ko-KR" altLang="en-US" dirty="0"/>
          </a:p>
        </p:txBody>
      </p:sp>
      <p:sp>
        <p:nvSpPr>
          <p:cNvPr id="3" name="Content Placeholder 2"/>
          <p:cNvSpPr>
            <a:spLocks noGrp="1"/>
          </p:cNvSpPr>
          <p:nvPr>
            <p:ph idx="1"/>
          </p:nvPr>
        </p:nvSpPr>
        <p:spPr>
          <a:xfrm>
            <a:off x="713867" y="2002965"/>
            <a:ext cx="5169747" cy="1067465"/>
          </a:xfrm>
        </p:spPr>
        <p:txBody>
          <a:bodyPr>
            <a:normAutofit/>
          </a:bodyPr>
          <a:lstStyle/>
          <a:p>
            <a:pPr marL="0" indent="0">
              <a:buNone/>
            </a:pPr>
            <a:r>
              <a:rPr lang="en-US" altLang="ko-KR" sz="1600" dirty="0">
                <a:ea typeface="Tahoma" panose="020B0604030504040204" pitchFamily="34" charset="0"/>
              </a:rPr>
              <a:t>Surprising! </a:t>
            </a:r>
            <a:r>
              <a:rPr lang="en-US" altLang="ko-KR" sz="1600" dirty="0" err="1">
                <a:latin typeface="Courier New" panose="02070309020205020404" pitchFamily="49" charset="0"/>
                <a:ea typeface="Tahoma" panose="020B0604030504040204" pitchFamily="34" charset="0"/>
                <a:cs typeface="Courier New" panose="02070309020205020404" pitchFamily="49" charset="0"/>
              </a:rPr>
              <a:t>num_y</a:t>
            </a:r>
            <a:r>
              <a:rPr lang="en-US" altLang="ko-KR" sz="1600" dirty="0">
                <a:ea typeface="Tahoma" panose="020B0604030504040204" pitchFamily="34" charset="0"/>
              </a:rPr>
              <a:t> is </a:t>
            </a:r>
            <a:r>
              <a:rPr lang="en-US" altLang="ko-KR" sz="1600" dirty="0">
                <a:latin typeface="Courier New" panose="02070309020205020404" pitchFamily="49" charset="0"/>
                <a:ea typeface="Tahoma" panose="020B0604030504040204" pitchFamily="34" charset="0"/>
                <a:cs typeface="Courier New" panose="02070309020205020404" pitchFamily="49" charset="0"/>
              </a:rPr>
              <a:t>0</a:t>
            </a:r>
            <a:r>
              <a:rPr lang="en-US" altLang="ko-KR" sz="1600" dirty="0">
                <a:ea typeface="Tahoma" panose="020B0604030504040204" pitchFamily="34" charset="0"/>
              </a:rPr>
              <a:t>. A bug between line 30 and 45.</a:t>
            </a:r>
          </a:p>
          <a:p>
            <a:endParaRPr lang="ko-KR" altLang="en-US" sz="1600" dirty="0"/>
          </a:p>
        </p:txBody>
      </p:sp>
      <p:sp>
        <p:nvSpPr>
          <p:cNvPr id="13" name="TextBox 12"/>
          <p:cNvSpPr txBox="1"/>
          <p:nvPr/>
        </p:nvSpPr>
        <p:spPr>
          <a:xfrm>
            <a:off x="7167914" y="1090427"/>
            <a:ext cx="4583045" cy="3754874"/>
          </a:xfrm>
          <a:prstGeom prst="rect">
            <a:avLst/>
          </a:prstGeom>
          <a:solidFill>
            <a:srgbClr val="FFFF99"/>
          </a:solidFill>
          <a:ln>
            <a:solidFill>
              <a:schemeClr val="tx1"/>
            </a:solidFill>
          </a:ln>
        </p:spPr>
        <p:txBody>
          <a:bodyPr wrap="square" numCol="1" rtlCol="0">
            <a:spAutoFit/>
          </a:bodyPr>
          <a:lstStyle/>
          <a:p>
            <a:pPr algn="l"/>
            <a:r>
              <a:rPr lang="en-US" altLang="ko-KR" sz="1400" b="0" dirty="0">
                <a:latin typeface="Courier New" panose="02070309020205020404" pitchFamily="49" charset="0"/>
                <a:cs typeface="Courier New" panose="02070309020205020404" pitchFamily="49" charset="0"/>
              </a:rPr>
              <a:t>27 void insert(</a:t>
            </a:r>
            <a:r>
              <a:rPr lang="en-US" altLang="ko-KR" sz="1400" b="0" dirty="0" err="1">
                <a:latin typeface="Courier New" panose="02070309020205020404" pitchFamily="49" charset="0"/>
                <a:cs typeface="Courier New" panose="02070309020205020404" pitchFamily="49" charset="0"/>
              </a:rPr>
              <a:t>int</a:t>
            </a:r>
            <a:r>
              <a:rPr lang="en-US" altLang="ko-KR" sz="1400" b="0" dirty="0">
                <a:latin typeface="Courier New" panose="02070309020205020404" pitchFamily="49" charset="0"/>
                <a:cs typeface="Courier New" panose="02070309020205020404" pitchFamily="49" charset="0"/>
              </a:rPr>
              <a:t> </a:t>
            </a:r>
            <a:r>
              <a:rPr lang="en-US" altLang="ko-KR" sz="1400" b="0" dirty="0" err="1">
                <a:latin typeface="Courier New" panose="02070309020205020404" pitchFamily="49" charset="0"/>
                <a:cs typeface="Courier New" panose="02070309020205020404" pitchFamily="49" charset="0"/>
              </a:rPr>
              <a:t>new_y</a:t>
            </a:r>
            <a:r>
              <a:rPr lang="en-US" altLang="ko-KR" sz="1400" b="0" dirty="0">
                <a:latin typeface="Courier New" panose="02070309020205020404" pitchFamily="49" charset="0"/>
                <a:cs typeface="Courier New" panose="02070309020205020404" pitchFamily="49" charset="0"/>
              </a:rPr>
              <a:t>)</a:t>
            </a:r>
          </a:p>
          <a:p>
            <a:pPr algn="l"/>
            <a:r>
              <a:rPr lang="en-US" altLang="ko-KR" sz="1400" b="0" dirty="0">
                <a:latin typeface="Courier New" panose="02070309020205020404" pitchFamily="49" charset="0"/>
                <a:cs typeface="Courier New" panose="02070309020205020404" pitchFamily="49" charset="0"/>
              </a:rPr>
              <a:t>28 {  </a:t>
            </a:r>
          </a:p>
          <a:p>
            <a:pPr algn="l"/>
            <a:r>
              <a:rPr lang="en-US" altLang="ko-KR" sz="1400" b="0" dirty="0">
                <a:latin typeface="Courier New" panose="02070309020205020404" pitchFamily="49" charset="0"/>
                <a:cs typeface="Courier New" panose="02070309020205020404" pitchFamily="49" charset="0"/>
              </a:rPr>
              <a:t>29    </a:t>
            </a:r>
            <a:r>
              <a:rPr lang="en-US" altLang="ko-KR" sz="1400" b="0" dirty="0" err="1">
                <a:latin typeface="Courier New" panose="02070309020205020404" pitchFamily="49" charset="0"/>
                <a:cs typeface="Courier New" panose="02070309020205020404" pitchFamily="49" charset="0"/>
              </a:rPr>
              <a:t>int</a:t>
            </a:r>
            <a:r>
              <a:rPr lang="en-US" altLang="ko-KR" sz="1400" b="0" dirty="0">
                <a:latin typeface="Courier New" panose="02070309020205020404" pitchFamily="49" charset="0"/>
                <a:cs typeface="Courier New" panose="02070309020205020404" pitchFamily="49" charset="0"/>
              </a:rPr>
              <a:t> j;</a:t>
            </a:r>
          </a:p>
          <a:p>
            <a:pPr algn="l"/>
            <a:r>
              <a:rPr lang="en-US" altLang="ko-KR" sz="1400" b="0" dirty="0">
                <a:solidFill>
                  <a:srgbClr val="FF0000"/>
                </a:solidFill>
                <a:latin typeface="Courier New" panose="02070309020205020404" pitchFamily="49" charset="0"/>
                <a:cs typeface="Courier New" panose="02070309020205020404" pitchFamily="49" charset="0"/>
              </a:rPr>
              <a:t>30</a:t>
            </a:r>
            <a:r>
              <a:rPr lang="en-US" altLang="ko-KR" sz="1400" b="0" dirty="0">
                <a:latin typeface="Courier New" panose="02070309020205020404" pitchFamily="49" charset="0"/>
                <a:cs typeface="Courier New" panose="02070309020205020404" pitchFamily="49" charset="0"/>
              </a:rPr>
              <a:t>    if (</a:t>
            </a:r>
            <a:r>
              <a:rPr lang="en-US" altLang="ko-KR" sz="1400" b="0" dirty="0" err="1">
                <a:latin typeface="Courier New" panose="02070309020205020404" pitchFamily="49" charset="0"/>
                <a:cs typeface="Courier New" panose="02070309020205020404" pitchFamily="49" charset="0"/>
              </a:rPr>
              <a:t>num_y</a:t>
            </a:r>
            <a:r>
              <a:rPr lang="en-US" altLang="ko-KR" sz="1400" b="0" dirty="0">
                <a:latin typeface="Courier New" panose="02070309020205020404" pitchFamily="49" charset="0"/>
                <a:cs typeface="Courier New" panose="02070309020205020404" pitchFamily="49" charset="0"/>
              </a:rPr>
              <a:t> = 0) { // y empty so far</a:t>
            </a:r>
          </a:p>
          <a:p>
            <a:pPr algn="l"/>
            <a:r>
              <a:rPr lang="en-US" altLang="ko-KR" sz="1400" b="0" dirty="0">
                <a:latin typeface="Courier New" panose="02070309020205020404" pitchFamily="49" charset="0"/>
                <a:cs typeface="Courier New" panose="02070309020205020404" pitchFamily="49" charset="0"/>
              </a:rPr>
              <a:t>31      y[0] = </a:t>
            </a:r>
            <a:r>
              <a:rPr lang="en-US" altLang="ko-KR" sz="1400" b="0" dirty="0" err="1">
                <a:latin typeface="Courier New" panose="02070309020205020404" pitchFamily="49" charset="0"/>
                <a:cs typeface="Courier New" panose="02070309020205020404" pitchFamily="49" charset="0"/>
              </a:rPr>
              <a:t>new_y</a:t>
            </a:r>
            <a:r>
              <a:rPr lang="en-US" altLang="ko-KR" sz="1400" b="0" dirty="0">
                <a:latin typeface="Courier New" panose="02070309020205020404" pitchFamily="49" charset="0"/>
                <a:cs typeface="Courier New" panose="02070309020205020404" pitchFamily="49" charset="0"/>
              </a:rPr>
              <a:t>;</a:t>
            </a:r>
          </a:p>
          <a:p>
            <a:pPr algn="l"/>
            <a:r>
              <a:rPr lang="en-US" altLang="ko-KR" sz="1400" b="0" dirty="0">
                <a:latin typeface="Courier New" panose="02070309020205020404" pitchFamily="49" charset="0"/>
                <a:cs typeface="Courier New" panose="02070309020205020404" pitchFamily="49" charset="0"/>
              </a:rPr>
              <a:t>32      return;</a:t>
            </a:r>
          </a:p>
          <a:p>
            <a:pPr algn="l"/>
            <a:r>
              <a:rPr lang="en-US" altLang="ko-KR" sz="1400" b="0" dirty="0">
                <a:latin typeface="Courier New" panose="02070309020205020404" pitchFamily="49" charset="0"/>
                <a:cs typeface="Courier New" panose="02070309020205020404" pitchFamily="49" charset="0"/>
              </a:rPr>
              <a:t>33</a:t>
            </a:r>
            <a:r>
              <a:rPr lang="ko-KR" altLang="en-US" sz="1400" b="0" dirty="0">
                <a:latin typeface="Courier New" panose="02070309020205020404" pitchFamily="49" charset="0"/>
                <a:cs typeface="Courier New" panose="02070309020205020404" pitchFamily="49" charset="0"/>
              </a:rPr>
              <a:t>    </a:t>
            </a:r>
            <a:r>
              <a:rPr lang="en-US" altLang="ko-KR" sz="1400" b="0" dirty="0">
                <a:latin typeface="Courier New" panose="02070309020205020404" pitchFamily="49" charset="0"/>
                <a:cs typeface="Courier New" panose="02070309020205020404" pitchFamily="49" charset="0"/>
              </a:rPr>
              <a:t>}</a:t>
            </a:r>
          </a:p>
          <a:p>
            <a:pPr algn="l"/>
            <a:r>
              <a:rPr lang="en-US" altLang="ko-KR" sz="1400" b="0" dirty="0">
                <a:latin typeface="Courier New" panose="02070309020205020404" pitchFamily="49" charset="0"/>
                <a:cs typeface="Courier New" panose="02070309020205020404" pitchFamily="49" charset="0"/>
              </a:rPr>
              <a:t>…</a:t>
            </a:r>
          </a:p>
          <a:p>
            <a:pPr algn="l"/>
            <a:r>
              <a:rPr lang="en-US" altLang="ko-KR" sz="1400" b="0" dirty="0">
                <a:solidFill>
                  <a:srgbClr val="FF0000"/>
                </a:solidFill>
                <a:latin typeface="Courier New" panose="02070309020205020404" pitchFamily="49" charset="0"/>
                <a:cs typeface="Courier New" panose="02070309020205020404" pitchFamily="49" charset="0"/>
              </a:rPr>
              <a:t>36</a:t>
            </a:r>
            <a:r>
              <a:rPr lang="en-US" altLang="ko-KR" sz="1400" b="0" dirty="0">
                <a:latin typeface="Courier New" panose="02070309020205020404" pitchFamily="49" charset="0"/>
                <a:cs typeface="Courier New" panose="02070309020205020404" pitchFamily="49" charset="0"/>
              </a:rPr>
              <a:t>    for (j = 0; j &lt; </a:t>
            </a:r>
            <a:r>
              <a:rPr lang="en-US" altLang="ko-KR" sz="1400" b="0" dirty="0" err="1">
                <a:latin typeface="Courier New" panose="02070309020205020404" pitchFamily="49" charset="0"/>
                <a:cs typeface="Courier New" panose="02070309020205020404" pitchFamily="49" charset="0"/>
              </a:rPr>
              <a:t>num_y</a:t>
            </a:r>
            <a:r>
              <a:rPr lang="en-US" altLang="ko-KR" sz="1400" b="0" dirty="0">
                <a:latin typeface="Courier New" panose="02070309020205020404" pitchFamily="49" charset="0"/>
                <a:cs typeface="Courier New" panose="02070309020205020404" pitchFamily="49" charset="0"/>
              </a:rPr>
              <a:t>; </a:t>
            </a:r>
            <a:r>
              <a:rPr lang="en-US" altLang="ko-KR" sz="1400" b="0" dirty="0" err="1">
                <a:latin typeface="Courier New" panose="02070309020205020404" pitchFamily="49" charset="0"/>
                <a:cs typeface="Courier New" panose="02070309020205020404" pitchFamily="49" charset="0"/>
              </a:rPr>
              <a:t>j++</a:t>
            </a:r>
            <a:r>
              <a:rPr lang="en-US" altLang="ko-KR" sz="1400" b="0" dirty="0">
                <a:latin typeface="Courier New" panose="02070309020205020404" pitchFamily="49" charset="0"/>
                <a:cs typeface="Courier New" panose="02070309020205020404" pitchFamily="49" charset="0"/>
              </a:rPr>
              <a:t>)  {</a:t>
            </a:r>
          </a:p>
          <a:p>
            <a:pPr algn="l"/>
            <a:r>
              <a:rPr lang="en-US" altLang="ko-KR" sz="1400" b="0" dirty="0">
                <a:latin typeface="Courier New" panose="02070309020205020404" pitchFamily="49" charset="0"/>
                <a:cs typeface="Courier New" panose="02070309020205020404" pitchFamily="49" charset="0"/>
              </a:rPr>
              <a:t>37        if (</a:t>
            </a:r>
            <a:r>
              <a:rPr lang="en-US" altLang="ko-KR" sz="1400" b="0" dirty="0" err="1">
                <a:latin typeface="Courier New" panose="02070309020205020404" pitchFamily="49" charset="0"/>
                <a:cs typeface="Courier New" panose="02070309020205020404" pitchFamily="49" charset="0"/>
              </a:rPr>
              <a:t>new_y</a:t>
            </a:r>
            <a:r>
              <a:rPr lang="en-US" altLang="ko-KR" sz="1400" b="0" dirty="0">
                <a:latin typeface="Courier New" panose="02070309020205020404" pitchFamily="49" charset="0"/>
                <a:cs typeface="Courier New" panose="02070309020205020404" pitchFamily="49" charset="0"/>
              </a:rPr>
              <a:t> &lt; y[j])  {</a:t>
            </a:r>
          </a:p>
          <a:p>
            <a:pPr algn="l"/>
            <a:r>
              <a:rPr lang="en-US" altLang="ko-KR" sz="1400" b="0" dirty="0">
                <a:latin typeface="Courier New" panose="02070309020205020404" pitchFamily="49" charset="0"/>
                <a:cs typeface="Courier New" panose="02070309020205020404" pitchFamily="49" charset="0"/>
              </a:rPr>
              <a:t>…</a:t>
            </a:r>
          </a:p>
          <a:p>
            <a:pPr algn="l"/>
            <a:r>
              <a:rPr lang="en-US" altLang="ko-KR" sz="1400" b="0" dirty="0">
                <a:latin typeface="Courier New" panose="02070309020205020404" pitchFamily="49" charset="0"/>
                <a:cs typeface="Courier New" panose="02070309020205020404" pitchFamily="49" charset="0"/>
              </a:rPr>
              <a:t>40          </a:t>
            </a:r>
            <a:r>
              <a:rPr lang="en-US" altLang="ko-KR" sz="1400" b="0" dirty="0" err="1">
                <a:latin typeface="Courier New" panose="02070309020205020404" pitchFamily="49" charset="0"/>
                <a:cs typeface="Courier New" panose="02070309020205020404" pitchFamily="49" charset="0"/>
              </a:rPr>
              <a:t>scoot_over</a:t>
            </a:r>
            <a:r>
              <a:rPr lang="en-US" altLang="ko-KR" sz="1400" b="0" dirty="0">
                <a:latin typeface="Courier New" panose="02070309020205020404" pitchFamily="49" charset="0"/>
                <a:cs typeface="Courier New" panose="02070309020205020404" pitchFamily="49" charset="0"/>
              </a:rPr>
              <a:t>(j);</a:t>
            </a:r>
          </a:p>
          <a:p>
            <a:pPr algn="l"/>
            <a:r>
              <a:rPr lang="en-US" altLang="ko-KR" sz="1400" b="0" dirty="0">
                <a:latin typeface="Courier New" panose="02070309020205020404" pitchFamily="49" charset="0"/>
                <a:cs typeface="Courier New" panose="02070309020205020404" pitchFamily="49" charset="0"/>
              </a:rPr>
              <a:t>41          y[j] = </a:t>
            </a:r>
            <a:r>
              <a:rPr lang="en-US" altLang="ko-KR" sz="1400" b="0" dirty="0" err="1">
                <a:latin typeface="Courier New" panose="02070309020205020404" pitchFamily="49" charset="0"/>
                <a:cs typeface="Courier New" panose="02070309020205020404" pitchFamily="49" charset="0"/>
              </a:rPr>
              <a:t>new_y</a:t>
            </a:r>
            <a:r>
              <a:rPr lang="en-US" altLang="ko-KR" sz="1400" b="0" dirty="0">
                <a:latin typeface="Courier New" panose="02070309020205020404" pitchFamily="49" charset="0"/>
                <a:cs typeface="Courier New" panose="02070309020205020404" pitchFamily="49" charset="0"/>
              </a:rPr>
              <a:t>;</a:t>
            </a:r>
          </a:p>
          <a:p>
            <a:pPr algn="l"/>
            <a:r>
              <a:rPr lang="en-US" altLang="ko-KR" sz="1400" b="0" dirty="0">
                <a:latin typeface="Courier New" panose="02070309020205020404" pitchFamily="49" charset="0"/>
                <a:cs typeface="Courier New" panose="02070309020205020404" pitchFamily="49" charset="0"/>
              </a:rPr>
              <a:t>42          return;</a:t>
            </a:r>
          </a:p>
          <a:p>
            <a:pPr algn="l"/>
            <a:r>
              <a:rPr lang="en-US" altLang="ko-KR" sz="1400" b="0" dirty="0">
                <a:latin typeface="Courier New" panose="02070309020205020404" pitchFamily="49" charset="0"/>
                <a:cs typeface="Courier New" panose="02070309020205020404" pitchFamily="49" charset="0"/>
              </a:rPr>
              <a:t>43</a:t>
            </a:r>
            <a:r>
              <a:rPr lang="ko-KR" altLang="en-US" sz="1400" b="0" dirty="0">
                <a:latin typeface="Courier New" panose="02070309020205020404" pitchFamily="49" charset="0"/>
                <a:cs typeface="Courier New" panose="02070309020205020404" pitchFamily="49" charset="0"/>
              </a:rPr>
              <a:t>         </a:t>
            </a:r>
            <a:r>
              <a:rPr lang="en-US" altLang="ko-KR" sz="1400" b="0" dirty="0">
                <a:latin typeface="Courier New" panose="02070309020205020404" pitchFamily="49" charset="0"/>
                <a:cs typeface="Courier New" panose="02070309020205020404" pitchFamily="49" charset="0"/>
              </a:rPr>
              <a:t>}</a:t>
            </a:r>
          </a:p>
          <a:p>
            <a:pPr algn="l"/>
            <a:r>
              <a:rPr lang="en-US" altLang="ko-KR" sz="1400" b="0" dirty="0">
                <a:latin typeface="Courier New" panose="02070309020205020404" pitchFamily="49" charset="0"/>
                <a:cs typeface="Courier New" panose="02070309020205020404" pitchFamily="49" charset="0"/>
              </a:rPr>
              <a:t>44</a:t>
            </a:r>
            <a:r>
              <a:rPr lang="ko-KR" altLang="en-US" sz="1400" b="0" dirty="0">
                <a:latin typeface="Courier New" panose="02070309020205020404" pitchFamily="49" charset="0"/>
                <a:cs typeface="Courier New" panose="02070309020205020404" pitchFamily="49" charset="0"/>
              </a:rPr>
              <a:t>      </a:t>
            </a:r>
            <a:r>
              <a:rPr lang="en-US" altLang="ko-KR" sz="1400" b="0" dirty="0">
                <a:latin typeface="Courier New" panose="02070309020205020404" pitchFamily="49" charset="0"/>
                <a:cs typeface="Courier New" panose="02070309020205020404" pitchFamily="49" charset="0"/>
              </a:rPr>
              <a:t>}</a:t>
            </a:r>
          </a:p>
          <a:p>
            <a:pPr algn="l"/>
            <a:r>
              <a:rPr lang="en-US" altLang="ko-KR" sz="1400" b="0" dirty="0">
                <a:solidFill>
                  <a:srgbClr val="FF0000"/>
                </a:solidFill>
                <a:latin typeface="Courier New" panose="02070309020205020404" pitchFamily="49" charset="0"/>
                <a:cs typeface="Courier New" panose="02070309020205020404" pitchFamily="49" charset="0"/>
              </a:rPr>
              <a:t>45</a:t>
            </a:r>
            <a:r>
              <a:rPr lang="en-US" altLang="ko-KR" sz="1400" b="0" dirty="0">
                <a:latin typeface="Courier New" panose="02070309020205020404" pitchFamily="49" charset="0"/>
                <a:cs typeface="Courier New" panose="02070309020205020404" pitchFamily="49" charset="0"/>
              </a:rPr>
              <a:t>    }</a:t>
            </a:r>
            <a:endParaRPr lang="ko-KR" altLang="en-US" sz="1600" b="0" dirty="0"/>
          </a:p>
        </p:txBody>
      </p:sp>
      <p:sp>
        <p:nvSpPr>
          <p:cNvPr id="14" name="TextBox 13"/>
          <p:cNvSpPr txBox="1"/>
          <p:nvPr/>
        </p:nvSpPr>
        <p:spPr>
          <a:xfrm>
            <a:off x="713867" y="1415321"/>
            <a:ext cx="3555590" cy="523220"/>
          </a:xfrm>
          <a:prstGeom prst="rect">
            <a:avLst/>
          </a:prstGeom>
          <a:solidFill>
            <a:srgbClr val="FFFF99"/>
          </a:solidFill>
          <a:ln>
            <a:solidFill>
              <a:schemeClr val="tx1"/>
            </a:solidFill>
          </a:ln>
        </p:spPr>
        <p:txBody>
          <a:bodyPr wrap="square" numCol="1" rtlCol="0">
            <a:spAutoFit/>
          </a:bodyPr>
          <a:lstStyle/>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gdb</a:t>
            </a:r>
            <a:r>
              <a:rPr lang="en-US" altLang="ko-KR" sz="1400" b="0" dirty="0">
                <a:latin typeface="Courier New" panose="02070309020205020404" pitchFamily="49" charset="0"/>
                <a:ea typeface="Tahoma" panose="020B0604030504040204" pitchFamily="34" charset="0"/>
                <a:cs typeface="Courier New" panose="02070309020205020404" pitchFamily="49" charset="0"/>
              </a:rPr>
              <a:t>) </a:t>
            </a:r>
            <a:r>
              <a:rPr lang="en-US" altLang="ko-KR" sz="1400" b="0" dirty="0">
                <a:solidFill>
                  <a:srgbClr val="0000FF"/>
                </a:solidFill>
                <a:latin typeface="Courier New" panose="02070309020205020404" pitchFamily="49" charset="0"/>
                <a:ea typeface="Tahoma" panose="020B0604030504040204" pitchFamily="34" charset="0"/>
                <a:cs typeface="Courier New" panose="02070309020205020404" pitchFamily="49" charset="0"/>
              </a:rPr>
              <a:t>print </a:t>
            </a:r>
            <a:r>
              <a:rPr lang="en-US" altLang="ko-KR" sz="1400" b="0" dirty="0" err="1">
                <a:solidFill>
                  <a:srgbClr val="0000FF"/>
                </a:solidFill>
                <a:latin typeface="Courier New" panose="02070309020205020404" pitchFamily="49" charset="0"/>
                <a:ea typeface="Tahoma" panose="020B0604030504040204" pitchFamily="34" charset="0"/>
                <a:cs typeface="Courier New" panose="02070309020205020404" pitchFamily="49" charset="0"/>
              </a:rPr>
              <a:t>num_y</a:t>
            </a:r>
            <a:endParaRPr lang="en-US" altLang="ko-KR" sz="1400" b="0" dirty="0">
              <a:solidFill>
                <a:srgbClr val="0000FF"/>
              </a:solidFill>
              <a:latin typeface="Courier New" panose="02070309020205020404" pitchFamily="49" charset="0"/>
              <a:ea typeface="Tahoma" panose="020B0604030504040204" pitchFamily="34" charset="0"/>
              <a:cs typeface="Courier New" panose="02070309020205020404" pitchFamily="49" charset="0"/>
            </a:endParaRP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$2 = 0</a:t>
            </a:r>
          </a:p>
        </p:txBody>
      </p:sp>
      <p:sp>
        <p:nvSpPr>
          <p:cNvPr id="16" name="TextBox 15"/>
          <p:cNvSpPr txBox="1"/>
          <p:nvPr/>
        </p:nvSpPr>
        <p:spPr>
          <a:xfrm>
            <a:off x="781841" y="4351514"/>
            <a:ext cx="3555590" cy="738664"/>
          </a:xfrm>
          <a:prstGeom prst="rect">
            <a:avLst/>
          </a:prstGeom>
          <a:solidFill>
            <a:srgbClr val="FFFF99"/>
          </a:solidFill>
          <a:ln>
            <a:solidFill>
              <a:schemeClr val="tx1"/>
            </a:solidFill>
          </a:ln>
        </p:spPr>
        <p:txBody>
          <a:bodyPr wrap="square" numCol="1" rtlCol="0">
            <a:spAutoFit/>
          </a:bodyPr>
          <a:lstStyle/>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 ./</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insertsort</a:t>
            </a:r>
            <a:r>
              <a:rPr lang="en-US" altLang="ko-KR" sz="1400" b="0" dirty="0">
                <a:latin typeface="Courier New" panose="02070309020205020404" pitchFamily="49" charset="0"/>
                <a:ea typeface="Tahoma" panose="020B0604030504040204" pitchFamily="34" charset="0"/>
                <a:cs typeface="Courier New" panose="02070309020205020404" pitchFamily="49" charset="0"/>
              </a:rPr>
              <a:t> 15 10</a:t>
            </a: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10</a:t>
            </a: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0</a:t>
            </a:r>
          </a:p>
        </p:txBody>
      </p:sp>
      <p:sp>
        <p:nvSpPr>
          <p:cNvPr id="10" name="Content Placeholder 2"/>
          <p:cNvSpPr txBox="1">
            <a:spLocks/>
          </p:cNvSpPr>
          <p:nvPr/>
        </p:nvSpPr>
        <p:spPr>
          <a:xfrm>
            <a:off x="713867" y="1001416"/>
            <a:ext cx="5884528" cy="362661"/>
          </a:xfrm>
          <a:prstGeom prst="rect">
            <a:avLst/>
          </a:prstGeom>
        </p:spPr>
        <p:txBody>
          <a:bodyPr vert="horz" lIns="91440" tIns="45720" rIns="91440" bIns="45720" rtlCol="0">
            <a:normAutofit/>
          </a:bodyPr>
          <a:lstStyle>
            <a:lvl1pPr marL="228594" indent="-228594" algn="l" defTabSz="914377" rtl="0" eaLnBrk="1" latinLnBrk="1" hangingPunct="1">
              <a:lnSpc>
                <a:spcPct val="90000"/>
              </a:lnSpc>
              <a:spcBef>
                <a:spcPts val="1000"/>
              </a:spcBef>
              <a:buFont typeface="Arial" panose="020B0604020202020204" pitchFamily="34" charset="0"/>
              <a:buChar char="•"/>
              <a:defRPr sz="2800" kern="1200">
                <a:solidFill>
                  <a:schemeClr val="tx1"/>
                </a:solidFill>
                <a:latin typeface="Tahoma" panose="020B0604030504040204" pitchFamily="34" charset="0"/>
                <a:ea typeface="+mn-ea"/>
                <a:cs typeface="Tahoma" panose="020B0604030504040204" pitchFamily="34" charset="0"/>
              </a:defRPr>
            </a:lvl1pPr>
            <a:lvl2pPr marL="685783" indent="-228594" algn="l" defTabSz="914377" rtl="0" eaLnBrk="1" latinLnBrk="1" hangingPunct="1">
              <a:lnSpc>
                <a:spcPct val="90000"/>
              </a:lnSpc>
              <a:spcBef>
                <a:spcPts val="500"/>
              </a:spcBef>
              <a:buFont typeface="Arial" panose="020B0604020202020204" pitchFamily="34" charset="0"/>
              <a:buChar char="•"/>
              <a:defRPr sz="2400" kern="1200">
                <a:solidFill>
                  <a:schemeClr val="tx1"/>
                </a:solidFill>
                <a:latin typeface="Tahoma" panose="020B0604030504040204" pitchFamily="34" charset="0"/>
                <a:ea typeface="+mn-ea"/>
                <a:cs typeface="Tahoma" panose="020B0604030504040204" pitchFamily="34" charset="0"/>
              </a:defRPr>
            </a:lvl2pPr>
            <a:lvl3pPr marL="1142971" indent="-228594" algn="l" defTabSz="914377" rtl="0" eaLnBrk="1" latinLnBrk="1" hangingPunct="1">
              <a:lnSpc>
                <a:spcPct val="90000"/>
              </a:lnSpc>
              <a:spcBef>
                <a:spcPts val="500"/>
              </a:spcBef>
              <a:buFont typeface="Arial" panose="020B0604020202020204" pitchFamily="34" charset="0"/>
              <a:buChar char="•"/>
              <a:defRPr sz="2000" kern="1200">
                <a:solidFill>
                  <a:schemeClr val="tx1"/>
                </a:solidFill>
                <a:latin typeface="Tahoma" panose="020B0604030504040204" pitchFamily="34" charset="0"/>
                <a:ea typeface="+mn-ea"/>
                <a:cs typeface="Tahoma" panose="020B0604030504040204" pitchFamily="34" charset="0"/>
              </a:defRPr>
            </a:lvl3pPr>
            <a:lvl4pPr marL="1600160" indent="-228594" algn="l" defTabSz="914377" rtl="0" eaLnBrk="1" latinLnBrk="1" hangingPunct="1">
              <a:lnSpc>
                <a:spcPct val="90000"/>
              </a:lnSpc>
              <a:spcBef>
                <a:spcPts val="500"/>
              </a:spcBef>
              <a:buFont typeface="Arial" panose="020B0604020202020204" pitchFamily="34" charset="0"/>
              <a:buChar char="•"/>
              <a:defRPr sz="1800" kern="1200">
                <a:solidFill>
                  <a:schemeClr val="tx1"/>
                </a:solidFill>
                <a:latin typeface="Tahoma" panose="020B0604030504040204" pitchFamily="34" charset="0"/>
                <a:ea typeface="+mn-ea"/>
                <a:cs typeface="Tahoma" panose="020B0604030504040204" pitchFamily="34" charset="0"/>
              </a:defRPr>
            </a:lvl4pPr>
            <a:lvl5pPr marL="2057349" indent="-228594" algn="l" defTabSz="914377" rtl="0" eaLnBrk="1" latinLnBrk="1" hangingPunct="1">
              <a:lnSpc>
                <a:spcPct val="90000"/>
              </a:lnSpc>
              <a:spcBef>
                <a:spcPts val="500"/>
              </a:spcBef>
              <a:buFont typeface="Arial" panose="020B0604020202020204" pitchFamily="34" charset="0"/>
              <a:buChar char="•"/>
              <a:defRPr sz="1800" kern="1200">
                <a:solidFill>
                  <a:schemeClr val="tx1"/>
                </a:solidFill>
                <a:latin typeface="Tahoma" panose="020B0604030504040204" pitchFamily="34" charset="0"/>
                <a:ea typeface="+mn-ea"/>
                <a:cs typeface="Tahoma" panose="020B0604030504040204" pitchFamily="34" charset="0"/>
              </a:defRPr>
            </a:lvl5pPr>
            <a:lvl6pPr marL="2514537" indent="-228594" algn="l" defTabSz="914377"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ko-KR" sz="1600" b="0" dirty="0">
                <a:latin typeface="Helvetica" panose="020B0604020202020204" pitchFamily="34" charset="0"/>
                <a:ea typeface="Tahoma" panose="020B0604030504040204" pitchFamily="34" charset="0"/>
                <a:cs typeface="Helvetica" panose="020B0604020202020204" pitchFamily="34" charset="0"/>
              </a:rPr>
              <a:t>6) Check out the value of </a:t>
            </a:r>
            <a:r>
              <a:rPr lang="en-US" altLang="ko-KR" sz="1600" b="0" dirty="0" err="1">
                <a:latin typeface="Courier New" panose="02070309020205020404" pitchFamily="49" charset="0"/>
                <a:ea typeface="Tahoma" panose="020B0604030504040204" pitchFamily="34" charset="0"/>
                <a:cs typeface="Courier New" panose="02070309020205020404" pitchFamily="49" charset="0"/>
              </a:rPr>
              <a:t>num_y</a:t>
            </a:r>
            <a:r>
              <a:rPr lang="en-US" altLang="ko-KR" sz="1600" b="0" dirty="0">
                <a:latin typeface="Helvetica" panose="020B0604020202020204" pitchFamily="34" charset="0"/>
                <a:ea typeface="Tahoma" panose="020B0604030504040204" pitchFamily="34" charset="0"/>
                <a:cs typeface="Helvetica" panose="020B0604020202020204" pitchFamily="34" charset="0"/>
              </a:rPr>
              <a:t>!</a:t>
            </a:r>
            <a:endParaRPr lang="ko-KR" altLang="en-US" b="0" dirty="0"/>
          </a:p>
        </p:txBody>
      </p:sp>
    </p:spTree>
    <p:extLst>
      <p:ext uri="{BB962C8B-B14F-4D97-AF65-F5344CB8AC3E}">
        <p14:creationId xmlns:p14="http://schemas.microsoft.com/office/powerpoint/2010/main" val="1646871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b="0" dirty="0"/>
              <a:t>Debugging </a:t>
            </a:r>
            <a:r>
              <a:rPr lang="en-US" altLang="ko-KR" b="0" dirty="0" err="1"/>
              <a:t>Insertsort</a:t>
            </a:r>
            <a:endParaRPr lang="ko-KR" altLang="en-US" b="0" dirty="0"/>
          </a:p>
        </p:txBody>
      </p:sp>
      <p:sp>
        <p:nvSpPr>
          <p:cNvPr id="13" name="TextBox 12"/>
          <p:cNvSpPr txBox="1"/>
          <p:nvPr/>
        </p:nvSpPr>
        <p:spPr>
          <a:xfrm>
            <a:off x="7493924" y="1271588"/>
            <a:ext cx="4129389" cy="3970318"/>
          </a:xfrm>
          <a:prstGeom prst="rect">
            <a:avLst/>
          </a:prstGeom>
          <a:solidFill>
            <a:srgbClr val="FFFF99"/>
          </a:solidFill>
          <a:ln>
            <a:solidFill>
              <a:schemeClr val="tx1"/>
            </a:solidFill>
          </a:ln>
        </p:spPr>
        <p:txBody>
          <a:bodyPr wrap="square" numCol="1" rtlCol="0">
            <a:spAutoFit/>
          </a:bodyPr>
          <a:lstStyle/>
          <a:p>
            <a:pPr algn="l"/>
            <a:r>
              <a:rPr lang="en-US" altLang="ko-KR" sz="1400" b="0" dirty="0">
                <a:latin typeface="Courier New" panose="02070309020205020404" pitchFamily="49" charset="0"/>
                <a:cs typeface="Courier New" panose="02070309020205020404" pitchFamily="49" charset="0"/>
              </a:rPr>
              <a:t>27 void insert(</a:t>
            </a:r>
            <a:r>
              <a:rPr lang="en-US" altLang="ko-KR" sz="1400" b="0" dirty="0" err="1">
                <a:latin typeface="Courier New" panose="02070309020205020404" pitchFamily="49" charset="0"/>
                <a:cs typeface="Courier New" panose="02070309020205020404" pitchFamily="49" charset="0"/>
              </a:rPr>
              <a:t>int</a:t>
            </a:r>
            <a:r>
              <a:rPr lang="en-US" altLang="ko-KR" sz="1400" b="0" dirty="0">
                <a:latin typeface="Courier New" panose="02070309020205020404" pitchFamily="49" charset="0"/>
                <a:cs typeface="Courier New" panose="02070309020205020404" pitchFamily="49" charset="0"/>
              </a:rPr>
              <a:t> </a:t>
            </a:r>
            <a:r>
              <a:rPr lang="en-US" altLang="ko-KR" sz="1400" b="0" dirty="0" err="1">
                <a:latin typeface="Courier New" panose="02070309020205020404" pitchFamily="49" charset="0"/>
                <a:cs typeface="Courier New" panose="02070309020205020404" pitchFamily="49" charset="0"/>
              </a:rPr>
              <a:t>new_y</a:t>
            </a:r>
            <a:r>
              <a:rPr lang="en-US" altLang="ko-KR" sz="1400" b="0" dirty="0">
                <a:latin typeface="Courier New" panose="02070309020205020404" pitchFamily="49" charset="0"/>
                <a:cs typeface="Courier New" panose="02070309020205020404" pitchFamily="49" charset="0"/>
              </a:rPr>
              <a:t>)</a:t>
            </a:r>
          </a:p>
          <a:p>
            <a:pPr algn="l"/>
            <a:r>
              <a:rPr lang="en-US" altLang="ko-KR" sz="1400" b="0" dirty="0">
                <a:latin typeface="Courier New" panose="02070309020205020404" pitchFamily="49" charset="0"/>
                <a:cs typeface="Courier New" panose="02070309020205020404" pitchFamily="49" charset="0"/>
              </a:rPr>
              <a:t>28 {  </a:t>
            </a:r>
          </a:p>
          <a:p>
            <a:pPr algn="l"/>
            <a:r>
              <a:rPr lang="en-US" altLang="ko-KR" sz="1400" b="0" dirty="0">
                <a:latin typeface="Courier New" panose="02070309020205020404" pitchFamily="49" charset="0"/>
                <a:cs typeface="Courier New" panose="02070309020205020404" pitchFamily="49" charset="0"/>
              </a:rPr>
              <a:t>29    </a:t>
            </a:r>
            <a:r>
              <a:rPr lang="en-US" altLang="ko-KR" sz="1400" b="0" dirty="0" err="1">
                <a:latin typeface="Courier New" panose="02070309020205020404" pitchFamily="49" charset="0"/>
                <a:cs typeface="Courier New" panose="02070309020205020404" pitchFamily="49" charset="0"/>
              </a:rPr>
              <a:t>int</a:t>
            </a:r>
            <a:r>
              <a:rPr lang="en-US" altLang="ko-KR" sz="1400" b="0" dirty="0">
                <a:latin typeface="Courier New" panose="02070309020205020404" pitchFamily="49" charset="0"/>
                <a:cs typeface="Courier New" panose="02070309020205020404" pitchFamily="49" charset="0"/>
              </a:rPr>
              <a:t> j;</a:t>
            </a:r>
          </a:p>
          <a:p>
            <a:pPr algn="l"/>
            <a:r>
              <a:rPr lang="en-US" altLang="ko-KR" sz="1400" b="0" dirty="0">
                <a:solidFill>
                  <a:srgbClr val="FF0000"/>
                </a:solidFill>
                <a:latin typeface="Courier New" panose="02070309020205020404" pitchFamily="49" charset="0"/>
                <a:cs typeface="Courier New" panose="02070309020205020404" pitchFamily="49" charset="0"/>
              </a:rPr>
              <a:t>30</a:t>
            </a:r>
            <a:r>
              <a:rPr lang="en-US" altLang="ko-KR" sz="1400" b="0" dirty="0">
                <a:latin typeface="Courier New" panose="02070309020205020404" pitchFamily="49" charset="0"/>
                <a:cs typeface="Courier New" panose="02070309020205020404" pitchFamily="49" charset="0"/>
              </a:rPr>
              <a:t>    if (</a:t>
            </a:r>
            <a:r>
              <a:rPr lang="en-US" altLang="ko-KR" sz="1400" b="0" dirty="0" err="1">
                <a:latin typeface="Courier New" panose="02070309020205020404" pitchFamily="49" charset="0"/>
                <a:cs typeface="Courier New" panose="02070309020205020404" pitchFamily="49" charset="0"/>
              </a:rPr>
              <a:t>num_y</a:t>
            </a:r>
            <a:r>
              <a:rPr lang="en-US" altLang="ko-KR" sz="1400" b="0" dirty="0">
                <a:latin typeface="Courier New" panose="02070309020205020404" pitchFamily="49" charset="0"/>
                <a:cs typeface="Courier New" panose="02070309020205020404" pitchFamily="49" charset="0"/>
              </a:rPr>
              <a:t> == 0) { // y empty so far</a:t>
            </a:r>
          </a:p>
          <a:p>
            <a:pPr algn="l"/>
            <a:r>
              <a:rPr lang="en-US" altLang="ko-KR" sz="1400" b="0" dirty="0">
                <a:latin typeface="Courier New" panose="02070309020205020404" pitchFamily="49" charset="0"/>
                <a:cs typeface="Courier New" panose="02070309020205020404" pitchFamily="49" charset="0"/>
              </a:rPr>
              <a:t>31      y[0] = </a:t>
            </a:r>
            <a:r>
              <a:rPr lang="en-US" altLang="ko-KR" sz="1400" b="0" dirty="0" err="1">
                <a:latin typeface="Courier New" panose="02070309020205020404" pitchFamily="49" charset="0"/>
                <a:cs typeface="Courier New" panose="02070309020205020404" pitchFamily="49" charset="0"/>
              </a:rPr>
              <a:t>new_y</a:t>
            </a:r>
            <a:r>
              <a:rPr lang="en-US" altLang="ko-KR" sz="1400" b="0" dirty="0">
                <a:latin typeface="Courier New" panose="02070309020205020404" pitchFamily="49" charset="0"/>
                <a:cs typeface="Courier New" panose="02070309020205020404" pitchFamily="49" charset="0"/>
              </a:rPr>
              <a:t>;</a:t>
            </a:r>
          </a:p>
          <a:p>
            <a:pPr algn="l"/>
            <a:r>
              <a:rPr lang="en-US" altLang="ko-KR" sz="1400" b="0" dirty="0">
                <a:latin typeface="Courier New" panose="02070309020205020404" pitchFamily="49" charset="0"/>
                <a:cs typeface="Courier New" panose="02070309020205020404" pitchFamily="49" charset="0"/>
              </a:rPr>
              <a:t>32      return;</a:t>
            </a:r>
          </a:p>
          <a:p>
            <a:pPr algn="l"/>
            <a:r>
              <a:rPr lang="en-US" altLang="ko-KR" sz="1400" b="0" dirty="0">
                <a:latin typeface="Courier New" panose="02070309020205020404" pitchFamily="49" charset="0"/>
                <a:cs typeface="Courier New" panose="02070309020205020404" pitchFamily="49" charset="0"/>
              </a:rPr>
              <a:t>33</a:t>
            </a:r>
            <a:r>
              <a:rPr lang="ko-KR" altLang="en-US" sz="1400" b="0" dirty="0">
                <a:latin typeface="Courier New" panose="02070309020205020404" pitchFamily="49" charset="0"/>
                <a:cs typeface="Courier New" panose="02070309020205020404" pitchFamily="49" charset="0"/>
              </a:rPr>
              <a:t>    </a:t>
            </a:r>
            <a:r>
              <a:rPr lang="en-US" altLang="ko-KR" sz="1400" b="0" dirty="0">
                <a:latin typeface="Courier New" panose="02070309020205020404" pitchFamily="49" charset="0"/>
                <a:cs typeface="Courier New" panose="02070309020205020404" pitchFamily="49" charset="0"/>
              </a:rPr>
              <a:t>}</a:t>
            </a:r>
          </a:p>
          <a:p>
            <a:pPr algn="l"/>
            <a:r>
              <a:rPr lang="en-US" altLang="ko-KR" sz="1400" b="0" dirty="0">
                <a:latin typeface="Courier New" panose="02070309020205020404" pitchFamily="49" charset="0"/>
                <a:cs typeface="Courier New" panose="02070309020205020404" pitchFamily="49" charset="0"/>
              </a:rPr>
              <a:t>…</a:t>
            </a:r>
          </a:p>
          <a:p>
            <a:pPr algn="l"/>
            <a:r>
              <a:rPr lang="en-US" altLang="ko-KR" sz="1400" b="0" dirty="0">
                <a:solidFill>
                  <a:srgbClr val="FF0000"/>
                </a:solidFill>
                <a:latin typeface="Courier New" panose="02070309020205020404" pitchFamily="49" charset="0"/>
                <a:cs typeface="Courier New" panose="02070309020205020404" pitchFamily="49" charset="0"/>
              </a:rPr>
              <a:t>36</a:t>
            </a:r>
            <a:r>
              <a:rPr lang="en-US" altLang="ko-KR" sz="1400" b="0" dirty="0">
                <a:latin typeface="Courier New" panose="02070309020205020404" pitchFamily="49" charset="0"/>
                <a:cs typeface="Courier New" panose="02070309020205020404" pitchFamily="49" charset="0"/>
              </a:rPr>
              <a:t>    for (j = 0; j &lt; </a:t>
            </a:r>
            <a:r>
              <a:rPr lang="en-US" altLang="ko-KR" sz="1400" b="0" dirty="0" err="1">
                <a:latin typeface="Courier New" panose="02070309020205020404" pitchFamily="49" charset="0"/>
                <a:cs typeface="Courier New" panose="02070309020205020404" pitchFamily="49" charset="0"/>
              </a:rPr>
              <a:t>num_y</a:t>
            </a:r>
            <a:r>
              <a:rPr lang="en-US" altLang="ko-KR" sz="1400" b="0" dirty="0">
                <a:latin typeface="Courier New" panose="02070309020205020404" pitchFamily="49" charset="0"/>
                <a:cs typeface="Courier New" panose="02070309020205020404" pitchFamily="49" charset="0"/>
              </a:rPr>
              <a:t>; </a:t>
            </a:r>
            <a:r>
              <a:rPr lang="en-US" altLang="ko-KR" sz="1400" b="0" dirty="0" err="1">
                <a:latin typeface="Courier New" panose="02070309020205020404" pitchFamily="49" charset="0"/>
                <a:cs typeface="Courier New" panose="02070309020205020404" pitchFamily="49" charset="0"/>
              </a:rPr>
              <a:t>j++</a:t>
            </a:r>
            <a:r>
              <a:rPr lang="en-US" altLang="ko-KR" sz="1400" b="0" dirty="0">
                <a:latin typeface="Courier New" panose="02070309020205020404" pitchFamily="49" charset="0"/>
                <a:cs typeface="Courier New" panose="02070309020205020404" pitchFamily="49" charset="0"/>
              </a:rPr>
              <a:t>)  {</a:t>
            </a:r>
          </a:p>
          <a:p>
            <a:pPr algn="l"/>
            <a:r>
              <a:rPr lang="en-US" altLang="ko-KR" sz="1400" b="0" dirty="0">
                <a:latin typeface="Courier New" panose="02070309020205020404" pitchFamily="49" charset="0"/>
                <a:cs typeface="Courier New" panose="02070309020205020404" pitchFamily="49" charset="0"/>
              </a:rPr>
              <a:t>37        if (</a:t>
            </a:r>
            <a:r>
              <a:rPr lang="en-US" altLang="ko-KR" sz="1400" b="0" dirty="0" err="1">
                <a:latin typeface="Courier New" panose="02070309020205020404" pitchFamily="49" charset="0"/>
                <a:cs typeface="Courier New" panose="02070309020205020404" pitchFamily="49" charset="0"/>
              </a:rPr>
              <a:t>new_y</a:t>
            </a:r>
            <a:r>
              <a:rPr lang="en-US" altLang="ko-KR" sz="1400" b="0" dirty="0">
                <a:latin typeface="Courier New" panose="02070309020205020404" pitchFamily="49" charset="0"/>
                <a:cs typeface="Courier New" panose="02070309020205020404" pitchFamily="49" charset="0"/>
              </a:rPr>
              <a:t> &lt; y[j])  {</a:t>
            </a:r>
          </a:p>
          <a:p>
            <a:pPr algn="l"/>
            <a:r>
              <a:rPr lang="en-US" altLang="ko-KR" sz="1400" b="0" dirty="0">
                <a:latin typeface="Courier New" panose="02070309020205020404" pitchFamily="49" charset="0"/>
                <a:cs typeface="Courier New" panose="02070309020205020404" pitchFamily="49" charset="0"/>
              </a:rPr>
              <a:t>…</a:t>
            </a:r>
          </a:p>
          <a:p>
            <a:pPr algn="l"/>
            <a:r>
              <a:rPr lang="en-US" altLang="ko-KR" sz="1400" b="0" dirty="0">
                <a:latin typeface="Courier New" panose="02070309020205020404" pitchFamily="49" charset="0"/>
                <a:cs typeface="Courier New" panose="02070309020205020404" pitchFamily="49" charset="0"/>
              </a:rPr>
              <a:t>40          </a:t>
            </a:r>
            <a:r>
              <a:rPr lang="en-US" altLang="ko-KR" sz="1400" b="0" dirty="0" err="1">
                <a:latin typeface="Courier New" panose="02070309020205020404" pitchFamily="49" charset="0"/>
                <a:cs typeface="Courier New" panose="02070309020205020404" pitchFamily="49" charset="0"/>
              </a:rPr>
              <a:t>scoot_over</a:t>
            </a:r>
            <a:r>
              <a:rPr lang="en-US" altLang="ko-KR" sz="1400" b="0" dirty="0">
                <a:latin typeface="Courier New" panose="02070309020205020404" pitchFamily="49" charset="0"/>
                <a:cs typeface="Courier New" panose="02070309020205020404" pitchFamily="49" charset="0"/>
              </a:rPr>
              <a:t>(j);</a:t>
            </a:r>
          </a:p>
          <a:p>
            <a:pPr algn="l"/>
            <a:r>
              <a:rPr lang="en-US" altLang="ko-KR" sz="1400" b="0" dirty="0">
                <a:latin typeface="Courier New" panose="02070309020205020404" pitchFamily="49" charset="0"/>
                <a:cs typeface="Courier New" panose="02070309020205020404" pitchFamily="49" charset="0"/>
              </a:rPr>
              <a:t>41          y[j] = </a:t>
            </a:r>
            <a:r>
              <a:rPr lang="en-US" altLang="ko-KR" sz="1400" b="0" dirty="0" err="1">
                <a:latin typeface="Courier New" panose="02070309020205020404" pitchFamily="49" charset="0"/>
                <a:cs typeface="Courier New" panose="02070309020205020404" pitchFamily="49" charset="0"/>
              </a:rPr>
              <a:t>new_y</a:t>
            </a:r>
            <a:r>
              <a:rPr lang="en-US" altLang="ko-KR" sz="1400" b="0" dirty="0">
                <a:latin typeface="Courier New" panose="02070309020205020404" pitchFamily="49" charset="0"/>
                <a:cs typeface="Courier New" panose="02070309020205020404" pitchFamily="49" charset="0"/>
              </a:rPr>
              <a:t>;</a:t>
            </a:r>
          </a:p>
          <a:p>
            <a:pPr algn="l"/>
            <a:r>
              <a:rPr lang="en-US" altLang="ko-KR" sz="1400" b="0" dirty="0">
                <a:latin typeface="Courier New" panose="02070309020205020404" pitchFamily="49" charset="0"/>
                <a:cs typeface="Courier New" panose="02070309020205020404" pitchFamily="49" charset="0"/>
              </a:rPr>
              <a:t>42          return;</a:t>
            </a:r>
          </a:p>
          <a:p>
            <a:pPr algn="l"/>
            <a:r>
              <a:rPr lang="en-US" altLang="ko-KR" sz="1400" b="0" dirty="0">
                <a:latin typeface="Courier New" panose="02070309020205020404" pitchFamily="49" charset="0"/>
                <a:cs typeface="Courier New" panose="02070309020205020404" pitchFamily="49" charset="0"/>
              </a:rPr>
              <a:t>43</a:t>
            </a:r>
            <a:r>
              <a:rPr lang="ko-KR" altLang="en-US" sz="1400" b="0" dirty="0">
                <a:latin typeface="Courier New" panose="02070309020205020404" pitchFamily="49" charset="0"/>
                <a:cs typeface="Courier New" panose="02070309020205020404" pitchFamily="49" charset="0"/>
              </a:rPr>
              <a:t>         </a:t>
            </a:r>
            <a:r>
              <a:rPr lang="en-US" altLang="ko-KR" sz="1400" b="0" dirty="0">
                <a:latin typeface="Courier New" panose="02070309020205020404" pitchFamily="49" charset="0"/>
                <a:cs typeface="Courier New" panose="02070309020205020404" pitchFamily="49" charset="0"/>
              </a:rPr>
              <a:t>}</a:t>
            </a:r>
          </a:p>
          <a:p>
            <a:pPr algn="l"/>
            <a:r>
              <a:rPr lang="en-US" altLang="ko-KR" sz="1400" b="0" dirty="0">
                <a:latin typeface="Courier New" panose="02070309020205020404" pitchFamily="49" charset="0"/>
                <a:cs typeface="Courier New" panose="02070309020205020404" pitchFamily="49" charset="0"/>
              </a:rPr>
              <a:t>44</a:t>
            </a:r>
            <a:r>
              <a:rPr lang="ko-KR" altLang="en-US" sz="1400" b="0" dirty="0">
                <a:latin typeface="Courier New" panose="02070309020205020404" pitchFamily="49" charset="0"/>
                <a:cs typeface="Courier New" panose="02070309020205020404" pitchFamily="49" charset="0"/>
              </a:rPr>
              <a:t>      </a:t>
            </a:r>
            <a:r>
              <a:rPr lang="en-US" altLang="ko-KR" sz="1400" b="0" dirty="0">
                <a:latin typeface="Courier New" panose="02070309020205020404" pitchFamily="49" charset="0"/>
                <a:cs typeface="Courier New" panose="02070309020205020404" pitchFamily="49" charset="0"/>
              </a:rPr>
              <a:t>}</a:t>
            </a:r>
          </a:p>
          <a:p>
            <a:pPr algn="l"/>
            <a:r>
              <a:rPr lang="en-US" altLang="ko-KR" sz="1400" b="0" dirty="0">
                <a:solidFill>
                  <a:srgbClr val="FF0000"/>
                </a:solidFill>
                <a:latin typeface="Courier New" panose="02070309020205020404" pitchFamily="49" charset="0"/>
                <a:cs typeface="Courier New" panose="02070309020205020404" pitchFamily="49" charset="0"/>
              </a:rPr>
              <a:t>45</a:t>
            </a:r>
            <a:r>
              <a:rPr lang="en-US" altLang="ko-KR" sz="1400" b="0" dirty="0">
                <a:latin typeface="Courier New" panose="02070309020205020404" pitchFamily="49" charset="0"/>
                <a:cs typeface="Courier New" panose="02070309020205020404" pitchFamily="49" charset="0"/>
              </a:rPr>
              <a:t>    }</a:t>
            </a:r>
            <a:endParaRPr lang="ko-KR" altLang="en-US" sz="1600" b="0" dirty="0"/>
          </a:p>
        </p:txBody>
      </p:sp>
      <p:grpSp>
        <p:nvGrpSpPr>
          <p:cNvPr id="8" name="Group 7"/>
          <p:cNvGrpSpPr/>
          <p:nvPr/>
        </p:nvGrpSpPr>
        <p:grpSpPr>
          <a:xfrm>
            <a:off x="930888" y="2391686"/>
            <a:ext cx="5522540" cy="2635963"/>
            <a:chOff x="937466" y="3082276"/>
            <a:chExt cx="5522540" cy="2635963"/>
          </a:xfrm>
        </p:grpSpPr>
        <p:sp>
          <p:nvSpPr>
            <p:cNvPr id="14" name="TextBox 13"/>
            <p:cNvSpPr txBox="1"/>
            <p:nvPr/>
          </p:nvSpPr>
          <p:spPr>
            <a:xfrm>
              <a:off x="937466" y="3471470"/>
              <a:ext cx="5522540" cy="2246769"/>
            </a:xfrm>
            <a:prstGeom prst="rect">
              <a:avLst/>
            </a:prstGeom>
            <a:solidFill>
              <a:srgbClr val="FFFF99"/>
            </a:solidFill>
            <a:ln>
              <a:solidFill>
                <a:schemeClr val="tx1"/>
              </a:solidFill>
            </a:ln>
          </p:spPr>
          <p:txBody>
            <a:bodyPr wrap="square" numCol="1" rtlCol="0">
              <a:spAutoFit/>
            </a:bodyPr>
            <a:lstStyle/>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gdb</a:t>
              </a:r>
              <a:r>
                <a:rPr lang="en-US" altLang="ko-KR" sz="1400" b="0" dirty="0">
                  <a:latin typeface="Courier New" panose="02070309020205020404" pitchFamily="49" charset="0"/>
                  <a:ea typeface="Tahoma" panose="020B0604030504040204" pitchFamily="34" charset="0"/>
                  <a:cs typeface="Courier New" panose="02070309020205020404" pitchFamily="49" charset="0"/>
                </a:rPr>
                <a:t>) </a:t>
              </a:r>
              <a:r>
                <a:rPr lang="en-US" altLang="ko-KR" sz="1400" b="0" dirty="0">
                  <a:solidFill>
                    <a:srgbClr val="0000FF"/>
                  </a:solidFill>
                  <a:latin typeface="Courier New" panose="02070309020205020404" pitchFamily="49" charset="0"/>
                  <a:ea typeface="Tahoma" panose="020B0604030504040204" pitchFamily="34" charset="0"/>
                  <a:cs typeface="Courier New" panose="02070309020205020404" pitchFamily="49" charset="0"/>
                </a:rPr>
                <a:t>next</a:t>
              </a: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36    for (j = 0; j &lt; </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num_y</a:t>
              </a:r>
              <a:r>
                <a:rPr lang="en-US" altLang="ko-KR" sz="1400" b="0" dirty="0">
                  <a:latin typeface="Courier New" panose="02070309020205020404" pitchFamily="49" charset="0"/>
                  <a:ea typeface="Tahoma" panose="020B0604030504040204" pitchFamily="34" charset="0"/>
                  <a:cs typeface="Courier New" panose="02070309020205020404" pitchFamily="49" charset="0"/>
                </a:rPr>
                <a:t>; </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j++</a:t>
              </a:r>
              <a:r>
                <a:rPr lang="en-US" altLang="ko-KR" sz="1400" b="0" dirty="0">
                  <a:latin typeface="Courier New" panose="02070309020205020404" pitchFamily="49" charset="0"/>
                  <a:ea typeface="Tahoma" panose="020B0604030504040204" pitchFamily="34" charset="0"/>
                  <a:cs typeface="Courier New" panose="02070309020205020404" pitchFamily="49" charset="0"/>
                </a:rPr>
                <a:t>)  {</a:t>
              </a: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gdb</a:t>
              </a:r>
              <a:r>
                <a:rPr lang="en-US" altLang="ko-KR" sz="1400" b="0" dirty="0">
                  <a:latin typeface="Courier New" panose="02070309020205020404" pitchFamily="49" charset="0"/>
                  <a:ea typeface="Tahoma" panose="020B0604030504040204" pitchFamily="34" charset="0"/>
                  <a:cs typeface="Courier New" panose="02070309020205020404" pitchFamily="49" charset="0"/>
                </a:rPr>
                <a:t>) </a:t>
              </a:r>
              <a:r>
                <a:rPr lang="en-US" altLang="ko-KR" sz="1400" b="0" dirty="0">
                  <a:solidFill>
                    <a:srgbClr val="0000FF"/>
                  </a:solidFill>
                  <a:latin typeface="Courier New" panose="02070309020205020404" pitchFamily="49" charset="0"/>
                  <a:ea typeface="Tahoma" panose="020B0604030504040204" pitchFamily="34" charset="0"/>
                  <a:cs typeface="Courier New" panose="02070309020205020404" pitchFamily="49" charset="0"/>
                </a:rPr>
                <a:t>next</a:t>
              </a: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37    if (</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new_y</a:t>
              </a:r>
              <a:r>
                <a:rPr lang="en-US" altLang="ko-KR" sz="1400" b="0" dirty="0">
                  <a:latin typeface="Courier New" panose="02070309020205020404" pitchFamily="49" charset="0"/>
                  <a:ea typeface="Tahoma" panose="020B0604030504040204" pitchFamily="34" charset="0"/>
                  <a:cs typeface="Courier New" panose="02070309020205020404" pitchFamily="49" charset="0"/>
                </a:rPr>
                <a:t> &lt; y[j])  {</a:t>
              </a: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gdb</a:t>
              </a:r>
              <a:r>
                <a:rPr lang="en-US" altLang="ko-KR" sz="1400" b="0" dirty="0">
                  <a:latin typeface="Courier New" panose="02070309020205020404" pitchFamily="49" charset="0"/>
                  <a:ea typeface="Tahoma" panose="020B0604030504040204" pitchFamily="34" charset="0"/>
                  <a:cs typeface="Courier New" panose="02070309020205020404" pitchFamily="49" charset="0"/>
                </a:rPr>
                <a:t>) </a:t>
              </a:r>
              <a:r>
                <a:rPr lang="en-US" altLang="ko-KR" sz="1400" b="0" dirty="0">
                  <a:solidFill>
                    <a:srgbClr val="0000FF"/>
                  </a:solidFill>
                  <a:latin typeface="Courier New" panose="02070309020205020404" pitchFamily="49" charset="0"/>
                  <a:ea typeface="Tahoma" panose="020B0604030504040204" pitchFamily="34" charset="0"/>
                  <a:cs typeface="Courier New" panose="02070309020205020404" pitchFamily="49" charset="0"/>
                </a:rPr>
                <a:t>print y[0]</a:t>
              </a: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$3 = 15</a:t>
              </a: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gdb</a:t>
              </a:r>
              <a:r>
                <a:rPr lang="en-US" altLang="ko-KR" sz="1400" b="0" dirty="0">
                  <a:latin typeface="Courier New" panose="02070309020205020404" pitchFamily="49" charset="0"/>
                  <a:ea typeface="Tahoma" panose="020B0604030504040204" pitchFamily="34" charset="0"/>
                  <a:cs typeface="Courier New" panose="02070309020205020404" pitchFamily="49" charset="0"/>
                </a:rPr>
                <a:t>) </a:t>
              </a:r>
              <a:r>
                <a:rPr lang="en-US" altLang="ko-KR" sz="1400" b="0" dirty="0">
                  <a:solidFill>
                    <a:srgbClr val="0000FF"/>
                  </a:solidFill>
                  <a:latin typeface="Courier New" panose="02070309020205020404" pitchFamily="49" charset="0"/>
                  <a:ea typeface="Tahoma" panose="020B0604030504040204" pitchFamily="34" charset="0"/>
                  <a:cs typeface="Courier New" panose="02070309020205020404" pitchFamily="49" charset="0"/>
                </a:rPr>
                <a:t>next</a:t>
              </a:r>
            </a:p>
            <a:p>
              <a:pPr marL="342900" indent="-342900" algn="l">
                <a:buAutoNum type="arabicPlain" startAt="40"/>
              </a:pP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scoot_over</a:t>
              </a:r>
              <a:r>
                <a:rPr lang="en-US" altLang="ko-KR" sz="1400" b="0" dirty="0">
                  <a:latin typeface="Courier New" panose="02070309020205020404" pitchFamily="49" charset="0"/>
                  <a:ea typeface="Tahoma" panose="020B0604030504040204" pitchFamily="34" charset="0"/>
                  <a:cs typeface="Courier New" panose="02070309020205020404" pitchFamily="49" charset="0"/>
                </a:rPr>
                <a:t>(j);</a:t>
              </a:r>
            </a:p>
            <a:p>
              <a:pPr algn="l"/>
              <a:r>
                <a:rPr lang="es-ES" altLang="ko-KR" sz="1400" b="0" dirty="0">
                  <a:latin typeface="Courier New" panose="02070309020205020404" pitchFamily="49" charset="0"/>
                  <a:ea typeface="Tahoma" panose="020B0604030504040204" pitchFamily="34" charset="0"/>
                  <a:cs typeface="Courier New" panose="02070309020205020404" pitchFamily="49" charset="0"/>
                </a:rPr>
                <a:t>(</a:t>
              </a:r>
              <a:r>
                <a:rPr lang="es-ES" altLang="ko-KR" sz="1400" b="0" dirty="0" err="1">
                  <a:latin typeface="Courier New" panose="02070309020205020404" pitchFamily="49" charset="0"/>
                  <a:ea typeface="Tahoma" panose="020B0604030504040204" pitchFamily="34" charset="0"/>
                  <a:cs typeface="Courier New" panose="02070309020205020404" pitchFamily="49" charset="0"/>
                </a:rPr>
                <a:t>gdb</a:t>
              </a:r>
              <a:r>
                <a:rPr lang="es-ES" altLang="ko-KR" sz="1400" b="0" dirty="0">
                  <a:latin typeface="Courier New" panose="02070309020205020404" pitchFamily="49" charset="0"/>
                  <a:ea typeface="Tahoma" panose="020B0604030504040204" pitchFamily="34" charset="0"/>
                  <a:cs typeface="Courier New" panose="02070309020205020404" pitchFamily="49" charset="0"/>
                </a:rPr>
                <a:t>) </a:t>
              </a:r>
              <a:r>
                <a:rPr lang="es-ES" altLang="ko-KR" sz="1400" b="0" dirty="0" err="1">
                  <a:solidFill>
                    <a:srgbClr val="0000FF"/>
                  </a:solidFill>
                  <a:latin typeface="Courier New" panose="02070309020205020404" pitchFamily="49" charset="0"/>
                  <a:ea typeface="Tahoma" panose="020B0604030504040204" pitchFamily="34" charset="0"/>
                  <a:cs typeface="Courier New" panose="02070309020205020404" pitchFamily="49" charset="0"/>
                </a:rPr>
                <a:t>print</a:t>
              </a:r>
              <a:r>
                <a:rPr lang="es-ES" altLang="ko-KR" sz="1400" b="0" dirty="0">
                  <a:solidFill>
                    <a:srgbClr val="0000FF"/>
                  </a:solidFill>
                  <a:latin typeface="Courier New" panose="02070309020205020404" pitchFamily="49" charset="0"/>
                  <a:ea typeface="Tahoma" panose="020B0604030504040204" pitchFamily="34" charset="0"/>
                  <a:cs typeface="Courier New" panose="02070309020205020404" pitchFamily="49" charset="0"/>
                </a:rPr>
                <a:t> y</a:t>
              </a:r>
            </a:p>
            <a:p>
              <a:pPr algn="l"/>
              <a:r>
                <a:rPr lang="es-ES" altLang="ko-KR" sz="1400" b="0" dirty="0">
                  <a:latin typeface="Courier New" panose="02070309020205020404" pitchFamily="49" charset="0"/>
                  <a:ea typeface="Tahoma" panose="020B0604030504040204" pitchFamily="34" charset="0"/>
                  <a:cs typeface="Courier New" panose="02070309020205020404" pitchFamily="49" charset="0"/>
                </a:rPr>
                <a:t>$</a:t>
              </a:r>
              <a:r>
                <a:rPr lang="en-US" altLang="ko-KR" sz="1400" b="0" dirty="0">
                  <a:latin typeface="Courier New" panose="02070309020205020404" pitchFamily="49" charset="0"/>
                  <a:ea typeface="Tahoma" panose="020B0604030504040204" pitchFamily="34" charset="0"/>
                  <a:cs typeface="Courier New" panose="02070309020205020404" pitchFamily="49" charset="0"/>
                </a:rPr>
                <a:t>4</a:t>
              </a:r>
              <a:r>
                <a:rPr lang="es-ES" altLang="ko-KR" sz="1400" b="0" dirty="0">
                  <a:latin typeface="Courier New" panose="02070309020205020404" pitchFamily="49" charset="0"/>
                  <a:ea typeface="Tahoma" panose="020B0604030504040204" pitchFamily="34" charset="0"/>
                  <a:cs typeface="Courier New" panose="02070309020205020404" pitchFamily="49" charset="0"/>
                </a:rPr>
                <a:t> = {15, 0, 0, 0, 0, 0, 0, 0, 0, 0}</a:t>
              </a:r>
              <a:endParaRPr lang="en-US" altLang="ko-KR" sz="1400" b="0" dirty="0">
                <a:latin typeface="Courier New" panose="02070309020205020404" pitchFamily="49" charset="0"/>
                <a:ea typeface="Tahoma" panose="020B0604030504040204" pitchFamily="34" charset="0"/>
                <a:cs typeface="Courier New" panose="02070309020205020404" pitchFamily="49" charset="0"/>
              </a:endParaRPr>
            </a:p>
          </p:txBody>
        </p:sp>
        <p:sp>
          <p:nvSpPr>
            <p:cNvPr id="5" name="Rectangle 4"/>
            <p:cNvSpPr/>
            <p:nvPr/>
          </p:nvSpPr>
          <p:spPr>
            <a:xfrm>
              <a:off x="982823" y="3082276"/>
              <a:ext cx="4413388" cy="338554"/>
            </a:xfrm>
            <a:prstGeom prst="rect">
              <a:avLst/>
            </a:prstGeom>
          </p:spPr>
          <p:txBody>
            <a:bodyPr wrap="none">
              <a:spAutoFit/>
            </a:bodyPr>
            <a:lstStyle/>
            <a:p>
              <a:pPr algn="l"/>
              <a:r>
                <a:rPr lang="en-US" altLang="ko-KR" sz="1600" b="0" dirty="0">
                  <a:latin typeface="Tahoma" panose="020B0604030504040204" pitchFamily="34" charset="0"/>
                  <a:ea typeface="Tahoma" panose="020B0604030504040204" pitchFamily="34" charset="0"/>
                  <a:cs typeface="Tahoma" panose="020B0604030504040204" pitchFamily="34" charset="0"/>
                </a:rPr>
                <a:t>(8) A bit more investigation with </a:t>
              </a:r>
              <a:r>
                <a:rPr lang="en-US" altLang="ko-KR" sz="1600" b="0" dirty="0">
                  <a:latin typeface="Courier New" panose="02070309020205020404" pitchFamily="49" charset="0"/>
                  <a:ea typeface="Tahoma" panose="020B0604030504040204" pitchFamily="34" charset="0"/>
                  <a:cs typeface="Courier New" panose="02070309020205020404" pitchFamily="49" charset="0"/>
                </a:rPr>
                <a:t>next/print</a:t>
              </a:r>
              <a:endParaRPr lang="en-US" altLang="ko-KR" sz="1600" b="0" dirty="0">
                <a:latin typeface="Tahoma" panose="020B0604030504040204" pitchFamily="34" charset="0"/>
                <a:ea typeface="Tahoma" panose="020B0604030504040204" pitchFamily="34" charset="0"/>
                <a:cs typeface="Tahoma" panose="020B0604030504040204" pitchFamily="34" charset="0"/>
              </a:endParaRPr>
            </a:p>
          </p:txBody>
        </p:sp>
      </p:grpSp>
      <p:grpSp>
        <p:nvGrpSpPr>
          <p:cNvPr id="7" name="Group 6"/>
          <p:cNvGrpSpPr/>
          <p:nvPr/>
        </p:nvGrpSpPr>
        <p:grpSpPr>
          <a:xfrm>
            <a:off x="937466" y="863552"/>
            <a:ext cx="5515962" cy="1362143"/>
            <a:chOff x="937466" y="863552"/>
            <a:chExt cx="5515962" cy="1362143"/>
          </a:xfrm>
        </p:grpSpPr>
        <p:sp>
          <p:nvSpPr>
            <p:cNvPr id="12" name="TextBox 11"/>
            <p:cNvSpPr txBox="1"/>
            <p:nvPr/>
          </p:nvSpPr>
          <p:spPr>
            <a:xfrm>
              <a:off x="937466" y="1271588"/>
              <a:ext cx="5515962" cy="954107"/>
            </a:xfrm>
            <a:prstGeom prst="rect">
              <a:avLst/>
            </a:prstGeom>
            <a:solidFill>
              <a:srgbClr val="FFFF99"/>
            </a:solidFill>
            <a:ln>
              <a:solidFill>
                <a:schemeClr val="tx1"/>
              </a:solidFill>
            </a:ln>
          </p:spPr>
          <p:txBody>
            <a:bodyPr wrap="square" numCol="1" rtlCol="0">
              <a:spAutoFit/>
            </a:bodyPr>
            <a:lstStyle/>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gdb</a:t>
              </a:r>
              <a:r>
                <a:rPr lang="en-US" altLang="ko-KR" sz="1400" b="0" dirty="0">
                  <a:latin typeface="Courier New" panose="02070309020205020404" pitchFamily="49" charset="0"/>
                  <a:ea typeface="Tahoma" panose="020B0604030504040204" pitchFamily="34" charset="0"/>
                  <a:cs typeface="Courier New" panose="02070309020205020404" pitchFamily="49" charset="0"/>
                </a:rPr>
                <a:t>) </a:t>
              </a:r>
              <a:r>
                <a:rPr lang="en-US" altLang="ko-KR" sz="1400" b="0" dirty="0">
                  <a:solidFill>
                    <a:srgbClr val="0000FF"/>
                  </a:solidFill>
                  <a:latin typeface="Courier New" panose="02070309020205020404" pitchFamily="49" charset="0"/>
                  <a:ea typeface="Tahoma" panose="020B0604030504040204" pitchFamily="34" charset="0"/>
                  <a:cs typeface="Courier New" panose="02070309020205020404" pitchFamily="49" charset="0"/>
                </a:rPr>
                <a:t>break insert if </a:t>
              </a:r>
              <a:r>
                <a:rPr lang="en-US" altLang="ko-KR" sz="1400" b="0" dirty="0" err="1">
                  <a:solidFill>
                    <a:srgbClr val="0000FF"/>
                  </a:solidFill>
                  <a:latin typeface="Courier New" panose="02070309020205020404" pitchFamily="49" charset="0"/>
                  <a:ea typeface="Tahoma" panose="020B0604030504040204" pitchFamily="34" charset="0"/>
                  <a:cs typeface="Courier New" panose="02070309020205020404" pitchFamily="49" charset="0"/>
                </a:rPr>
                <a:t>new_y</a:t>
              </a:r>
              <a:r>
                <a:rPr lang="en-US" altLang="ko-KR" sz="1400" b="0" dirty="0">
                  <a:solidFill>
                    <a:srgbClr val="0000FF"/>
                  </a:solidFill>
                  <a:latin typeface="Courier New" panose="02070309020205020404" pitchFamily="49" charset="0"/>
                  <a:ea typeface="Tahoma" panose="020B0604030504040204" pitchFamily="34" charset="0"/>
                  <a:cs typeface="Courier New" panose="02070309020205020404" pitchFamily="49" charset="0"/>
                </a:rPr>
                <a:t> == 10</a:t>
              </a: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gdb</a:t>
              </a:r>
              <a:r>
                <a:rPr lang="en-US" altLang="ko-KR" sz="1400" b="0" dirty="0">
                  <a:latin typeface="Courier New" panose="02070309020205020404" pitchFamily="49" charset="0"/>
                  <a:ea typeface="Tahoma" panose="020B0604030504040204" pitchFamily="34" charset="0"/>
                  <a:cs typeface="Courier New" panose="02070309020205020404" pitchFamily="49" charset="0"/>
                </a:rPr>
                <a:t>) </a:t>
              </a:r>
              <a:r>
                <a:rPr lang="en-US" altLang="ko-KR" sz="1400" b="0" dirty="0">
                  <a:solidFill>
                    <a:srgbClr val="0000FF"/>
                  </a:solidFill>
                  <a:latin typeface="Courier New" panose="02070309020205020404" pitchFamily="49" charset="0"/>
                  <a:ea typeface="Tahoma" panose="020B0604030504040204" pitchFamily="34" charset="0"/>
                  <a:cs typeface="Courier New" panose="02070309020205020404" pitchFamily="49" charset="0"/>
                </a:rPr>
                <a:t>run 15 10</a:t>
              </a: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Breakpoint 1, insert (</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new_y</a:t>
              </a:r>
              <a:r>
                <a:rPr lang="en-US" altLang="ko-KR" sz="1400" b="0" dirty="0">
                  <a:latin typeface="Courier New" panose="02070309020205020404" pitchFamily="49" charset="0"/>
                  <a:ea typeface="Tahoma" panose="020B0604030504040204" pitchFamily="34" charset="0"/>
                  <a:cs typeface="Courier New" panose="02070309020205020404" pitchFamily="49" charset="0"/>
                </a:rPr>
                <a:t>=10) at insertsort.c:30</a:t>
              </a: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30    if (</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num_y</a:t>
              </a:r>
              <a:r>
                <a:rPr lang="en-US" altLang="ko-KR" sz="1400" b="0" dirty="0">
                  <a:latin typeface="Courier New" panose="02070309020205020404" pitchFamily="49" charset="0"/>
                  <a:ea typeface="Tahoma" panose="020B0604030504040204" pitchFamily="34" charset="0"/>
                  <a:cs typeface="Courier New" panose="02070309020205020404" pitchFamily="49" charset="0"/>
                </a:rPr>
                <a:t> == 0)  { // y empty so far</a:t>
              </a:r>
            </a:p>
          </p:txBody>
        </p:sp>
        <p:sp>
          <p:nvSpPr>
            <p:cNvPr id="6" name="Rectangle 5"/>
            <p:cNvSpPr/>
            <p:nvPr/>
          </p:nvSpPr>
          <p:spPr>
            <a:xfrm>
              <a:off x="987330" y="863552"/>
              <a:ext cx="4192173" cy="338554"/>
            </a:xfrm>
            <a:prstGeom prst="rect">
              <a:avLst/>
            </a:prstGeom>
          </p:spPr>
          <p:txBody>
            <a:bodyPr wrap="none">
              <a:spAutoFit/>
            </a:bodyPr>
            <a:lstStyle/>
            <a:p>
              <a:pPr algn="l"/>
              <a:r>
                <a:rPr lang="en-US" altLang="ko-KR" sz="1600" b="0" dirty="0">
                  <a:latin typeface="Tahoma" panose="020B0604030504040204" pitchFamily="34" charset="0"/>
                  <a:ea typeface="Tahoma" panose="020B0604030504040204" pitchFamily="34" charset="0"/>
                  <a:cs typeface="Tahoma" panose="020B0604030504040204" pitchFamily="34" charset="0"/>
                </a:rPr>
                <a:t>(7) Stop at </a:t>
              </a:r>
              <a:r>
                <a:rPr lang="en-US" altLang="ko-KR" sz="1600" b="0" dirty="0">
                  <a:latin typeface="Courier New" panose="02070309020205020404" pitchFamily="49" charset="0"/>
                  <a:ea typeface="Tahoma" panose="020B0604030504040204" pitchFamily="34" charset="0"/>
                  <a:cs typeface="Courier New" panose="02070309020205020404" pitchFamily="49" charset="0"/>
                </a:rPr>
                <a:t>insert()</a:t>
              </a:r>
              <a:r>
                <a:rPr lang="en-US" altLang="ko-KR" sz="1600" b="0" dirty="0">
                  <a:latin typeface="Tahoma" panose="020B0604030504040204" pitchFamily="34" charset="0"/>
                  <a:ea typeface="Tahoma" panose="020B0604030504040204" pitchFamily="34" charset="0"/>
                  <a:cs typeface="Tahoma" panose="020B0604030504040204" pitchFamily="34" charset="0"/>
                </a:rPr>
                <a:t> when </a:t>
              </a:r>
              <a:r>
                <a:rPr lang="en-US" altLang="ko-KR" sz="1600" b="0" dirty="0" err="1">
                  <a:latin typeface="Courier New" panose="02070309020205020404" pitchFamily="49" charset="0"/>
                  <a:ea typeface="Tahoma" panose="020B0604030504040204" pitchFamily="34" charset="0"/>
                  <a:cs typeface="Courier New" panose="02070309020205020404" pitchFamily="49" charset="0"/>
                </a:rPr>
                <a:t>new_y</a:t>
              </a:r>
              <a:r>
                <a:rPr lang="en-US" altLang="ko-KR" sz="1600" b="0" dirty="0">
                  <a:latin typeface="Courier New" panose="02070309020205020404" pitchFamily="49" charset="0"/>
                  <a:ea typeface="Tahoma" panose="020B0604030504040204" pitchFamily="34" charset="0"/>
                  <a:cs typeface="Courier New" panose="02070309020205020404" pitchFamily="49" charset="0"/>
                </a:rPr>
                <a:t> == 10</a:t>
              </a:r>
            </a:p>
          </p:txBody>
        </p:sp>
      </p:grpSp>
      <p:grpSp>
        <p:nvGrpSpPr>
          <p:cNvPr id="16" name="Group 15"/>
          <p:cNvGrpSpPr/>
          <p:nvPr/>
        </p:nvGrpSpPr>
        <p:grpSpPr>
          <a:xfrm>
            <a:off x="930888" y="5164252"/>
            <a:ext cx="5522540" cy="954108"/>
            <a:chOff x="850128" y="3114547"/>
            <a:chExt cx="5522540" cy="954108"/>
          </a:xfrm>
        </p:grpSpPr>
        <p:sp>
          <p:nvSpPr>
            <p:cNvPr id="17" name="TextBox 16"/>
            <p:cNvSpPr txBox="1"/>
            <p:nvPr/>
          </p:nvSpPr>
          <p:spPr>
            <a:xfrm>
              <a:off x="850128" y="3760878"/>
              <a:ext cx="5522540" cy="307777"/>
            </a:xfrm>
            <a:prstGeom prst="rect">
              <a:avLst/>
            </a:prstGeom>
            <a:solidFill>
              <a:srgbClr val="FFFF99"/>
            </a:solidFill>
            <a:ln>
              <a:solidFill>
                <a:schemeClr val="tx1"/>
              </a:solidFill>
            </a:ln>
          </p:spPr>
          <p:txBody>
            <a:bodyPr wrap="square" numCol="1" rtlCol="0">
              <a:spAutoFit/>
            </a:bodyPr>
            <a:lstStyle/>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y[] = </a:t>
              </a:r>
              <a:r>
                <a:rPr lang="es-ES" altLang="ko-KR" sz="1400" b="0" dirty="0">
                  <a:latin typeface="Courier New" panose="02070309020205020404" pitchFamily="49" charset="0"/>
                  <a:ea typeface="Tahoma" panose="020B0604030504040204" pitchFamily="34" charset="0"/>
                  <a:cs typeface="Courier New" panose="02070309020205020404" pitchFamily="49" charset="0"/>
                </a:rPr>
                <a:t>{</a:t>
              </a:r>
              <a:r>
                <a:rPr lang="en-US" altLang="ko-KR" sz="1400" b="0" dirty="0">
                  <a:latin typeface="Courier New" panose="02070309020205020404" pitchFamily="49" charset="0"/>
                  <a:ea typeface="Tahoma" panose="020B0604030504040204" pitchFamily="34" charset="0"/>
                  <a:cs typeface="Courier New" panose="02070309020205020404" pitchFamily="49" charset="0"/>
                </a:rPr>
                <a:t>0, 1</a:t>
              </a:r>
              <a:r>
                <a:rPr lang="es-ES" altLang="ko-KR" sz="1400" b="0" dirty="0">
                  <a:latin typeface="Courier New" panose="02070309020205020404" pitchFamily="49" charset="0"/>
                  <a:ea typeface="Tahoma" panose="020B0604030504040204" pitchFamily="34" charset="0"/>
                  <a:cs typeface="Courier New" panose="02070309020205020404" pitchFamily="49" charset="0"/>
                </a:rPr>
                <a:t>5, 0, 0, 0, 0, 0, 0, 0, 0}</a:t>
              </a:r>
              <a:endParaRPr lang="en-US" altLang="ko-KR" sz="1400" b="0" dirty="0">
                <a:latin typeface="Courier New" panose="02070309020205020404" pitchFamily="49" charset="0"/>
                <a:ea typeface="Tahoma" panose="020B0604030504040204" pitchFamily="34" charset="0"/>
                <a:cs typeface="Courier New" panose="02070309020205020404" pitchFamily="49" charset="0"/>
              </a:endParaRPr>
            </a:p>
          </p:txBody>
        </p:sp>
        <p:sp>
          <p:nvSpPr>
            <p:cNvPr id="19" name="Rectangle 18"/>
            <p:cNvSpPr/>
            <p:nvPr/>
          </p:nvSpPr>
          <p:spPr>
            <a:xfrm>
              <a:off x="926390" y="3114547"/>
              <a:ext cx="5121915" cy="584775"/>
            </a:xfrm>
            <a:prstGeom prst="rect">
              <a:avLst/>
            </a:prstGeom>
          </p:spPr>
          <p:txBody>
            <a:bodyPr wrap="none">
              <a:spAutoFit/>
            </a:bodyPr>
            <a:lstStyle/>
            <a:p>
              <a:pPr algn="l"/>
              <a:r>
                <a:rPr lang="en-US" altLang="ko-KR" sz="1600" b="0" dirty="0">
                  <a:latin typeface="Tahoma" panose="020B0604030504040204" pitchFamily="34" charset="0"/>
                  <a:ea typeface="Tahoma" panose="020B0604030504040204" pitchFamily="34" charset="0"/>
                  <a:cs typeface="Tahoma" panose="020B0604030504040204" pitchFamily="34" charset="0"/>
                </a:rPr>
                <a:t>OK. A bug in </a:t>
              </a:r>
              <a:r>
                <a:rPr lang="en-US" altLang="ko-KR" sz="1600" b="0" dirty="0" err="1">
                  <a:latin typeface="Courier New" panose="02070309020205020404" pitchFamily="49" charset="0"/>
                  <a:ea typeface="Tahoma" panose="020B0604030504040204" pitchFamily="34" charset="0"/>
                  <a:cs typeface="Courier New" panose="02070309020205020404" pitchFamily="49" charset="0"/>
                </a:rPr>
                <a:t>scoot_over</a:t>
              </a:r>
              <a:r>
                <a:rPr lang="en-US" altLang="ko-KR" sz="1600" b="0" dirty="0">
                  <a:latin typeface="Courier New" panose="02070309020205020404" pitchFamily="49" charset="0"/>
                  <a:ea typeface="Tahoma" panose="020B0604030504040204" pitchFamily="34" charset="0"/>
                  <a:cs typeface="Courier New" panose="02070309020205020404" pitchFamily="49" charset="0"/>
                </a:rPr>
                <a:t>()</a:t>
              </a:r>
              <a:r>
                <a:rPr lang="en-US" altLang="ko-KR" sz="1600" b="0" dirty="0">
                  <a:latin typeface="Tahoma" panose="020B0604030504040204" pitchFamily="34" charset="0"/>
                  <a:ea typeface="Tahoma" panose="020B0604030504040204" pitchFamily="34" charset="0"/>
                  <a:cs typeface="Tahoma" panose="020B0604030504040204" pitchFamily="34" charset="0"/>
                </a:rPr>
                <a:t>! After</a:t>
              </a:r>
              <a:r>
                <a:rPr lang="en-US" altLang="ko-KR" sz="1600" b="0" dirty="0">
                  <a:ea typeface="Tahoma" panose="020B0604030504040204" pitchFamily="34" charset="0"/>
                </a:rPr>
                <a:t> </a:t>
              </a:r>
              <a:r>
                <a:rPr lang="en-US" altLang="ko-KR" sz="1600" b="0" dirty="0" err="1">
                  <a:latin typeface="Courier New" panose="02070309020205020404" pitchFamily="49" charset="0"/>
                  <a:ea typeface="Tahoma" panose="020B0604030504040204" pitchFamily="34" charset="0"/>
                  <a:cs typeface="Courier New" panose="02070309020205020404" pitchFamily="49" charset="0"/>
                </a:rPr>
                <a:t>scoot_over</a:t>
              </a:r>
              <a:r>
                <a:rPr lang="en-US" altLang="ko-KR" sz="1600" b="0" dirty="0">
                  <a:latin typeface="Courier New" panose="02070309020205020404" pitchFamily="49" charset="0"/>
                  <a:ea typeface="Tahoma" panose="020B0604030504040204" pitchFamily="34" charset="0"/>
                  <a:cs typeface="Courier New" panose="02070309020205020404" pitchFamily="49" charset="0"/>
                </a:rPr>
                <a:t>(),</a:t>
              </a:r>
            </a:p>
            <a:p>
              <a:pPr algn="l"/>
              <a:r>
                <a:rPr lang="en-US" altLang="ko-KR" sz="1600" b="0" dirty="0">
                  <a:latin typeface="Courier New" panose="02070309020205020404" pitchFamily="49" charset="0"/>
                  <a:ea typeface="Tahoma" panose="020B0604030504040204" pitchFamily="34" charset="0"/>
                  <a:cs typeface="Courier New" panose="02070309020205020404" pitchFamily="49" charset="0"/>
                </a:rPr>
                <a:t>15</a:t>
              </a:r>
              <a:r>
                <a:rPr lang="en-US" altLang="ko-KR" sz="1600" b="0" dirty="0">
                  <a:latin typeface="Tahoma" panose="020B0604030504040204" pitchFamily="34" charset="0"/>
                  <a:ea typeface="Tahoma" panose="020B0604030504040204" pitchFamily="34" charset="0"/>
                  <a:cs typeface="Tahoma" panose="020B0604030504040204" pitchFamily="34" charset="0"/>
                </a:rPr>
                <a:t> should have been moved like</a:t>
              </a:r>
            </a:p>
          </p:txBody>
        </p:sp>
      </p:grpSp>
    </p:spTree>
    <p:extLst>
      <p:ext uri="{BB962C8B-B14F-4D97-AF65-F5344CB8AC3E}">
        <p14:creationId xmlns:p14="http://schemas.microsoft.com/office/powerpoint/2010/main" val="3152699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2"/>
          <p:cNvSpPr txBox="1">
            <a:spLocks/>
          </p:cNvSpPr>
          <p:nvPr/>
        </p:nvSpPr>
        <p:spPr>
          <a:xfrm>
            <a:off x="5088171" y="4331812"/>
            <a:ext cx="7044505" cy="1544282"/>
          </a:xfrm>
          <a:prstGeom prst="rect">
            <a:avLst/>
          </a:prstGeom>
        </p:spPr>
        <p:txBody>
          <a:bodyPr vert="horz" lIns="91440" tIns="45720" rIns="91440" bIns="45720" rtlCol="0">
            <a:normAutofit/>
          </a:bodyPr>
          <a:lstStyle>
            <a:lvl1pPr marL="228594" indent="-228594" algn="l" defTabSz="914377" rtl="0" eaLnBrk="1" latinLnBrk="1" hangingPunct="1">
              <a:lnSpc>
                <a:spcPct val="90000"/>
              </a:lnSpc>
              <a:spcBef>
                <a:spcPts val="1000"/>
              </a:spcBef>
              <a:buFont typeface="Arial" panose="020B0604020202020204" pitchFamily="34" charset="0"/>
              <a:buChar char="•"/>
              <a:defRPr sz="2800" kern="1200">
                <a:solidFill>
                  <a:schemeClr val="tx1"/>
                </a:solidFill>
                <a:latin typeface="Tahoma" panose="020B0604030504040204" pitchFamily="34" charset="0"/>
                <a:ea typeface="+mn-ea"/>
                <a:cs typeface="Tahoma" panose="020B0604030504040204" pitchFamily="34" charset="0"/>
              </a:defRPr>
            </a:lvl1pPr>
            <a:lvl2pPr marL="685783" indent="-228594" algn="l" defTabSz="914377" rtl="0" eaLnBrk="1" latinLnBrk="1" hangingPunct="1">
              <a:lnSpc>
                <a:spcPct val="90000"/>
              </a:lnSpc>
              <a:spcBef>
                <a:spcPts val="500"/>
              </a:spcBef>
              <a:buFont typeface="Arial" panose="020B0604020202020204" pitchFamily="34" charset="0"/>
              <a:buChar char="•"/>
              <a:defRPr sz="2400" kern="1200">
                <a:solidFill>
                  <a:schemeClr val="tx1"/>
                </a:solidFill>
                <a:latin typeface="Tahoma" panose="020B0604030504040204" pitchFamily="34" charset="0"/>
                <a:ea typeface="+mn-ea"/>
                <a:cs typeface="Tahoma" panose="020B0604030504040204" pitchFamily="34" charset="0"/>
              </a:defRPr>
            </a:lvl2pPr>
            <a:lvl3pPr marL="1142971" indent="-228594" algn="l" defTabSz="914377" rtl="0" eaLnBrk="1" latinLnBrk="1" hangingPunct="1">
              <a:lnSpc>
                <a:spcPct val="90000"/>
              </a:lnSpc>
              <a:spcBef>
                <a:spcPts val="500"/>
              </a:spcBef>
              <a:buFont typeface="Arial" panose="020B0604020202020204" pitchFamily="34" charset="0"/>
              <a:buChar char="•"/>
              <a:defRPr sz="2000" kern="1200">
                <a:solidFill>
                  <a:schemeClr val="tx1"/>
                </a:solidFill>
                <a:latin typeface="Tahoma" panose="020B0604030504040204" pitchFamily="34" charset="0"/>
                <a:ea typeface="+mn-ea"/>
                <a:cs typeface="Tahoma" panose="020B0604030504040204" pitchFamily="34" charset="0"/>
              </a:defRPr>
            </a:lvl3pPr>
            <a:lvl4pPr marL="1600160" indent="-228594" algn="l" defTabSz="914377" rtl="0" eaLnBrk="1" latinLnBrk="1" hangingPunct="1">
              <a:lnSpc>
                <a:spcPct val="90000"/>
              </a:lnSpc>
              <a:spcBef>
                <a:spcPts val="500"/>
              </a:spcBef>
              <a:buFont typeface="Arial" panose="020B0604020202020204" pitchFamily="34" charset="0"/>
              <a:buChar char="•"/>
              <a:defRPr sz="1800" kern="1200">
                <a:solidFill>
                  <a:schemeClr val="tx1"/>
                </a:solidFill>
                <a:latin typeface="Tahoma" panose="020B0604030504040204" pitchFamily="34" charset="0"/>
                <a:ea typeface="+mn-ea"/>
                <a:cs typeface="Tahoma" panose="020B0604030504040204" pitchFamily="34" charset="0"/>
              </a:defRPr>
            </a:lvl4pPr>
            <a:lvl5pPr marL="2057349" indent="-228594" algn="l" defTabSz="914377" rtl="0" eaLnBrk="1" latinLnBrk="1" hangingPunct="1">
              <a:lnSpc>
                <a:spcPct val="90000"/>
              </a:lnSpc>
              <a:spcBef>
                <a:spcPts val="500"/>
              </a:spcBef>
              <a:buFont typeface="Arial" panose="020B0604020202020204" pitchFamily="34" charset="0"/>
              <a:buChar char="•"/>
              <a:defRPr sz="1800" kern="1200">
                <a:solidFill>
                  <a:schemeClr val="tx1"/>
                </a:solidFill>
                <a:latin typeface="Tahoma" panose="020B0604030504040204" pitchFamily="34" charset="0"/>
                <a:ea typeface="+mn-ea"/>
                <a:cs typeface="Tahoma" panose="020B0604030504040204" pitchFamily="34" charset="0"/>
              </a:defRPr>
            </a:lvl5pPr>
            <a:lvl6pPr marL="2514537" indent="-228594" algn="l" defTabSz="914377"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ko-KR" sz="1600" b="0" dirty="0">
                <a:ea typeface="Tahoma" panose="020B0604030504040204" pitchFamily="34" charset="0"/>
              </a:rPr>
              <a:t>At line 40,  </a:t>
            </a:r>
            <a:r>
              <a:rPr lang="en-US" altLang="ko-KR" sz="1600" b="0" dirty="0" err="1">
                <a:latin typeface="Courier New" panose="02070309020205020404" pitchFamily="49" charset="0"/>
                <a:ea typeface="Tahoma" panose="020B0604030504040204" pitchFamily="34" charset="0"/>
                <a:cs typeface="Courier New" panose="02070309020205020404" pitchFamily="49" charset="0"/>
              </a:rPr>
              <a:t>scoot_over</a:t>
            </a:r>
            <a:r>
              <a:rPr lang="en-US" altLang="ko-KR" sz="1600" b="0" dirty="0">
                <a:latin typeface="Courier New" panose="02070309020205020404" pitchFamily="49" charset="0"/>
                <a:ea typeface="Tahoma" panose="020B0604030504040204" pitchFamily="34" charset="0"/>
                <a:cs typeface="Courier New" panose="02070309020205020404" pitchFamily="49" charset="0"/>
              </a:rPr>
              <a:t>(0)</a:t>
            </a:r>
            <a:r>
              <a:rPr lang="en-US" altLang="ko-KR" sz="1600" b="0" dirty="0">
                <a:ea typeface="Tahoma" panose="020B0604030504040204" pitchFamily="34" charset="0"/>
              </a:rPr>
              <a:t> is called  where </a:t>
            </a:r>
            <a:r>
              <a:rPr lang="en-US" altLang="ko-KR" sz="1600" b="0" dirty="0" err="1">
                <a:latin typeface="Courier New" panose="02070309020205020404" pitchFamily="49" charset="0"/>
                <a:ea typeface="Tahoma" panose="020B0604030504040204" pitchFamily="34" charset="0"/>
                <a:cs typeface="Courier New" panose="02070309020205020404" pitchFamily="49" charset="0"/>
              </a:rPr>
              <a:t>jj</a:t>
            </a:r>
            <a:r>
              <a:rPr lang="en-US" altLang="ko-KR" sz="1600" b="0" dirty="0">
                <a:latin typeface="Courier New" panose="02070309020205020404" pitchFamily="49" charset="0"/>
                <a:ea typeface="Tahoma" panose="020B0604030504040204" pitchFamily="34" charset="0"/>
                <a:cs typeface="Courier New" panose="02070309020205020404" pitchFamily="49" charset="0"/>
              </a:rPr>
              <a:t> == 0</a:t>
            </a:r>
            <a:r>
              <a:rPr lang="en-US" altLang="ko-KR" sz="1600" b="0" dirty="0">
                <a:ea typeface="Tahoma" panose="020B0604030504040204" pitchFamily="34" charset="0"/>
              </a:rPr>
              <a:t> and </a:t>
            </a:r>
            <a:r>
              <a:rPr lang="en-US" altLang="ko-KR" sz="1600" b="0" dirty="0" err="1">
                <a:latin typeface="Courier New" panose="02070309020205020404" pitchFamily="49" charset="0"/>
                <a:ea typeface="Tahoma" panose="020B0604030504040204" pitchFamily="34" charset="0"/>
                <a:cs typeface="Courier New" panose="02070309020205020404" pitchFamily="49" charset="0"/>
              </a:rPr>
              <a:t>num_y</a:t>
            </a:r>
            <a:r>
              <a:rPr lang="en-US" altLang="ko-KR" sz="1600" b="0" dirty="0">
                <a:latin typeface="Courier New" panose="02070309020205020404" pitchFamily="49" charset="0"/>
                <a:ea typeface="Tahoma" panose="020B0604030504040204" pitchFamily="34" charset="0"/>
                <a:cs typeface="Courier New" panose="02070309020205020404" pitchFamily="49" charset="0"/>
              </a:rPr>
              <a:t> == 1</a:t>
            </a:r>
          </a:p>
          <a:p>
            <a:pPr marL="0" indent="0">
              <a:buNone/>
            </a:pPr>
            <a:r>
              <a:rPr lang="en-US" altLang="ko-KR" sz="1600" b="0" dirty="0">
                <a:ea typeface="Tahoma" panose="020B0604030504040204" pitchFamily="34" charset="0"/>
              </a:rPr>
              <a:t>So, </a:t>
            </a:r>
            <a:r>
              <a:rPr lang="en-US" altLang="ko-KR" sz="1600" b="0" dirty="0">
                <a:latin typeface="Courier New" panose="02070309020205020404" pitchFamily="49" charset="0"/>
                <a:ea typeface="Tahoma" panose="020B0604030504040204" pitchFamily="34" charset="0"/>
                <a:cs typeface="Courier New" panose="02070309020205020404" pitchFamily="49" charset="0"/>
              </a:rPr>
              <a:t>k=num_y-1 </a:t>
            </a:r>
            <a:r>
              <a:rPr lang="en-US" altLang="ko-KR" sz="1600" b="0" dirty="0">
                <a:ea typeface="Tahoma" panose="020B0604030504040204" pitchFamily="34" charset="0"/>
              </a:rPr>
              <a:t>becomes</a:t>
            </a:r>
            <a:r>
              <a:rPr lang="en-US" altLang="ko-KR" sz="1600" b="0" dirty="0">
                <a:latin typeface="Courier New" panose="02070309020205020404" pitchFamily="49" charset="0"/>
                <a:ea typeface="Tahoma" panose="020B0604030504040204" pitchFamily="34" charset="0"/>
                <a:cs typeface="Courier New" panose="02070309020205020404" pitchFamily="49" charset="0"/>
              </a:rPr>
              <a:t> 0</a:t>
            </a:r>
            <a:r>
              <a:rPr lang="en-US" altLang="ko-KR" sz="1600" b="0" dirty="0">
                <a:ea typeface="Tahoma" panose="020B0604030504040204" pitchFamily="34" charset="0"/>
              </a:rPr>
              <a:t>, and </a:t>
            </a:r>
            <a:r>
              <a:rPr lang="en-US" altLang="ko-KR" sz="1600" b="0" dirty="0">
                <a:latin typeface="Courier New" panose="02070309020205020404" pitchFamily="49" charset="0"/>
                <a:ea typeface="Tahoma" panose="020B0604030504040204" pitchFamily="34" charset="0"/>
                <a:cs typeface="Courier New" panose="02070309020205020404" pitchFamily="49" charset="0"/>
              </a:rPr>
              <a:t>k &gt; </a:t>
            </a:r>
            <a:r>
              <a:rPr lang="en-US" altLang="ko-KR" sz="1600" b="0" dirty="0" err="1">
                <a:latin typeface="Courier New" panose="02070309020205020404" pitchFamily="49" charset="0"/>
                <a:ea typeface="Tahoma" panose="020B0604030504040204" pitchFamily="34" charset="0"/>
                <a:cs typeface="Courier New" panose="02070309020205020404" pitchFamily="49" charset="0"/>
              </a:rPr>
              <a:t>jj</a:t>
            </a:r>
            <a:r>
              <a:rPr lang="en-US" altLang="ko-KR" sz="1600" b="0" dirty="0">
                <a:ea typeface="Tahoma" panose="020B0604030504040204" pitchFamily="34" charset="0"/>
              </a:rPr>
              <a:t> fails! </a:t>
            </a:r>
          </a:p>
          <a:p>
            <a:pPr marL="0" indent="0">
              <a:buNone/>
            </a:pPr>
            <a:r>
              <a:rPr lang="en-US" altLang="ko-KR" sz="1600" b="0" dirty="0">
                <a:ea typeface="Tahoma" panose="020B0604030504040204" pitchFamily="34" charset="0"/>
              </a:rPr>
              <a:t>Fix: </a:t>
            </a:r>
            <a:r>
              <a:rPr lang="en-US" altLang="ko-KR" sz="1600" b="0" dirty="0">
                <a:latin typeface="Courier New" panose="02070309020205020404" pitchFamily="49" charset="0"/>
                <a:ea typeface="Tahoma" panose="020B0604030504040204" pitchFamily="34" charset="0"/>
                <a:cs typeface="Courier New" panose="02070309020205020404" pitchFamily="49" charset="0"/>
              </a:rPr>
              <a:t>k = </a:t>
            </a:r>
            <a:r>
              <a:rPr lang="en-US" altLang="ko-KR" sz="1600" b="0" dirty="0" err="1">
                <a:latin typeface="Courier New" panose="02070309020205020404" pitchFamily="49" charset="0"/>
                <a:ea typeface="Tahoma" panose="020B0604030504040204" pitchFamily="34" charset="0"/>
                <a:cs typeface="Courier New" panose="02070309020205020404" pitchFamily="49" charset="0"/>
              </a:rPr>
              <a:t>num_y</a:t>
            </a:r>
            <a:r>
              <a:rPr lang="en-US" altLang="ko-KR" sz="1600" b="0" dirty="0">
                <a:latin typeface="Courier New" panose="02070309020205020404" pitchFamily="49" charset="0"/>
                <a:ea typeface="Tahoma" panose="020B0604030504040204" pitchFamily="34" charset="0"/>
                <a:cs typeface="Courier New" panose="02070309020205020404" pitchFamily="49" charset="0"/>
              </a:rPr>
              <a:t>;</a:t>
            </a:r>
            <a:endParaRPr lang="ko-KR" altLang="en-US" sz="1600" b="0" dirty="0"/>
          </a:p>
        </p:txBody>
      </p:sp>
      <p:sp>
        <p:nvSpPr>
          <p:cNvPr id="2" name="Title 1"/>
          <p:cNvSpPr>
            <a:spLocks noGrp="1"/>
          </p:cNvSpPr>
          <p:nvPr>
            <p:ph type="title"/>
          </p:nvPr>
        </p:nvSpPr>
        <p:spPr/>
        <p:txBody>
          <a:bodyPr/>
          <a:lstStyle/>
          <a:p>
            <a:r>
              <a:rPr lang="en-US" altLang="ko-KR" b="0" dirty="0"/>
              <a:t>Debugging </a:t>
            </a:r>
            <a:r>
              <a:rPr lang="en-US" altLang="ko-KR" b="0" dirty="0" err="1"/>
              <a:t>Insertsort</a:t>
            </a:r>
            <a:endParaRPr lang="ko-KR" altLang="en-US" b="0" dirty="0"/>
          </a:p>
        </p:txBody>
      </p:sp>
      <p:sp>
        <p:nvSpPr>
          <p:cNvPr id="18" name="TextBox 17"/>
          <p:cNvSpPr txBox="1"/>
          <p:nvPr/>
        </p:nvSpPr>
        <p:spPr>
          <a:xfrm>
            <a:off x="6739000" y="2736502"/>
            <a:ext cx="3918296" cy="1384995"/>
          </a:xfrm>
          <a:prstGeom prst="rect">
            <a:avLst/>
          </a:prstGeom>
          <a:solidFill>
            <a:srgbClr val="FFFF99"/>
          </a:solidFill>
          <a:ln>
            <a:solidFill>
              <a:schemeClr val="tx1"/>
            </a:solidFill>
          </a:ln>
        </p:spPr>
        <p:txBody>
          <a:bodyPr wrap="square" numCol="1" rtlCol="0">
            <a:spAutoFit/>
          </a:bodyPr>
          <a:lstStyle/>
          <a:p>
            <a:pPr algn="l"/>
            <a:r>
              <a:rPr lang="en-US" altLang="ko-KR" sz="1400" b="0" dirty="0">
                <a:latin typeface="Courier New" panose="02070309020205020404" pitchFamily="49" charset="0"/>
                <a:cs typeface="Courier New" panose="02070309020205020404" pitchFamily="49" charset="0"/>
              </a:rPr>
              <a:t>void </a:t>
            </a:r>
            <a:r>
              <a:rPr lang="en-US" altLang="ko-KR" sz="1400" b="0" dirty="0" err="1">
                <a:latin typeface="Courier New" panose="02070309020205020404" pitchFamily="49" charset="0"/>
                <a:cs typeface="Courier New" panose="02070309020205020404" pitchFamily="49" charset="0"/>
              </a:rPr>
              <a:t>scoot_over</a:t>
            </a:r>
            <a:r>
              <a:rPr lang="en-US" altLang="ko-KR" sz="1400" b="0" dirty="0">
                <a:latin typeface="Courier New" panose="02070309020205020404" pitchFamily="49" charset="0"/>
                <a:cs typeface="Courier New" panose="02070309020205020404" pitchFamily="49" charset="0"/>
              </a:rPr>
              <a:t>(</a:t>
            </a:r>
            <a:r>
              <a:rPr lang="en-US" altLang="ko-KR" sz="1400" b="0" dirty="0" err="1">
                <a:latin typeface="Courier New" panose="02070309020205020404" pitchFamily="49" charset="0"/>
                <a:cs typeface="Courier New" panose="02070309020205020404" pitchFamily="49" charset="0"/>
              </a:rPr>
              <a:t>int</a:t>
            </a:r>
            <a:r>
              <a:rPr lang="en-US" altLang="ko-KR" sz="1400" b="0" dirty="0">
                <a:latin typeface="Courier New" panose="02070309020205020404" pitchFamily="49" charset="0"/>
                <a:cs typeface="Courier New" panose="02070309020205020404" pitchFamily="49" charset="0"/>
              </a:rPr>
              <a:t> </a:t>
            </a:r>
            <a:r>
              <a:rPr lang="en-US" altLang="ko-KR" sz="1400" b="0" dirty="0" err="1">
                <a:latin typeface="Courier New" panose="02070309020205020404" pitchFamily="49" charset="0"/>
                <a:cs typeface="Courier New" panose="02070309020205020404" pitchFamily="49" charset="0"/>
              </a:rPr>
              <a:t>jj</a:t>
            </a:r>
            <a:r>
              <a:rPr lang="en-US" altLang="ko-KR" sz="1400" b="0" dirty="0">
                <a:latin typeface="Courier New" panose="02070309020205020404" pitchFamily="49" charset="0"/>
                <a:cs typeface="Courier New" panose="02070309020205020404" pitchFamily="49" charset="0"/>
              </a:rPr>
              <a:t>)</a:t>
            </a:r>
          </a:p>
          <a:p>
            <a:pPr algn="l"/>
            <a:r>
              <a:rPr lang="en-US" altLang="ko-KR" sz="1400" b="0" dirty="0">
                <a:latin typeface="Courier New" panose="02070309020205020404" pitchFamily="49" charset="0"/>
                <a:cs typeface="Courier New" panose="02070309020205020404" pitchFamily="49" charset="0"/>
              </a:rPr>
              <a:t>{  </a:t>
            </a:r>
          </a:p>
          <a:p>
            <a:pPr algn="l"/>
            <a:r>
              <a:rPr lang="en-US" altLang="ko-KR" sz="1400" b="0" dirty="0">
                <a:latin typeface="Courier New" panose="02070309020205020404" pitchFamily="49" charset="0"/>
                <a:cs typeface="Courier New" panose="02070309020205020404" pitchFamily="49" charset="0"/>
              </a:rPr>
              <a:t>   </a:t>
            </a:r>
            <a:r>
              <a:rPr lang="en-US" altLang="ko-KR" sz="1400" b="0" dirty="0" err="1">
                <a:latin typeface="Courier New" panose="02070309020205020404" pitchFamily="49" charset="0"/>
                <a:cs typeface="Courier New" panose="02070309020205020404" pitchFamily="49" charset="0"/>
              </a:rPr>
              <a:t>int</a:t>
            </a:r>
            <a:r>
              <a:rPr lang="en-US" altLang="ko-KR" sz="1400" b="0" dirty="0">
                <a:latin typeface="Courier New" panose="02070309020205020404" pitchFamily="49" charset="0"/>
                <a:cs typeface="Courier New" panose="02070309020205020404" pitchFamily="49" charset="0"/>
              </a:rPr>
              <a:t> k;</a:t>
            </a:r>
          </a:p>
          <a:p>
            <a:pPr algn="l"/>
            <a:r>
              <a:rPr lang="en-US" altLang="ko-KR" sz="1400" b="0" dirty="0">
                <a:latin typeface="Courier New" panose="02070309020205020404" pitchFamily="49" charset="0"/>
                <a:cs typeface="Courier New" panose="02070309020205020404" pitchFamily="49" charset="0"/>
              </a:rPr>
              <a:t>   for (k = num_y-1; k &gt; </a:t>
            </a:r>
            <a:r>
              <a:rPr lang="en-US" altLang="ko-KR" sz="1400" b="0" dirty="0" err="1">
                <a:latin typeface="Courier New" panose="02070309020205020404" pitchFamily="49" charset="0"/>
                <a:cs typeface="Courier New" panose="02070309020205020404" pitchFamily="49" charset="0"/>
              </a:rPr>
              <a:t>jj</a:t>
            </a:r>
            <a:r>
              <a:rPr lang="en-US" altLang="ko-KR" sz="1400" b="0" dirty="0">
                <a:latin typeface="Courier New" panose="02070309020205020404" pitchFamily="49" charset="0"/>
                <a:cs typeface="Courier New" panose="02070309020205020404" pitchFamily="49" charset="0"/>
              </a:rPr>
              <a:t>; k++)</a:t>
            </a:r>
          </a:p>
          <a:p>
            <a:pPr algn="l"/>
            <a:r>
              <a:rPr lang="en-US" altLang="ko-KR" sz="1400" b="0" dirty="0">
                <a:latin typeface="Courier New" panose="02070309020205020404" pitchFamily="49" charset="0"/>
                <a:cs typeface="Courier New" panose="02070309020205020404" pitchFamily="49" charset="0"/>
              </a:rPr>
              <a:t>      y[k] = y[k-1];</a:t>
            </a:r>
          </a:p>
          <a:p>
            <a:pPr algn="l"/>
            <a:r>
              <a:rPr lang="en-US" altLang="ko-KR" sz="1400" b="0" dirty="0">
                <a:latin typeface="Courier New" panose="02070309020205020404" pitchFamily="49" charset="0"/>
                <a:cs typeface="Courier New" panose="02070309020205020404" pitchFamily="49" charset="0"/>
              </a:rPr>
              <a:t>}</a:t>
            </a:r>
          </a:p>
        </p:txBody>
      </p:sp>
      <p:sp>
        <p:nvSpPr>
          <p:cNvPr id="15" name="TextBox 14">
            <a:extLst>
              <a:ext uri="{FF2B5EF4-FFF2-40B4-BE49-F238E27FC236}">
                <a16:creationId xmlns:a16="http://schemas.microsoft.com/office/drawing/2014/main" id="{F010D67C-629A-402B-873F-BC8715D26299}"/>
              </a:ext>
            </a:extLst>
          </p:cNvPr>
          <p:cNvSpPr txBox="1"/>
          <p:nvPr/>
        </p:nvSpPr>
        <p:spPr>
          <a:xfrm>
            <a:off x="638992" y="1584571"/>
            <a:ext cx="4129389" cy="3970318"/>
          </a:xfrm>
          <a:prstGeom prst="rect">
            <a:avLst/>
          </a:prstGeom>
          <a:solidFill>
            <a:srgbClr val="FFFF99"/>
          </a:solidFill>
          <a:ln>
            <a:solidFill>
              <a:schemeClr val="tx1"/>
            </a:solidFill>
          </a:ln>
        </p:spPr>
        <p:txBody>
          <a:bodyPr wrap="square" numCol="1" rtlCol="0">
            <a:spAutoFit/>
          </a:bodyPr>
          <a:lstStyle/>
          <a:p>
            <a:pPr algn="l"/>
            <a:r>
              <a:rPr lang="en-US" altLang="ko-KR" sz="1400" b="0" dirty="0">
                <a:latin typeface="Courier New" panose="02070309020205020404" pitchFamily="49" charset="0"/>
                <a:cs typeface="Courier New" panose="02070309020205020404" pitchFamily="49" charset="0"/>
              </a:rPr>
              <a:t>27 void insert(</a:t>
            </a:r>
            <a:r>
              <a:rPr lang="en-US" altLang="ko-KR" sz="1400" b="0" dirty="0" err="1">
                <a:latin typeface="Courier New" panose="02070309020205020404" pitchFamily="49" charset="0"/>
                <a:cs typeface="Courier New" panose="02070309020205020404" pitchFamily="49" charset="0"/>
              </a:rPr>
              <a:t>int</a:t>
            </a:r>
            <a:r>
              <a:rPr lang="en-US" altLang="ko-KR" sz="1400" b="0" dirty="0">
                <a:latin typeface="Courier New" panose="02070309020205020404" pitchFamily="49" charset="0"/>
                <a:cs typeface="Courier New" panose="02070309020205020404" pitchFamily="49" charset="0"/>
              </a:rPr>
              <a:t> </a:t>
            </a:r>
            <a:r>
              <a:rPr lang="en-US" altLang="ko-KR" sz="1400" b="0" dirty="0" err="1">
                <a:latin typeface="Courier New" panose="02070309020205020404" pitchFamily="49" charset="0"/>
                <a:cs typeface="Courier New" panose="02070309020205020404" pitchFamily="49" charset="0"/>
              </a:rPr>
              <a:t>new_y</a:t>
            </a:r>
            <a:r>
              <a:rPr lang="en-US" altLang="ko-KR" sz="1400" b="0" dirty="0">
                <a:latin typeface="Courier New" panose="02070309020205020404" pitchFamily="49" charset="0"/>
                <a:cs typeface="Courier New" panose="02070309020205020404" pitchFamily="49" charset="0"/>
              </a:rPr>
              <a:t>)</a:t>
            </a:r>
          </a:p>
          <a:p>
            <a:pPr algn="l"/>
            <a:r>
              <a:rPr lang="en-US" altLang="ko-KR" sz="1400" b="0" dirty="0">
                <a:latin typeface="Courier New" panose="02070309020205020404" pitchFamily="49" charset="0"/>
                <a:cs typeface="Courier New" panose="02070309020205020404" pitchFamily="49" charset="0"/>
              </a:rPr>
              <a:t>28 {  </a:t>
            </a:r>
          </a:p>
          <a:p>
            <a:pPr algn="l"/>
            <a:r>
              <a:rPr lang="en-US" altLang="ko-KR" sz="1400" b="0" dirty="0">
                <a:latin typeface="Courier New" panose="02070309020205020404" pitchFamily="49" charset="0"/>
                <a:cs typeface="Courier New" panose="02070309020205020404" pitchFamily="49" charset="0"/>
              </a:rPr>
              <a:t>29    </a:t>
            </a:r>
            <a:r>
              <a:rPr lang="en-US" altLang="ko-KR" sz="1400" b="0" dirty="0" err="1">
                <a:latin typeface="Courier New" panose="02070309020205020404" pitchFamily="49" charset="0"/>
                <a:cs typeface="Courier New" panose="02070309020205020404" pitchFamily="49" charset="0"/>
              </a:rPr>
              <a:t>int</a:t>
            </a:r>
            <a:r>
              <a:rPr lang="en-US" altLang="ko-KR" sz="1400" b="0" dirty="0">
                <a:latin typeface="Courier New" panose="02070309020205020404" pitchFamily="49" charset="0"/>
                <a:cs typeface="Courier New" panose="02070309020205020404" pitchFamily="49" charset="0"/>
              </a:rPr>
              <a:t> j;</a:t>
            </a:r>
          </a:p>
          <a:p>
            <a:pPr algn="l"/>
            <a:r>
              <a:rPr lang="en-US" altLang="ko-KR" sz="1400" b="0" dirty="0">
                <a:solidFill>
                  <a:srgbClr val="FF0000"/>
                </a:solidFill>
                <a:latin typeface="Courier New" panose="02070309020205020404" pitchFamily="49" charset="0"/>
                <a:cs typeface="Courier New" panose="02070309020205020404" pitchFamily="49" charset="0"/>
              </a:rPr>
              <a:t>30</a:t>
            </a:r>
            <a:r>
              <a:rPr lang="en-US" altLang="ko-KR" sz="1400" b="0" dirty="0">
                <a:latin typeface="Courier New" panose="02070309020205020404" pitchFamily="49" charset="0"/>
                <a:cs typeface="Courier New" panose="02070309020205020404" pitchFamily="49" charset="0"/>
              </a:rPr>
              <a:t>    if (</a:t>
            </a:r>
            <a:r>
              <a:rPr lang="en-US" altLang="ko-KR" sz="1400" b="0" dirty="0" err="1">
                <a:latin typeface="Courier New" panose="02070309020205020404" pitchFamily="49" charset="0"/>
                <a:cs typeface="Courier New" panose="02070309020205020404" pitchFamily="49" charset="0"/>
              </a:rPr>
              <a:t>num_y</a:t>
            </a:r>
            <a:r>
              <a:rPr lang="en-US" altLang="ko-KR" sz="1400" b="0" dirty="0">
                <a:latin typeface="Courier New" panose="02070309020205020404" pitchFamily="49" charset="0"/>
                <a:cs typeface="Courier New" panose="02070309020205020404" pitchFamily="49" charset="0"/>
              </a:rPr>
              <a:t> == 0) { // y empty so far</a:t>
            </a:r>
          </a:p>
          <a:p>
            <a:pPr algn="l"/>
            <a:r>
              <a:rPr lang="en-US" altLang="ko-KR" sz="1400" b="0" dirty="0">
                <a:latin typeface="Courier New" panose="02070309020205020404" pitchFamily="49" charset="0"/>
                <a:cs typeface="Courier New" panose="02070309020205020404" pitchFamily="49" charset="0"/>
              </a:rPr>
              <a:t>31      y[0] = </a:t>
            </a:r>
            <a:r>
              <a:rPr lang="en-US" altLang="ko-KR" sz="1400" b="0" dirty="0" err="1">
                <a:latin typeface="Courier New" panose="02070309020205020404" pitchFamily="49" charset="0"/>
                <a:cs typeface="Courier New" panose="02070309020205020404" pitchFamily="49" charset="0"/>
              </a:rPr>
              <a:t>new_y</a:t>
            </a:r>
            <a:r>
              <a:rPr lang="en-US" altLang="ko-KR" sz="1400" b="0" dirty="0">
                <a:latin typeface="Courier New" panose="02070309020205020404" pitchFamily="49" charset="0"/>
                <a:cs typeface="Courier New" panose="02070309020205020404" pitchFamily="49" charset="0"/>
              </a:rPr>
              <a:t>;</a:t>
            </a:r>
          </a:p>
          <a:p>
            <a:pPr algn="l"/>
            <a:r>
              <a:rPr lang="en-US" altLang="ko-KR" sz="1400" b="0" dirty="0">
                <a:latin typeface="Courier New" panose="02070309020205020404" pitchFamily="49" charset="0"/>
                <a:cs typeface="Courier New" panose="02070309020205020404" pitchFamily="49" charset="0"/>
              </a:rPr>
              <a:t>32      return;</a:t>
            </a:r>
          </a:p>
          <a:p>
            <a:pPr algn="l"/>
            <a:r>
              <a:rPr lang="en-US" altLang="ko-KR" sz="1400" b="0" dirty="0">
                <a:latin typeface="Courier New" panose="02070309020205020404" pitchFamily="49" charset="0"/>
                <a:cs typeface="Courier New" panose="02070309020205020404" pitchFamily="49" charset="0"/>
              </a:rPr>
              <a:t>33</a:t>
            </a:r>
            <a:r>
              <a:rPr lang="ko-KR" altLang="en-US" sz="1400" b="0" dirty="0">
                <a:latin typeface="Courier New" panose="02070309020205020404" pitchFamily="49" charset="0"/>
                <a:cs typeface="Courier New" panose="02070309020205020404" pitchFamily="49" charset="0"/>
              </a:rPr>
              <a:t>    </a:t>
            </a:r>
            <a:r>
              <a:rPr lang="en-US" altLang="ko-KR" sz="1400" b="0" dirty="0">
                <a:latin typeface="Courier New" panose="02070309020205020404" pitchFamily="49" charset="0"/>
                <a:cs typeface="Courier New" panose="02070309020205020404" pitchFamily="49" charset="0"/>
              </a:rPr>
              <a:t>}</a:t>
            </a:r>
          </a:p>
          <a:p>
            <a:pPr algn="l"/>
            <a:r>
              <a:rPr lang="en-US" altLang="ko-KR" sz="1400" b="0" dirty="0">
                <a:latin typeface="Courier New" panose="02070309020205020404" pitchFamily="49" charset="0"/>
                <a:cs typeface="Courier New" panose="02070309020205020404" pitchFamily="49" charset="0"/>
              </a:rPr>
              <a:t>…</a:t>
            </a:r>
          </a:p>
          <a:p>
            <a:pPr algn="l"/>
            <a:r>
              <a:rPr lang="en-US" altLang="ko-KR" sz="1400" b="0" dirty="0">
                <a:solidFill>
                  <a:srgbClr val="FF0000"/>
                </a:solidFill>
                <a:latin typeface="Courier New" panose="02070309020205020404" pitchFamily="49" charset="0"/>
                <a:cs typeface="Courier New" panose="02070309020205020404" pitchFamily="49" charset="0"/>
              </a:rPr>
              <a:t>36</a:t>
            </a:r>
            <a:r>
              <a:rPr lang="en-US" altLang="ko-KR" sz="1400" b="0" dirty="0">
                <a:latin typeface="Courier New" panose="02070309020205020404" pitchFamily="49" charset="0"/>
                <a:cs typeface="Courier New" panose="02070309020205020404" pitchFamily="49" charset="0"/>
              </a:rPr>
              <a:t>    for (j = 0; j &lt; </a:t>
            </a:r>
            <a:r>
              <a:rPr lang="en-US" altLang="ko-KR" sz="1400" b="0" dirty="0" err="1">
                <a:latin typeface="Courier New" panose="02070309020205020404" pitchFamily="49" charset="0"/>
                <a:cs typeface="Courier New" panose="02070309020205020404" pitchFamily="49" charset="0"/>
              </a:rPr>
              <a:t>num_y</a:t>
            </a:r>
            <a:r>
              <a:rPr lang="en-US" altLang="ko-KR" sz="1400" b="0" dirty="0">
                <a:latin typeface="Courier New" panose="02070309020205020404" pitchFamily="49" charset="0"/>
                <a:cs typeface="Courier New" panose="02070309020205020404" pitchFamily="49" charset="0"/>
              </a:rPr>
              <a:t>; </a:t>
            </a:r>
            <a:r>
              <a:rPr lang="en-US" altLang="ko-KR" sz="1400" b="0" dirty="0" err="1">
                <a:latin typeface="Courier New" panose="02070309020205020404" pitchFamily="49" charset="0"/>
                <a:cs typeface="Courier New" panose="02070309020205020404" pitchFamily="49" charset="0"/>
              </a:rPr>
              <a:t>j++</a:t>
            </a:r>
            <a:r>
              <a:rPr lang="en-US" altLang="ko-KR" sz="1400" b="0" dirty="0">
                <a:latin typeface="Courier New" panose="02070309020205020404" pitchFamily="49" charset="0"/>
                <a:cs typeface="Courier New" panose="02070309020205020404" pitchFamily="49" charset="0"/>
              </a:rPr>
              <a:t>)  {</a:t>
            </a:r>
          </a:p>
          <a:p>
            <a:pPr algn="l"/>
            <a:r>
              <a:rPr lang="en-US" altLang="ko-KR" sz="1400" b="0" dirty="0">
                <a:latin typeface="Courier New" panose="02070309020205020404" pitchFamily="49" charset="0"/>
                <a:cs typeface="Courier New" panose="02070309020205020404" pitchFamily="49" charset="0"/>
              </a:rPr>
              <a:t>37        if (</a:t>
            </a:r>
            <a:r>
              <a:rPr lang="en-US" altLang="ko-KR" sz="1400" b="0" dirty="0" err="1">
                <a:latin typeface="Courier New" panose="02070309020205020404" pitchFamily="49" charset="0"/>
                <a:cs typeface="Courier New" panose="02070309020205020404" pitchFamily="49" charset="0"/>
              </a:rPr>
              <a:t>new_y</a:t>
            </a:r>
            <a:r>
              <a:rPr lang="en-US" altLang="ko-KR" sz="1400" b="0" dirty="0">
                <a:latin typeface="Courier New" panose="02070309020205020404" pitchFamily="49" charset="0"/>
                <a:cs typeface="Courier New" panose="02070309020205020404" pitchFamily="49" charset="0"/>
              </a:rPr>
              <a:t> &lt; y[j])  {</a:t>
            </a:r>
          </a:p>
          <a:p>
            <a:pPr algn="l"/>
            <a:r>
              <a:rPr lang="en-US" altLang="ko-KR" sz="1400" b="0" dirty="0">
                <a:latin typeface="Courier New" panose="02070309020205020404" pitchFamily="49" charset="0"/>
                <a:cs typeface="Courier New" panose="02070309020205020404" pitchFamily="49" charset="0"/>
              </a:rPr>
              <a:t>…</a:t>
            </a:r>
          </a:p>
          <a:p>
            <a:pPr algn="l"/>
            <a:r>
              <a:rPr lang="en-US" altLang="ko-KR" sz="1400" b="0" dirty="0">
                <a:latin typeface="Courier New" panose="02070309020205020404" pitchFamily="49" charset="0"/>
                <a:cs typeface="Courier New" panose="02070309020205020404" pitchFamily="49" charset="0"/>
              </a:rPr>
              <a:t>40          </a:t>
            </a:r>
            <a:r>
              <a:rPr lang="en-US" altLang="ko-KR" sz="1400" b="0" dirty="0" err="1">
                <a:latin typeface="Courier New" panose="02070309020205020404" pitchFamily="49" charset="0"/>
                <a:cs typeface="Courier New" panose="02070309020205020404" pitchFamily="49" charset="0"/>
              </a:rPr>
              <a:t>scoot_over</a:t>
            </a:r>
            <a:r>
              <a:rPr lang="en-US" altLang="ko-KR" sz="1400" b="0" dirty="0">
                <a:latin typeface="Courier New" panose="02070309020205020404" pitchFamily="49" charset="0"/>
                <a:cs typeface="Courier New" panose="02070309020205020404" pitchFamily="49" charset="0"/>
              </a:rPr>
              <a:t>(j);</a:t>
            </a:r>
          </a:p>
          <a:p>
            <a:pPr algn="l"/>
            <a:r>
              <a:rPr lang="en-US" altLang="ko-KR" sz="1400" b="0" dirty="0">
                <a:latin typeface="Courier New" panose="02070309020205020404" pitchFamily="49" charset="0"/>
                <a:cs typeface="Courier New" panose="02070309020205020404" pitchFamily="49" charset="0"/>
              </a:rPr>
              <a:t>41          y[j] = </a:t>
            </a:r>
            <a:r>
              <a:rPr lang="en-US" altLang="ko-KR" sz="1400" b="0" dirty="0" err="1">
                <a:latin typeface="Courier New" panose="02070309020205020404" pitchFamily="49" charset="0"/>
                <a:cs typeface="Courier New" panose="02070309020205020404" pitchFamily="49" charset="0"/>
              </a:rPr>
              <a:t>new_y</a:t>
            </a:r>
            <a:r>
              <a:rPr lang="en-US" altLang="ko-KR" sz="1400" b="0" dirty="0">
                <a:latin typeface="Courier New" panose="02070309020205020404" pitchFamily="49" charset="0"/>
                <a:cs typeface="Courier New" panose="02070309020205020404" pitchFamily="49" charset="0"/>
              </a:rPr>
              <a:t>;</a:t>
            </a:r>
          </a:p>
          <a:p>
            <a:pPr algn="l"/>
            <a:r>
              <a:rPr lang="en-US" altLang="ko-KR" sz="1400" b="0" dirty="0">
                <a:latin typeface="Courier New" panose="02070309020205020404" pitchFamily="49" charset="0"/>
                <a:cs typeface="Courier New" panose="02070309020205020404" pitchFamily="49" charset="0"/>
              </a:rPr>
              <a:t>42          return;</a:t>
            </a:r>
          </a:p>
          <a:p>
            <a:pPr algn="l"/>
            <a:r>
              <a:rPr lang="en-US" altLang="ko-KR" sz="1400" b="0" dirty="0">
                <a:latin typeface="Courier New" panose="02070309020205020404" pitchFamily="49" charset="0"/>
                <a:cs typeface="Courier New" panose="02070309020205020404" pitchFamily="49" charset="0"/>
              </a:rPr>
              <a:t>43</a:t>
            </a:r>
            <a:r>
              <a:rPr lang="ko-KR" altLang="en-US" sz="1400" b="0" dirty="0">
                <a:latin typeface="Courier New" panose="02070309020205020404" pitchFamily="49" charset="0"/>
                <a:cs typeface="Courier New" panose="02070309020205020404" pitchFamily="49" charset="0"/>
              </a:rPr>
              <a:t>         </a:t>
            </a:r>
            <a:r>
              <a:rPr lang="en-US" altLang="ko-KR" sz="1400" b="0" dirty="0">
                <a:latin typeface="Courier New" panose="02070309020205020404" pitchFamily="49" charset="0"/>
                <a:cs typeface="Courier New" panose="02070309020205020404" pitchFamily="49" charset="0"/>
              </a:rPr>
              <a:t>}</a:t>
            </a:r>
          </a:p>
          <a:p>
            <a:pPr algn="l"/>
            <a:r>
              <a:rPr lang="en-US" altLang="ko-KR" sz="1400" b="0" dirty="0">
                <a:latin typeface="Courier New" panose="02070309020205020404" pitchFamily="49" charset="0"/>
                <a:cs typeface="Courier New" panose="02070309020205020404" pitchFamily="49" charset="0"/>
              </a:rPr>
              <a:t>44</a:t>
            </a:r>
            <a:r>
              <a:rPr lang="ko-KR" altLang="en-US" sz="1400" b="0" dirty="0">
                <a:latin typeface="Courier New" panose="02070309020205020404" pitchFamily="49" charset="0"/>
                <a:cs typeface="Courier New" panose="02070309020205020404" pitchFamily="49" charset="0"/>
              </a:rPr>
              <a:t>      </a:t>
            </a:r>
            <a:r>
              <a:rPr lang="en-US" altLang="ko-KR" sz="1400" b="0" dirty="0">
                <a:latin typeface="Courier New" panose="02070309020205020404" pitchFamily="49" charset="0"/>
                <a:cs typeface="Courier New" panose="02070309020205020404" pitchFamily="49" charset="0"/>
              </a:rPr>
              <a:t>}</a:t>
            </a:r>
          </a:p>
          <a:p>
            <a:pPr algn="l"/>
            <a:r>
              <a:rPr lang="en-US" altLang="ko-KR" sz="1400" b="0" dirty="0">
                <a:solidFill>
                  <a:srgbClr val="FF0000"/>
                </a:solidFill>
                <a:latin typeface="Courier New" panose="02070309020205020404" pitchFamily="49" charset="0"/>
                <a:cs typeface="Courier New" panose="02070309020205020404" pitchFamily="49" charset="0"/>
              </a:rPr>
              <a:t>45</a:t>
            </a:r>
            <a:r>
              <a:rPr lang="en-US" altLang="ko-KR" sz="1400" b="0" dirty="0">
                <a:latin typeface="Courier New" panose="02070309020205020404" pitchFamily="49" charset="0"/>
                <a:cs typeface="Courier New" panose="02070309020205020404" pitchFamily="49" charset="0"/>
              </a:rPr>
              <a:t>    }</a:t>
            </a:r>
            <a:endParaRPr lang="ko-KR" altLang="en-US" sz="1600" b="0" dirty="0"/>
          </a:p>
        </p:txBody>
      </p:sp>
    </p:spTree>
    <p:extLst>
      <p:ext uri="{BB962C8B-B14F-4D97-AF65-F5344CB8AC3E}">
        <p14:creationId xmlns:p14="http://schemas.microsoft.com/office/powerpoint/2010/main" val="3129621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dirty="0"/>
              <a:t>Debugging </a:t>
            </a:r>
            <a:r>
              <a:rPr lang="en-US" altLang="ko-KR" dirty="0" err="1"/>
              <a:t>Insertsort</a:t>
            </a:r>
            <a:endParaRPr lang="ko-KR" altLang="en-US" dirty="0"/>
          </a:p>
        </p:txBody>
      </p:sp>
      <p:sp>
        <p:nvSpPr>
          <p:cNvPr id="3" name="Content Placeholder 2"/>
          <p:cNvSpPr>
            <a:spLocks noGrp="1"/>
          </p:cNvSpPr>
          <p:nvPr>
            <p:ph idx="1"/>
          </p:nvPr>
        </p:nvSpPr>
        <p:spPr>
          <a:xfrm>
            <a:off x="900436" y="2552790"/>
            <a:ext cx="3358830" cy="338755"/>
          </a:xfrm>
        </p:spPr>
        <p:txBody>
          <a:bodyPr>
            <a:normAutofit fontScale="62500" lnSpcReduction="20000"/>
          </a:bodyPr>
          <a:lstStyle/>
          <a:p>
            <a:pPr marL="0" indent="0">
              <a:buNone/>
            </a:pPr>
            <a:endParaRPr lang="en-US" altLang="ko-KR" sz="1800" dirty="0">
              <a:ea typeface="Tahoma" panose="020B0604030504040204" pitchFamily="34" charset="0"/>
            </a:endParaRPr>
          </a:p>
          <a:p>
            <a:pPr marL="0" indent="0">
              <a:buNone/>
            </a:pPr>
            <a:endParaRPr lang="en-US" altLang="ko-KR" sz="1800" dirty="0">
              <a:ea typeface="Tahoma" panose="020B0604030504040204" pitchFamily="34" charset="0"/>
            </a:endParaRPr>
          </a:p>
          <a:p>
            <a:pPr marL="0" indent="0">
              <a:buNone/>
            </a:pPr>
            <a:endParaRPr lang="en-US" altLang="ko-KR" sz="1800" dirty="0">
              <a:ea typeface="Tahoma" panose="020B0604030504040204" pitchFamily="34" charset="0"/>
            </a:endParaRPr>
          </a:p>
          <a:p>
            <a:pPr marL="0" indent="0">
              <a:buNone/>
            </a:pPr>
            <a:endParaRPr lang="en-US" altLang="ko-KR" sz="1800" dirty="0">
              <a:ea typeface="Tahoma" panose="020B0604030504040204" pitchFamily="34" charset="0"/>
            </a:endParaRPr>
          </a:p>
          <a:p>
            <a:pPr marL="0" indent="0">
              <a:buNone/>
            </a:pPr>
            <a:endParaRPr lang="en-US" altLang="ko-KR" sz="1800" dirty="0">
              <a:ea typeface="Tahoma" panose="020B0604030504040204" pitchFamily="34" charset="0"/>
            </a:endParaRPr>
          </a:p>
          <a:p>
            <a:pPr marL="0" indent="0">
              <a:buNone/>
            </a:pPr>
            <a:endParaRPr lang="en-US" altLang="ko-KR" sz="1800" dirty="0">
              <a:ea typeface="Tahoma" panose="020B0604030504040204" pitchFamily="34" charset="0"/>
            </a:endParaRPr>
          </a:p>
          <a:p>
            <a:pPr marL="0" indent="0">
              <a:buNone/>
            </a:pPr>
            <a:endParaRPr lang="en-US" altLang="ko-KR" sz="1800" dirty="0">
              <a:ea typeface="Tahoma" panose="020B0604030504040204" pitchFamily="34" charset="0"/>
            </a:endParaRPr>
          </a:p>
          <a:p>
            <a:endParaRPr lang="ko-KR" altLang="en-US" dirty="0"/>
          </a:p>
        </p:txBody>
      </p:sp>
      <p:sp>
        <p:nvSpPr>
          <p:cNvPr id="10" name="TextBox 9"/>
          <p:cNvSpPr txBox="1"/>
          <p:nvPr/>
        </p:nvSpPr>
        <p:spPr>
          <a:xfrm>
            <a:off x="7586987" y="1235773"/>
            <a:ext cx="3918296" cy="1384995"/>
          </a:xfrm>
          <a:prstGeom prst="rect">
            <a:avLst/>
          </a:prstGeom>
          <a:solidFill>
            <a:srgbClr val="FFFF99"/>
          </a:solidFill>
          <a:ln>
            <a:solidFill>
              <a:schemeClr val="tx1"/>
            </a:solidFill>
          </a:ln>
        </p:spPr>
        <p:txBody>
          <a:bodyPr wrap="square" numCol="1" rtlCol="0">
            <a:spAutoFit/>
          </a:bodyPr>
          <a:lstStyle/>
          <a:p>
            <a:pPr algn="l"/>
            <a:r>
              <a:rPr lang="en-US" altLang="ko-KR" sz="1400" b="0" dirty="0">
                <a:latin typeface="Courier New" panose="02070309020205020404" pitchFamily="49" charset="0"/>
                <a:cs typeface="Courier New" panose="02070309020205020404" pitchFamily="49" charset="0"/>
              </a:rPr>
              <a:t>20 void </a:t>
            </a:r>
            <a:r>
              <a:rPr lang="en-US" altLang="ko-KR" sz="1400" b="0" dirty="0" err="1">
                <a:latin typeface="Courier New" panose="02070309020205020404" pitchFamily="49" charset="0"/>
                <a:cs typeface="Courier New" panose="02070309020205020404" pitchFamily="49" charset="0"/>
              </a:rPr>
              <a:t>scoot_over</a:t>
            </a:r>
            <a:r>
              <a:rPr lang="en-US" altLang="ko-KR" sz="1400" b="0" dirty="0">
                <a:latin typeface="Courier New" panose="02070309020205020404" pitchFamily="49" charset="0"/>
                <a:cs typeface="Courier New" panose="02070309020205020404" pitchFamily="49" charset="0"/>
              </a:rPr>
              <a:t>(</a:t>
            </a:r>
            <a:r>
              <a:rPr lang="en-US" altLang="ko-KR" sz="1400" b="0" dirty="0" err="1">
                <a:latin typeface="Courier New" panose="02070309020205020404" pitchFamily="49" charset="0"/>
                <a:cs typeface="Courier New" panose="02070309020205020404" pitchFamily="49" charset="0"/>
              </a:rPr>
              <a:t>int</a:t>
            </a:r>
            <a:r>
              <a:rPr lang="en-US" altLang="ko-KR" sz="1400" b="0" dirty="0">
                <a:latin typeface="Courier New" panose="02070309020205020404" pitchFamily="49" charset="0"/>
                <a:cs typeface="Courier New" panose="02070309020205020404" pitchFamily="49" charset="0"/>
              </a:rPr>
              <a:t> </a:t>
            </a:r>
            <a:r>
              <a:rPr lang="en-US" altLang="ko-KR" sz="1400" b="0" dirty="0" err="1">
                <a:latin typeface="Courier New" panose="02070309020205020404" pitchFamily="49" charset="0"/>
                <a:cs typeface="Courier New" panose="02070309020205020404" pitchFamily="49" charset="0"/>
              </a:rPr>
              <a:t>jj</a:t>
            </a:r>
            <a:r>
              <a:rPr lang="en-US" altLang="ko-KR" sz="1400" b="0" dirty="0">
                <a:latin typeface="Courier New" panose="02070309020205020404" pitchFamily="49" charset="0"/>
                <a:cs typeface="Courier New" panose="02070309020205020404" pitchFamily="49" charset="0"/>
              </a:rPr>
              <a:t>)</a:t>
            </a:r>
          </a:p>
          <a:p>
            <a:pPr algn="l"/>
            <a:r>
              <a:rPr lang="en-US" altLang="ko-KR" sz="1400" b="0" dirty="0">
                <a:latin typeface="Courier New" panose="02070309020205020404" pitchFamily="49" charset="0"/>
                <a:cs typeface="Courier New" panose="02070309020205020404" pitchFamily="49" charset="0"/>
              </a:rPr>
              <a:t>21 {  </a:t>
            </a:r>
          </a:p>
          <a:p>
            <a:pPr algn="l"/>
            <a:r>
              <a:rPr lang="en-US" altLang="ko-KR" sz="1400" b="0" dirty="0">
                <a:latin typeface="Courier New" panose="02070309020205020404" pitchFamily="49" charset="0"/>
                <a:cs typeface="Courier New" panose="02070309020205020404" pitchFamily="49" charset="0"/>
              </a:rPr>
              <a:t>22   </a:t>
            </a:r>
            <a:r>
              <a:rPr lang="en-US" altLang="ko-KR" sz="1400" b="0" dirty="0" err="1">
                <a:latin typeface="Courier New" panose="02070309020205020404" pitchFamily="49" charset="0"/>
                <a:cs typeface="Courier New" panose="02070309020205020404" pitchFamily="49" charset="0"/>
              </a:rPr>
              <a:t>int</a:t>
            </a:r>
            <a:r>
              <a:rPr lang="en-US" altLang="ko-KR" sz="1400" b="0" dirty="0">
                <a:latin typeface="Courier New" panose="02070309020205020404" pitchFamily="49" charset="0"/>
                <a:cs typeface="Courier New" panose="02070309020205020404" pitchFamily="49" charset="0"/>
              </a:rPr>
              <a:t> k;</a:t>
            </a:r>
          </a:p>
          <a:p>
            <a:pPr algn="l"/>
            <a:r>
              <a:rPr lang="en-US" altLang="ko-KR" sz="1400" b="0" dirty="0">
                <a:latin typeface="Courier New" panose="02070309020205020404" pitchFamily="49" charset="0"/>
                <a:cs typeface="Courier New" panose="02070309020205020404" pitchFamily="49" charset="0"/>
              </a:rPr>
              <a:t>23   for (k = </a:t>
            </a:r>
            <a:r>
              <a:rPr lang="en-US" altLang="ko-KR" sz="1400" b="0" dirty="0" err="1">
                <a:latin typeface="Courier New" panose="02070309020205020404" pitchFamily="49" charset="0"/>
                <a:cs typeface="Courier New" panose="02070309020205020404" pitchFamily="49" charset="0"/>
              </a:rPr>
              <a:t>num_y</a:t>
            </a:r>
            <a:r>
              <a:rPr lang="en-US" altLang="ko-KR" sz="1400" b="0" dirty="0">
                <a:latin typeface="Courier New" panose="02070309020205020404" pitchFamily="49" charset="0"/>
                <a:cs typeface="Courier New" panose="02070309020205020404" pitchFamily="49" charset="0"/>
              </a:rPr>
              <a:t>; k &gt; </a:t>
            </a:r>
            <a:r>
              <a:rPr lang="en-US" altLang="ko-KR" sz="1400" b="0" dirty="0" err="1">
                <a:latin typeface="Courier New" panose="02070309020205020404" pitchFamily="49" charset="0"/>
                <a:cs typeface="Courier New" panose="02070309020205020404" pitchFamily="49" charset="0"/>
              </a:rPr>
              <a:t>jj</a:t>
            </a:r>
            <a:r>
              <a:rPr lang="en-US" altLang="ko-KR" sz="1400" b="0" dirty="0">
                <a:latin typeface="Courier New" panose="02070309020205020404" pitchFamily="49" charset="0"/>
                <a:cs typeface="Courier New" panose="02070309020205020404" pitchFamily="49" charset="0"/>
              </a:rPr>
              <a:t>; k++)</a:t>
            </a:r>
          </a:p>
          <a:p>
            <a:pPr algn="l"/>
            <a:r>
              <a:rPr lang="en-US" altLang="ko-KR" sz="1400" b="0" dirty="0">
                <a:solidFill>
                  <a:srgbClr val="FF0000"/>
                </a:solidFill>
                <a:latin typeface="Courier New" panose="02070309020205020404" pitchFamily="49" charset="0"/>
                <a:cs typeface="Courier New" panose="02070309020205020404" pitchFamily="49" charset="0"/>
              </a:rPr>
              <a:t>24</a:t>
            </a:r>
            <a:r>
              <a:rPr lang="en-US" altLang="ko-KR" sz="1400" b="0" dirty="0">
                <a:latin typeface="Courier New" panose="02070309020205020404" pitchFamily="49" charset="0"/>
                <a:cs typeface="Courier New" panose="02070309020205020404" pitchFamily="49" charset="0"/>
              </a:rPr>
              <a:t>      y[k] = y[k-1];</a:t>
            </a:r>
          </a:p>
          <a:p>
            <a:pPr algn="l"/>
            <a:r>
              <a:rPr lang="en-US" altLang="ko-KR" sz="1400" b="0" dirty="0">
                <a:latin typeface="Courier New" panose="02070309020205020404" pitchFamily="49" charset="0"/>
                <a:cs typeface="Courier New" panose="02070309020205020404" pitchFamily="49" charset="0"/>
              </a:rPr>
              <a:t>25 }</a:t>
            </a:r>
          </a:p>
        </p:txBody>
      </p:sp>
      <p:sp>
        <p:nvSpPr>
          <p:cNvPr id="5" name="Rectangle 4"/>
          <p:cNvSpPr/>
          <p:nvPr/>
        </p:nvSpPr>
        <p:spPr>
          <a:xfrm>
            <a:off x="7543512" y="2946339"/>
            <a:ext cx="4648488" cy="1130053"/>
          </a:xfrm>
          <a:prstGeom prst="rect">
            <a:avLst/>
          </a:prstGeom>
        </p:spPr>
        <p:txBody>
          <a:bodyPr wrap="square">
            <a:spAutoFit/>
          </a:bodyPr>
          <a:lstStyle/>
          <a:p>
            <a:pPr algn="l"/>
            <a:r>
              <a:rPr lang="en-US" altLang="ko-KR" b="0" dirty="0">
                <a:latin typeface="Tahoma" panose="020B0604030504040204" pitchFamily="34" charset="0"/>
                <a:ea typeface="Tahoma" panose="020B0604030504040204" pitchFamily="34" charset="0"/>
                <a:cs typeface="Tahoma" panose="020B0604030504040204" pitchFamily="34" charset="0"/>
              </a:rPr>
              <a:t>OK. Found another bug!</a:t>
            </a:r>
          </a:p>
          <a:p>
            <a:pPr algn="l"/>
            <a:r>
              <a:rPr lang="en-US" altLang="ko-KR" b="0" dirty="0">
                <a:latin typeface="Courier New" panose="02070309020205020404" pitchFamily="49" charset="0"/>
                <a:ea typeface="Tahoma" panose="020B0604030504040204" pitchFamily="34" charset="0"/>
                <a:cs typeface="Courier New" panose="02070309020205020404" pitchFamily="49" charset="0"/>
              </a:rPr>
              <a:t>k</a:t>
            </a:r>
            <a:r>
              <a:rPr lang="en-US" altLang="ko-KR" b="0" dirty="0">
                <a:ea typeface="Tahoma" panose="020B0604030504040204" pitchFamily="34" charset="0"/>
              </a:rPr>
              <a:t> </a:t>
            </a:r>
            <a:r>
              <a:rPr lang="en-US" altLang="ko-KR" b="0" dirty="0">
                <a:latin typeface="Tahoma" panose="020B0604030504040204" pitchFamily="34" charset="0"/>
                <a:ea typeface="Tahoma" panose="020B0604030504040204" pitchFamily="34" charset="0"/>
                <a:cs typeface="Tahoma" panose="020B0604030504040204" pitchFamily="34" charset="0"/>
              </a:rPr>
              <a:t>keeps on increasing</a:t>
            </a:r>
            <a:r>
              <a:rPr lang="en-US" altLang="ko-KR" b="0" dirty="0">
                <a:ea typeface="Tahoma" panose="020B0604030504040204" pitchFamily="34" charset="0"/>
              </a:rPr>
              <a:t> (</a:t>
            </a:r>
            <a:r>
              <a:rPr lang="en-US" altLang="ko-KR" b="0" dirty="0">
                <a:latin typeface="Courier New" panose="02070309020205020404" pitchFamily="49" charset="0"/>
                <a:cs typeface="Courier New" panose="02070309020205020404" pitchFamily="49" charset="0"/>
              </a:rPr>
              <a:t>k++</a:t>
            </a:r>
            <a:r>
              <a:rPr lang="en-US" altLang="ko-KR" b="0" dirty="0">
                <a:ea typeface="Tahoma" panose="020B0604030504040204" pitchFamily="34" charset="0"/>
              </a:rPr>
              <a:t>). </a:t>
            </a:r>
          </a:p>
          <a:p>
            <a:pPr algn="l"/>
            <a:r>
              <a:rPr lang="en-US" altLang="ko-KR" b="0" dirty="0">
                <a:latin typeface="Tahoma" panose="020B0604030504040204" pitchFamily="34" charset="0"/>
                <a:ea typeface="Tahoma" panose="020B0604030504040204" pitchFamily="34" charset="0"/>
                <a:cs typeface="Tahoma" panose="020B0604030504040204" pitchFamily="34" charset="0"/>
              </a:rPr>
              <a:t>But it has to </a:t>
            </a:r>
            <a:r>
              <a:rPr lang="en-US" altLang="ko-KR" b="0" i="1" dirty="0">
                <a:latin typeface="Tahoma" panose="020B0604030504040204" pitchFamily="34" charset="0"/>
                <a:ea typeface="Tahoma" panose="020B0604030504040204" pitchFamily="34" charset="0"/>
                <a:cs typeface="Tahoma" panose="020B0604030504040204" pitchFamily="34" charset="0"/>
              </a:rPr>
              <a:t>decrease</a:t>
            </a:r>
            <a:r>
              <a:rPr lang="en-US" altLang="ko-KR" b="0" dirty="0">
                <a:latin typeface="Tahoma" panose="020B0604030504040204" pitchFamily="34" charset="0"/>
                <a:ea typeface="Tahoma" panose="020B0604030504040204" pitchFamily="34" charset="0"/>
                <a:cs typeface="Tahoma" panose="020B0604030504040204" pitchFamily="34" charset="0"/>
              </a:rPr>
              <a:t> each time!</a:t>
            </a:r>
          </a:p>
          <a:p>
            <a:pPr algn="l"/>
            <a:r>
              <a:rPr lang="en-US" altLang="ko-KR" b="0" dirty="0">
                <a:latin typeface="Tahoma" panose="020B0604030504040204" pitchFamily="34" charset="0"/>
                <a:ea typeface="Tahoma" panose="020B0604030504040204" pitchFamily="34" charset="0"/>
                <a:cs typeface="Tahoma" panose="020B0604030504040204" pitchFamily="34" charset="0"/>
              </a:rPr>
              <a:t>Fix:</a:t>
            </a:r>
            <a:r>
              <a:rPr lang="en-US" altLang="ko-KR" b="0" dirty="0">
                <a:ea typeface="Tahoma" panose="020B0604030504040204" pitchFamily="34" charset="0"/>
              </a:rPr>
              <a:t> </a:t>
            </a:r>
            <a:r>
              <a:rPr lang="en-US" altLang="ko-KR" b="0" dirty="0">
                <a:latin typeface="Courier New" panose="02070309020205020404" pitchFamily="49" charset="0"/>
                <a:cs typeface="Courier New" panose="02070309020205020404" pitchFamily="49" charset="0"/>
              </a:rPr>
              <a:t>for (k = </a:t>
            </a:r>
            <a:r>
              <a:rPr lang="en-US" altLang="ko-KR" b="0" dirty="0" err="1">
                <a:latin typeface="Courier New" panose="02070309020205020404" pitchFamily="49" charset="0"/>
                <a:cs typeface="Courier New" panose="02070309020205020404" pitchFamily="49" charset="0"/>
              </a:rPr>
              <a:t>num_y</a:t>
            </a:r>
            <a:r>
              <a:rPr lang="en-US" altLang="ko-KR" b="0" dirty="0">
                <a:latin typeface="Courier New" panose="02070309020205020404" pitchFamily="49" charset="0"/>
                <a:cs typeface="Courier New" panose="02070309020205020404" pitchFamily="49" charset="0"/>
              </a:rPr>
              <a:t>; k &gt; </a:t>
            </a:r>
            <a:r>
              <a:rPr lang="en-US" altLang="ko-KR" b="0" dirty="0" err="1">
                <a:latin typeface="Courier New" panose="02070309020205020404" pitchFamily="49" charset="0"/>
                <a:cs typeface="Courier New" panose="02070309020205020404" pitchFamily="49" charset="0"/>
              </a:rPr>
              <a:t>jj</a:t>
            </a:r>
            <a:r>
              <a:rPr lang="en-US" altLang="ko-KR" b="0" dirty="0">
                <a:latin typeface="Courier New" panose="02070309020205020404" pitchFamily="49" charset="0"/>
                <a:cs typeface="Courier New" panose="02070309020205020404" pitchFamily="49" charset="0"/>
              </a:rPr>
              <a:t>; k--)</a:t>
            </a:r>
            <a:endParaRPr lang="en-US" altLang="ko-KR" b="0" dirty="0">
              <a:ea typeface="Tahoma" panose="020B0604030504040204" pitchFamily="34" charset="0"/>
            </a:endParaRPr>
          </a:p>
        </p:txBody>
      </p:sp>
      <p:grpSp>
        <p:nvGrpSpPr>
          <p:cNvPr id="7" name="Group 6"/>
          <p:cNvGrpSpPr/>
          <p:nvPr/>
        </p:nvGrpSpPr>
        <p:grpSpPr>
          <a:xfrm>
            <a:off x="900295" y="884010"/>
            <a:ext cx="3674006" cy="887814"/>
            <a:chOff x="900436" y="1308719"/>
            <a:chExt cx="3674006" cy="887814"/>
          </a:xfrm>
        </p:grpSpPr>
        <p:sp>
          <p:nvSpPr>
            <p:cNvPr id="12" name="TextBox 11"/>
            <p:cNvSpPr txBox="1"/>
            <p:nvPr/>
          </p:nvSpPr>
          <p:spPr>
            <a:xfrm>
              <a:off x="900436" y="1673313"/>
              <a:ext cx="3674006" cy="523220"/>
            </a:xfrm>
            <a:prstGeom prst="rect">
              <a:avLst/>
            </a:prstGeom>
            <a:solidFill>
              <a:srgbClr val="FFFF99"/>
            </a:solidFill>
            <a:ln>
              <a:solidFill>
                <a:schemeClr val="tx1"/>
              </a:solidFill>
            </a:ln>
          </p:spPr>
          <p:txBody>
            <a:bodyPr wrap="square" numCol="1" rtlCol="0">
              <a:spAutoFit/>
            </a:bodyPr>
            <a:lstStyle/>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 ./</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insertsort</a:t>
              </a:r>
              <a:r>
                <a:rPr lang="en-US" altLang="ko-KR" sz="1400" b="0" dirty="0">
                  <a:latin typeface="Courier New" panose="02070309020205020404" pitchFamily="49" charset="0"/>
                  <a:ea typeface="Tahoma" panose="020B0604030504040204" pitchFamily="34" charset="0"/>
                  <a:cs typeface="Courier New" panose="02070309020205020404" pitchFamily="49" charset="0"/>
                </a:rPr>
                <a:t> 15 10</a:t>
              </a: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Segmentation fault (core dumped)</a:t>
              </a:r>
            </a:p>
          </p:txBody>
        </p:sp>
        <p:sp>
          <p:nvSpPr>
            <p:cNvPr id="6" name="Rectangle 5"/>
            <p:cNvSpPr/>
            <p:nvPr/>
          </p:nvSpPr>
          <p:spPr>
            <a:xfrm>
              <a:off x="928633" y="1308719"/>
              <a:ext cx="2358338" cy="351763"/>
            </a:xfrm>
            <a:prstGeom prst="rect">
              <a:avLst/>
            </a:prstGeom>
          </p:spPr>
          <p:txBody>
            <a:bodyPr wrap="none">
              <a:spAutoFit/>
            </a:bodyPr>
            <a:lstStyle/>
            <a:p>
              <a:pPr algn="l"/>
              <a:r>
                <a:rPr lang="en-US" altLang="ko-KR" b="0" dirty="0">
                  <a:latin typeface="Tahoma" panose="020B0604030504040204" pitchFamily="34" charset="0"/>
                  <a:ea typeface="Tahoma" panose="020B0604030504040204" pitchFamily="34" charset="0"/>
                  <a:cs typeface="Tahoma" panose="020B0604030504040204" pitchFamily="34" charset="0"/>
                </a:rPr>
                <a:t>OK, rerun the program</a:t>
              </a:r>
              <a:endParaRPr lang="en-US" altLang="ko-KR" sz="2000" b="0" dirty="0">
                <a:latin typeface="Tahoma" panose="020B0604030504040204" pitchFamily="34" charset="0"/>
                <a:ea typeface="Tahoma" panose="020B0604030504040204" pitchFamily="34" charset="0"/>
                <a:cs typeface="Tahoma" panose="020B0604030504040204" pitchFamily="34" charset="0"/>
              </a:endParaRPr>
            </a:p>
          </p:txBody>
        </p:sp>
      </p:grpSp>
      <p:sp>
        <p:nvSpPr>
          <p:cNvPr id="11" name="Rectangle 10"/>
          <p:cNvSpPr/>
          <p:nvPr/>
        </p:nvSpPr>
        <p:spPr>
          <a:xfrm>
            <a:off x="878124" y="1951402"/>
            <a:ext cx="4878300" cy="351763"/>
          </a:xfrm>
          <a:prstGeom prst="rect">
            <a:avLst/>
          </a:prstGeom>
        </p:spPr>
        <p:txBody>
          <a:bodyPr wrap="square">
            <a:spAutoFit/>
          </a:bodyPr>
          <a:lstStyle/>
          <a:p>
            <a:pPr algn="l"/>
            <a:r>
              <a:rPr lang="en-US" altLang="ko-KR" b="0" dirty="0">
                <a:latin typeface="Tahoma" panose="020B0604030504040204" pitchFamily="34" charset="0"/>
                <a:ea typeface="Tahoma" panose="020B0604030504040204" pitchFamily="34" charset="0"/>
                <a:cs typeface="Tahoma" panose="020B0604030504040204" pitchFamily="34" charset="0"/>
              </a:rPr>
              <a:t>Killed as it accesses memory that is not allowed.</a:t>
            </a:r>
          </a:p>
        </p:txBody>
      </p:sp>
      <p:grpSp>
        <p:nvGrpSpPr>
          <p:cNvPr id="8" name="Group 7"/>
          <p:cNvGrpSpPr/>
          <p:nvPr/>
        </p:nvGrpSpPr>
        <p:grpSpPr>
          <a:xfrm>
            <a:off x="878124" y="2517319"/>
            <a:ext cx="6408838" cy="2872823"/>
            <a:chOff x="900436" y="2751612"/>
            <a:chExt cx="6408838" cy="2872823"/>
          </a:xfrm>
        </p:grpSpPr>
        <p:sp>
          <p:nvSpPr>
            <p:cNvPr id="14" name="TextBox 13"/>
            <p:cNvSpPr txBox="1"/>
            <p:nvPr/>
          </p:nvSpPr>
          <p:spPr>
            <a:xfrm>
              <a:off x="900436" y="3162222"/>
              <a:ext cx="6408838" cy="2462213"/>
            </a:xfrm>
            <a:prstGeom prst="rect">
              <a:avLst/>
            </a:prstGeom>
            <a:solidFill>
              <a:srgbClr val="FFFF99"/>
            </a:solidFill>
            <a:ln>
              <a:solidFill>
                <a:schemeClr val="tx1"/>
              </a:solidFill>
            </a:ln>
          </p:spPr>
          <p:txBody>
            <a:bodyPr wrap="square" numCol="1" rtlCol="0">
              <a:spAutoFit/>
            </a:bodyPr>
            <a:lstStyle/>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 </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gdb</a:t>
              </a:r>
              <a:r>
                <a:rPr lang="en-US" altLang="ko-KR" sz="1400" b="0" dirty="0">
                  <a:latin typeface="Courier New" panose="02070309020205020404" pitchFamily="49" charset="0"/>
                  <a:ea typeface="Tahoma" panose="020B0604030504040204" pitchFamily="34" charset="0"/>
                  <a:cs typeface="Courier New" panose="02070309020205020404" pitchFamily="49" charset="0"/>
                </a:rPr>
                <a:t> </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insertsort</a:t>
              </a:r>
              <a:endParaRPr lang="en-US" altLang="ko-KR" sz="1400" b="0" dirty="0">
                <a:latin typeface="Courier New" panose="02070309020205020404" pitchFamily="49" charset="0"/>
                <a:ea typeface="Tahoma" panose="020B0604030504040204" pitchFamily="34" charset="0"/>
                <a:cs typeface="Courier New" panose="02070309020205020404" pitchFamily="49" charset="0"/>
              </a:endParaRP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a:t>
              </a: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gdb</a:t>
              </a:r>
              <a:r>
                <a:rPr lang="en-US" altLang="ko-KR" sz="1400" b="0" dirty="0">
                  <a:latin typeface="Courier New" panose="02070309020205020404" pitchFamily="49" charset="0"/>
                  <a:ea typeface="Tahoma" panose="020B0604030504040204" pitchFamily="34" charset="0"/>
                  <a:cs typeface="Courier New" panose="02070309020205020404" pitchFamily="49" charset="0"/>
                </a:rPr>
                <a:t>) </a:t>
              </a:r>
              <a:r>
                <a:rPr lang="en-US" altLang="ko-KR" sz="1400" b="0" dirty="0">
                  <a:solidFill>
                    <a:srgbClr val="0000FF"/>
                  </a:solidFill>
                  <a:latin typeface="Courier New" panose="02070309020205020404" pitchFamily="49" charset="0"/>
                  <a:ea typeface="Tahoma" panose="020B0604030504040204" pitchFamily="34" charset="0"/>
                  <a:cs typeface="Courier New" panose="02070309020205020404" pitchFamily="49" charset="0"/>
                </a:rPr>
                <a:t>run 15 10</a:t>
              </a: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a:t>
              </a: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Program received signal SIGSEGV, Segmentation fault.</a:t>
              </a: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0x0000000008000741 in </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scoot_over</a:t>
              </a:r>
              <a:r>
                <a:rPr lang="en-US" altLang="ko-KR" sz="1400" b="0" dirty="0">
                  <a:latin typeface="Courier New" panose="02070309020205020404" pitchFamily="49" charset="0"/>
                  <a:ea typeface="Tahoma" panose="020B0604030504040204" pitchFamily="34" charset="0"/>
                  <a:cs typeface="Courier New" panose="02070309020205020404" pitchFamily="49" charset="0"/>
                </a:rPr>
                <a:t> (</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jj</a:t>
              </a:r>
              <a:r>
                <a:rPr lang="en-US" altLang="ko-KR" sz="1400" b="0" dirty="0">
                  <a:latin typeface="Courier New" panose="02070309020205020404" pitchFamily="49" charset="0"/>
                  <a:ea typeface="Tahoma" panose="020B0604030504040204" pitchFamily="34" charset="0"/>
                  <a:cs typeface="Courier New" panose="02070309020205020404" pitchFamily="49" charset="0"/>
                </a:rPr>
                <a:t>=0) at insertsort.c:24</a:t>
              </a: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24            y[k] = y[k-1];</a:t>
              </a: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gdb</a:t>
              </a:r>
              <a:r>
                <a:rPr lang="en-US" altLang="ko-KR" sz="1400" b="0" dirty="0">
                  <a:latin typeface="Courier New" panose="02070309020205020404" pitchFamily="49" charset="0"/>
                  <a:ea typeface="Tahoma" panose="020B0604030504040204" pitchFamily="34" charset="0"/>
                  <a:cs typeface="Courier New" panose="02070309020205020404" pitchFamily="49" charset="0"/>
                </a:rPr>
                <a:t>) </a:t>
              </a:r>
              <a:r>
                <a:rPr lang="en-US" altLang="ko-KR" sz="1400" b="0" dirty="0">
                  <a:solidFill>
                    <a:srgbClr val="0000FF"/>
                  </a:solidFill>
                  <a:latin typeface="Courier New" panose="02070309020205020404" pitchFamily="49" charset="0"/>
                  <a:ea typeface="Tahoma" panose="020B0604030504040204" pitchFamily="34" charset="0"/>
                  <a:cs typeface="Courier New" panose="02070309020205020404" pitchFamily="49" charset="0"/>
                </a:rPr>
                <a:t>print k</a:t>
              </a: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$1 = 984</a:t>
              </a: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gdb</a:t>
              </a:r>
              <a:r>
                <a:rPr lang="en-US" altLang="ko-KR" sz="1400" b="0" dirty="0">
                  <a:latin typeface="Courier New" panose="02070309020205020404" pitchFamily="49" charset="0"/>
                  <a:ea typeface="Tahoma" panose="020B0604030504040204" pitchFamily="34" charset="0"/>
                  <a:cs typeface="Courier New" panose="02070309020205020404" pitchFamily="49" charset="0"/>
                </a:rPr>
                <a:t>) </a:t>
              </a:r>
              <a:r>
                <a:rPr lang="en-US" altLang="ko-KR" sz="1400" b="0" dirty="0">
                  <a:solidFill>
                    <a:srgbClr val="0000FF"/>
                  </a:solidFill>
                  <a:latin typeface="Courier New" panose="02070309020205020404" pitchFamily="49" charset="0"/>
                  <a:ea typeface="Tahoma" panose="020B0604030504040204" pitchFamily="34" charset="0"/>
                  <a:cs typeface="Courier New" panose="02070309020205020404" pitchFamily="49" charset="0"/>
                </a:rPr>
                <a:t>print </a:t>
              </a:r>
              <a:r>
                <a:rPr lang="en-US" altLang="ko-KR" sz="1400" b="0" dirty="0" err="1">
                  <a:solidFill>
                    <a:srgbClr val="0000FF"/>
                  </a:solidFill>
                  <a:latin typeface="Courier New" panose="02070309020205020404" pitchFamily="49" charset="0"/>
                  <a:ea typeface="Tahoma" panose="020B0604030504040204" pitchFamily="34" charset="0"/>
                  <a:cs typeface="Courier New" panose="02070309020205020404" pitchFamily="49" charset="0"/>
                </a:rPr>
                <a:t>num_y</a:t>
              </a:r>
              <a:endParaRPr lang="en-US" altLang="ko-KR" sz="1400" b="0" dirty="0">
                <a:solidFill>
                  <a:srgbClr val="0000FF"/>
                </a:solidFill>
                <a:latin typeface="Courier New" panose="02070309020205020404" pitchFamily="49" charset="0"/>
                <a:ea typeface="Tahoma" panose="020B0604030504040204" pitchFamily="34" charset="0"/>
                <a:cs typeface="Courier New" panose="02070309020205020404" pitchFamily="49" charset="0"/>
              </a:endParaRP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$2 = 1</a:t>
              </a:r>
            </a:p>
          </p:txBody>
        </p:sp>
        <p:sp>
          <p:nvSpPr>
            <p:cNvPr id="13" name="Rectangle 12"/>
            <p:cNvSpPr/>
            <p:nvPr/>
          </p:nvSpPr>
          <p:spPr>
            <a:xfrm>
              <a:off x="943989" y="2751612"/>
              <a:ext cx="2771913" cy="351763"/>
            </a:xfrm>
            <a:prstGeom prst="rect">
              <a:avLst/>
            </a:prstGeom>
          </p:spPr>
          <p:txBody>
            <a:bodyPr wrap="none">
              <a:spAutoFit/>
            </a:bodyPr>
            <a:lstStyle/>
            <a:p>
              <a:pPr algn="l"/>
              <a:r>
                <a:rPr lang="en-US" altLang="ko-KR" b="0" dirty="0">
                  <a:latin typeface="Tahoma" panose="020B0604030504040204" pitchFamily="34" charset="0"/>
                  <a:ea typeface="Tahoma" panose="020B0604030504040204" pitchFamily="34" charset="0"/>
                  <a:cs typeface="Tahoma" panose="020B0604030504040204" pitchFamily="34" charset="0"/>
                </a:rPr>
                <a:t>(9) Run </a:t>
              </a:r>
              <a:r>
                <a:rPr lang="en-US" altLang="ko-KR" b="0" dirty="0" err="1">
                  <a:latin typeface="Tahoma" panose="020B0604030504040204" pitchFamily="34" charset="0"/>
                  <a:ea typeface="Tahoma" panose="020B0604030504040204" pitchFamily="34" charset="0"/>
                  <a:cs typeface="Tahoma" panose="020B0604030504040204" pitchFamily="34" charset="0"/>
                </a:rPr>
                <a:t>gdb</a:t>
              </a:r>
              <a:r>
                <a:rPr lang="en-US" altLang="ko-KR" b="0" dirty="0">
                  <a:latin typeface="Tahoma" panose="020B0604030504040204" pitchFamily="34" charset="0"/>
                  <a:ea typeface="Tahoma" panose="020B0604030504040204" pitchFamily="34" charset="0"/>
                  <a:cs typeface="Tahoma" panose="020B0604030504040204" pitchFamily="34" charset="0"/>
                </a:rPr>
                <a:t> with </a:t>
              </a:r>
              <a:r>
                <a:rPr lang="en-US" altLang="ko-KR" b="0" dirty="0" err="1">
                  <a:latin typeface="Tahoma" panose="020B0604030504040204" pitchFamily="34" charset="0"/>
                  <a:ea typeface="Tahoma" panose="020B0604030504040204" pitchFamily="34" charset="0"/>
                  <a:cs typeface="Tahoma" panose="020B0604030504040204" pitchFamily="34" charset="0"/>
                </a:rPr>
                <a:t>insertsort</a:t>
              </a:r>
              <a:endParaRPr lang="en-US" altLang="ko-KR" b="0" dirty="0">
                <a:latin typeface="Tahoma" panose="020B0604030504040204" pitchFamily="34" charset="0"/>
                <a:ea typeface="Tahoma" panose="020B0604030504040204" pitchFamily="34" charset="0"/>
                <a:cs typeface="Tahoma" panose="020B0604030504040204" pitchFamily="34" charset="0"/>
              </a:endParaRPr>
            </a:p>
          </p:txBody>
        </p:sp>
      </p:grpSp>
    </p:spTree>
    <p:extLst>
      <p:ext uri="{BB962C8B-B14F-4D97-AF65-F5344CB8AC3E}">
        <p14:creationId xmlns:p14="http://schemas.microsoft.com/office/powerpoint/2010/main" val="3950390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dirty="0"/>
              <a:t>Debugging </a:t>
            </a:r>
            <a:r>
              <a:rPr lang="en-US" altLang="ko-KR" dirty="0" err="1"/>
              <a:t>Insertsort</a:t>
            </a:r>
            <a:endParaRPr lang="ko-KR" altLang="en-US" dirty="0"/>
          </a:p>
        </p:txBody>
      </p:sp>
      <p:grpSp>
        <p:nvGrpSpPr>
          <p:cNvPr id="9" name="Group 8"/>
          <p:cNvGrpSpPr/>
          <p:nvPr/>
        </p:nvGrpSpPr>
        <p:grpSpPr>
          <a:xfrm>
            <a:off x="682050" y="4359404"/>
            <a:ext cx="6529627" cy="1407871"/>
            <a:chOff x="815176" y="4809782"/>
            <a:chExt cx="6529627" cy="1407871"/>
          </a:xfrm>
        </p:grpSpPr>
        <p:sp>
          <p:nvSpPr>
            <p:cNvPr id="14" name="TextBox 13"/>
            <p:cNvSpPr txBox="1"/>
            <p:nvPr/>
          </p:nvSpPr>
          <p:spPr>
            <a:xfrm>
              <a:off x="900436" y="5263546"/>
              <a:ext cx="6444367" cy="954107"/>
            </a:xfrm>
            <a:prstGeom prst="rect">
              <a:avLst/>
            </a:prstGeom>
            <a:solidFill>
              <a:srgbClr val="FFFF99"/>
            </a:solidFill>
            <a:ln>
              <a:solidFill>
                <a:schemeClr val="tx1"/>
              </a:solidFill>
            </a:ln>
          </p:spPr>
          <p:txBody>
            <a:bodyPr wrap="square" numCol="1" rtlCol="0">
              <a:spAutoFit/>
            </a:bodyPr>
            <a:lstStyle/>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gdb</a:t>
              </a:r>
              <a:r>
                <a:rPr lang="en-US" altLang="ko-KR" sz="1400" b="0" dirty="0">
                  <a:latin typeface="Courier New" panose="02070309020205020404" pitchFamily="49" charset="0"/>
                  <a:ea typeface="Tahoma" panose="020B0604030504040204" pitchFamily="34" charset="0"/>
                  <a:cs typeface="Courier New" panose="02070309020205020404" pitchFamily="49" charset="0"/>
                </a:rPr>
                <a:t>) b insert if </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new_y</a:t>
              </a:r>
              <a:r>
                <a:rPr lang="en-US" altLang="ko-KR" sz="1400" b="0" dirty="0">
                  <a:latin typeface="Courier New" panose="02070309020205020404" pitchFamily="49" charset="0"/>
                  <a:ea typeface="Tahoma" panose="020B0604030504040204" pitchFamily="34" charset="0"/>
                  <a:cs typeface="Courier New" panose="02070309020205020404" pitchFamily="49" charset="0"/>
                </a:rPr>
                <a:t> == 16</a:t>
              </a: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gdb</a:t>
              </a:r>
              <a:r>
                <a:rPr lang="en-US" altLang="ko-KR" sz="1400" b="0" dirty="0">
                  <a:latin typeface="Courier New" panose="02070309020205020404" pitchFamily="49" charset="0"/>
                  <a:ea typeface="Tahoma" panose="020B0604030504040204" pitchFamily="34" charset="0"/>
                  <a:cs typeface="Courier New" panose="02070309020205020404" pitchFamily="49" charset="0"/>
                </a:rPr>
                <a:t>) run 15 10 16 8</a:t>
              </a: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Breakpoint 1, insert (</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new_y</a:t>
              </a:r>
              <a:r>
                <a:rPr lang="en-US" altLang="ko-KR" sz="1400" b="0" dirty="0">
                  <a:latin typeface="Courier New" panose="02070309020205020404" pitchFamily="49" charset="0"/>
                  <a:ea typeface="Tahoma" panose="020B0604030504040204" pitchFamily="34" charset="0"/>
                  <a:cs typeface="Courier New" panose="02070309020205020404" pitchFamily="49" charset="0"/>
                </a:rPr>
                <a:t>=16) at insertsort.c:30</a:t>
              </a: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30         if (</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num_y</a:t>
              </a:r>
              <a:r>
                <a:rPr lang="en-US" altLang="ko-KR" sz="1400" b="0" dirty="0">
                  <a:latin typeface="Courier New" panose="02070309020205020404" pitchFamily="49" charset="0"/>
                  <a:ea typeface="Tahoma" panose="020B0604030504040204" pitchFamily="34" charset="0"/>
                  <a:cs typeface="Courier New" panose="02070309020205020404" pitchFamily="49" charset="0"/>
                </a:rPr>
                <a:t> == 0)  { // y empty so far, easy case</a:t>
              </a:r>
            </a:p>
          </p:txBody>
        </p:sp>
        <p:sp>
          <p:nvSpPr>
            <p:cNvPr id="5" name="Rectangle 4"/>
            <p:cNvSpPr/>
            <p:nvPr/>
          </p:nvSpPr>
          <p:spPr>
            <a:xfrm>
              <a:off x="815176" y="4809782"/>
              <a:ext cx="4301253" cy="351763"/>
            </a:xfrm>
            <a:prstGeom prst="rect">
              <a:avLst/>
            </a:prstGeom>
          </p:spPr>
          <p:txBody>
            <a:bodyPr wrap="square">
              <a:spAutoFit/>
            </a:bodyPr>
            <a:lstStyle/>
            <a:p>
              <a:pPr algn="l"/>
              <a:r>
                <a:rPr lang="en-US" altLang="ko-KR" b="0" dirty="0">
                  <a:latin typeface="Tahoma" panose="020B0604030504040204" pitchFamily="34" charset="0"/>
                  <a:ea typeface="Tahoma" panose="020B0604030504040204" pitchFamily="34" charset="0"/>
                  <a:cs typeface="Tahoma" panose="020B0604030504040204" pitchFamily="34" charset="0"/>
                </a:rPr>
                <a:t>(10) Stop at </a:t>
              </a:r>
              <a:r>
                <a:rPr lang="en-US" altLang="ko-KR" b="0" dirty="0">
                  <a:latin typeface="Courier New" panose="02070309020205020404" pitchFamily="49" charset="0"/>
                  <a:ea typeface="Tahoma" panose="020B0604030504040204" pitchFamily="34" charset="0"/>
                  <a:cs typeface="Courier New" panose="02070309020205020404" pitchFamily="49" charset="0"/>
                </a:rPr>
                <a:t>insert()</a:t>
              </a:r>
              <a:r>
                <a:rPr lang="en-US" altLang="ko-KR" b="0" dirty="0">
                  <a:latin typeface="Tahoma" panose="020B0604030504040204" pitchFamily="34" charset="0"/>
                  <a:ea typeface="Tahoma" panose="020B0604030504040204" pitchFamily="34" charset="0"/>
                  <a:cs typeface="Tahoma" panose="020B0604030504040204" pitchFamily="34" charset="0"/>
                </a:rPr>
                <a:t>if </a:t>
              </a:r>
              <a:r>
                <a:rPr lang="en-US" altLang="ko-KR" b="0" dirty="0" err="1">
                  <a:latin typeface="Courier New" panose="02070309020205020404" pitchFamily="49" charset="0"/>
                  <a:ea typeface="Tahoma" panose="020B0604030504040204" pitchFamily="34" charset="0"/>
                  <a:cs typeface="Courier New" panose="02070309020205020404" pitchFamily="49" charset="0"/>
                </a:rPr>
                <a:t>new_y</a:t>
              </a:r>
              <a:r>
                <a:rPr lang="en-US" altLang="ko-KR" b="0" dirty="0">
                  <a:latin typeface="Courier New" panose="02070309020205020404" pitchFamily="49" charset="0"/>
                  <a:ea typeface="Tahoma" panose="020B0604030504040204" pitchFamily="34" charset="0"/>
                  <a:cs typeface="Courier New" panose="02070309020205020404" pitchFamily="49" charset="0"/>
                </a:rPr>
                <a:t> == 16</a:t>
              </a:r>
            </a:p>
          </p:txBody>
        </p:sp>
      </p:grpSp>
      <p:grpSp>
        <p:nvGrpSpPr>
          <p:cNvPr id="6" name="Group 5"/>
          <p:cNvGrpSpPr/>
          <p:nvPr/>
        </p:nvGrpSpPr>
        <p:grpSpPr>
          <a:xfrm>
            <a:off x="709864" y="943970"/>
            <a:ext cx="2740718" cy="1139146"/>
            <a:chOff x="838200" y="1272831"/>
            <a:chExt cx="2740718" cy="1139146"/>
          </a:xfrm>
        </p:grpSpPr>
        <p:sp>
          <p:nvSpPr>
            <p:cNvPr id="12" name="TextBox 11"/>
            <p:cNvSpPr txBox="1"/>
            <p:nvPr/>
          </p:nvSpPr>
          <p:spPr>
            <a:xfrm>
              <a:off x="900436" y="1673313"/>
              <a:ext cx="2390642" cy="738664"/>
            </a:xfrm>
            <a:prstGeom prst="rect">
              <a:avLst/>
            </a:prstGeom>
            <a:solidFill>
              <a:srgbClr val="FFFF99"/>
            </a:solidFill>
            <a:ln>
              <a:solidFill>
                <a:schemeClr val="tx1"/>
              </a:solidFill>
            </a:ln>
          </p:spPr>
          <p:txBody>
            <a:bodyPr wrap="square" numCol="1" rtlCol="0">
              <a:spAutoFit/>
            </a:bodyPr>
            <a:lstStyle/>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 ./</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insertsort</a:t>
              </a:r>
              <a:r>
                <a:rPr lang="en-US" altLang="ko-KR" sz="1400" b="0" dirty="0">
                  <a:latin typeface="Courier New" panose="02070309020205020404" pitchFamily="49" charset="0"/>
                  <a:ea typeface="Tahoma" panose="020B0604030504040204" pitchFamily="34" charset="0"/>
                  <a:cs typeface="Courier New" panose="02070309020205020404" pitchFamily="49" charset="0"/>
                </a:rPr>
                <a:t> 15 10</a:t>
              </a: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10</a:t>
              </a: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15</a:t>
              </a:r>
            </a:p>
          </p:txBody>
        </p:sp>
        <p:sp>
          <p:nvSpPr>
            <p:cNvPr id="13" name="Rectangle 12"/>
            <p:cNvSpPr/>
            <p:nvPr/>
          </p:nvSpPr>
          <p:spPr>
            <a:xfrm>
              <a:off x="838200" y="1272831"/>
              <a:ext cx="2740718" cy="351763"/>
            </a:xfrm>
            <a:prstGeom prst="rect">
              <a:avLst/>
            </a:prstGeom>
          </p:spPr>
          <p:txBody>
            <a:bodyPr wrap="square">
              <a:spAutoFit/>
            </a:bodyPr>
            <a:lstStyle/>
            <a:p>
              <a:pPr algn="l"/>
              <a:r>
                <a:rPr lang="en-US" altLang="ko-KR" b="0" dirty="0">
                  <a:latin typeface="Tahoma" panose="020B0604030504040204" pitchFamily="34" charset="0"/>
                  <a:ea typeface="Tahoma" panose="020B0604030504040204" pitchFamily="34" charset="0"/>
                  <a:cs typeface="Tahoma" panose="020B0604030504040204" pitchFamily="34" charset="0"/>
                </a:rPr>
                <a:t>OK, rerun the program</a:t>
              </a:r>
              <a:endParaRPr lang="en-US" altLang="ko-KR" b="0" dirty="0">
                <a:latin typeface="Courier New" panose="02070309020205020404" pitchFamily="49" charset="0"/>
                <a:ea typeface="Tahoma" panose="020B0604030504040204" pitchFamily="34" charset="0"/>
                <a:cs typeface="Courier New" panose="02070309020205020404" pitchFamily="49" charset="0"/>
              </a:endParaRPr>
            </a:p>
          </p:txBody>
        </p:sp>
      </p:grpSp>
      <p:grpSp>
        <p:nvGrpSpPr>
          <p:cNvPr id="7" name="Group 6"/>
          <p:cNvGrpSpPr/>
          <p:nvPr/>
        </p:nvGrpSpPr>
        <p:grpSpPr>
          <a:xfrm>
            <a:off x="772100" y="2236343"/>
            <a:ext cx="2943323" cy="1529862"/>
            <a:chOff x="900436" y="2565204"/>
            <a:chExt cx="2943323" cy="1529862"/>
          </a:xfrm>
        </p:grpSpPr>
        <p:sp>
          <p:nvSpPr>
            <p:cNvPr id="11" name="TextBox 10"/>
            <p:cNvSpPr txBox="1"/>
            <p:nvPr/>
          </p:nvSpPr>
          <p:spPr>
            <a:xfrm>
              <a:off x="900436" y="2925515"/>
              <a:ext cx="2943323" cy="1169551"/>
            </a:xfrm>
            <a:prstGeom prst="rect">
              <a:avLst/>
            </a:prstGeom>
            <a:solidFill>
              <a:srgbClr val="FFFF99"/>
            </a:solidFill>
            <a:ln>
              <a:solidFill>
                <a:schemeClr val="tx1"/>
              </a:solidFill>
            </a:ln>
          </p:spPr>
          <p:txBody>
            <a:bodyPr wrap="square" numCol="1" rtlCol="0">
              <a:spAutoFit/>
            </a:bodyPr>
            <a:lstStyle/>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 ./</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insertsort</a:t>
              </a:r>
              <a:r>
                <a:rPr lang="en-US" altLang="ko-KR" sz="1400" b="0" dirty="0">
                  <a:latin typeface="Courier New" panose="02070309020205020404" pitchFamily="49" charset="0"/>
                  <a:ea typeface="Tahoma" panose="020B0604030504040204" pitchFamily="34" charset="0"/>
                  <a:cs typeface="Courier New" panose="02070309020205020404" pitchFamily="49" charset="0"/>
                </a:rPr>
                <a:t> 15 10 16 8</a:t>
              </a: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8</a:t>
              </a:r>
              <a:br>
                <a:rPr lang="en-US" altLang="ko-KR" sz="1400" b="0" dirty="0">
                  <a:latin typeface="Courier New" panose="02070309020205020404" pitchFamily="49" charset="0"/>
                  <a:ea typeface="Tahoma" panose="020B0604030504040204" pitchFamily="34" charset="0"/>
                  <a:cs typeface="Courier New" panose="02070309020205020404" pitchFamily="49" charset="0"/>
                </a:rPr>
              </a:br>
              <a:r>
                <a:rPr lang="en-US" altLang="ko-KR" sz="1400" b="0" dirty="0">
                  <a:latin typeface="Courier New" panose="02070309020205020404" pitchFamily="49" charset="0"/>
                  <a:ea typeface="Tahoma" panose="020B0604030504040204" pitchFamily="34" charset="0"/>
                  <a:cs typeface="Courier New" panose="02070309020205020404" pitchFamily="49" charset="0"/>
                </a:rPr>
                <a:t>10</a:t>
              </a: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15</a:t>
              </a: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0</a:t>
              </a:r>
            </a:p>
          </p:txBody>
        </p:sp>
        <p:sp>
          <p:nvSpPr>
            <p:cNvPr id="16" name="Rectangle 15"/>
            <p:cNvSpPr/>
            <p:nvPr/>
          </p:nvSpPr>
          <p:spPr>
            <a:xfrm>
              <a:off x="900436" y="2565204"/>
              <a:ext cx="2740718" cy="351763"/>
            </a:xfrm>
            <a:prstGeom prst="rect">
              <a:avLst/>
            </a:prstGeom>
          </p:spPr>
          <p:txBody>
            <a:bodyPr wrap="square">
              <a:spAutoFit/>
            </a:bodyPr>
            <a:lstStyle/>
            <a:p>
              <a:pPr algn="l"/>
              <a:r>
                <a:rPr lang="en-US" altLang="ko-KR" b="0" dirty="0">
                  <a:latin typeface="Tahoma" panose="020B0604030504040204" pitchFamily="34" charset="0"/>
                  <a:ea typeface="Tahoma" panose="020B0604030504040204" pitchFamily="34" charset="0"/>
                  <a:cs typeface="Tahoma" panose="020B0604030504040204" pitchFamily="34" charset="0"/>
                </a:rPr>
                <a:t>Great! Is it done? </a:t>
              </a:r>
              <a:endParaRPr lang="en-US" altLang="ko-KR" b="0" dirty="0">
                <a:latin typeface="Courier New" panose="02070309020205020404" pitchFamily="49" charset="0"/>
                <a:ea typeface="Tahoma" panose="020B0604030504040204" pitchFamily="34" charset="0"/>
                <a:cs typeface="Courier New" panose="02070309020205020404" pitchFamily="49" charset="0"/>
              </a:endParaRPr>
            </a:p>
          </p:txBody>
        </p:sp>
      </p:grpSp>
      <p:sp>
        <p:nvSpPr>
          <p:cNvPr id="8" name="Rectangle 7"/>
          <p:cNvSpPr/>
          <p:nvPr/>
        </p:nvSpPr>
        <p:spPr>
          <a:xfrm>
            <a:off x="768374" y="3850637"/>
            <a:ext cx="2250936" cy="351763"/>
          </a:xfrm>
          <a:prstGeom prst="rect">
            <a:avLst/>
          </a:prstGeom>
        </p:spPr>
        <p:txBody>
          <a:bodyPr wrap="none">
            <a:spAutoFit/>
          </a:bodyPr>
          <a:lstStyle/>
          <a:p>
            <a:r>
              <a:rPr lang="en-US" altLang="ko-KR" b="0" dirty="0">
                <a:latin typeface="Tahoma" panose="020B0604030504040204" pitchFamily="34" charset="0"/>
                <a:ea typeface="Tahoma" panose="020B0604030504040204" pitchFamily="34" charset="0"/>
                <a:cs typeface="Tahoma" panose="020B0604030504040204" pitchFamily="34" charset="0"/>
              </a:rPr>
              <a:t>Oh No! </a:t>
            </a:r>
            <a:r>
              <a:rPr lang="en-US" altLang="ko-KR" b="0" dirty="0">
                <a:latin typeface="Courier New" panose="02070309020205020404" pitchFamily="49" charset="0"/>
                <a:ea typeface="Tahoma" panose="020B0604030504040204" pitchFamily="34" charset="0"/>
                <a:cs typeface="Courier New" panose="02070309020205020404" pitchFamily="49" charset="0"/>
              </a:rPr>
              <a:t>16</a:t>
            </a:r>
            <a:r>
              <a:rPr lang="en-US" altLang="ko-KR" b="0" dirty="0">
                <a:latin typeface="Tahoma" panose="020B0604030504040204" pitchFamily="34" charset="0"/>
                <a:ea typeface="Tahoma" panose="020B0604030504040204" pitchFamily="34" charset="0"/>
                <a:cs typeface="Tahoma" panose="020B0604030504040204" pitchFamily="34" charset="0"/>
              </a:rPr>
              <a:t> is missing!</a:t>
            </a:r>
            <a:endParaRPr lang="ko-KR" altLang="en-US" b="0" dirty="0">
              <a:latin typeface="Tahoma" panose="020B0604030504040204" pitchFamily="34" charset="0"/>
              <a:cs typeface="Tahoma" panose="020B0604030504040204" pitchFamily="34" charset="0"/>
            </a:endParaRPr>
          </a:p>
        </p:txBody>
      </p:sp>
      <p:grpSp>
        <p:nvGrpSpPr>
          <p:cNvPr id="26" name="Group 25"/>
          <p:cNvGrpSpPr/>
          <p:nvPr/>
        </p:nvGrpSpPr>
        <p:grpSpPr>
          <a:xfrm>
            <a:off x="1195095" y="4843880"/>
            <a:ext cx="1048685" cy="1494662"/>
            <a:chOff x="1323431" y="5172741"/>
            <a:chExt cx="1048685" cy="1494662"/>
          </a:xfrm>
        </p:grpSpPr>
        <p:sp>
          <p:nvSpPr>
            <p:cNvPr id="21" name="Rectangle 20"/>
            <p:cNvSpPr/>
            <p:nvPr/>
          </p:nvSpPr>
          <p:spPr>
            <a:xfrm>
              <a:off x="1323431" y="6328849"/>
              <a:ext cx="1048685" cy="338554"/>
            </a:xfrm>
            <a:prstGeom prst="rect">
              <a:avLst/>
            </a:prstGeom>
          </p:spPr>
          <p:txBody>
            <a:bodyPr wrap="none">
              <a:spAutoFit/>
            </a:bodyPr>
            <a:lstStyle/>
            <a:p>
              <a:r>
                <a:rPr lang="en-US" altLang="ko-KR" sz="1600" b="0" dirty="0">
                  <a:latin typeface="Courier New" panose="02070309020205020404" pitchFamily="49" charset="0"/>
                  <a:ea typeface="Tahoma" panose="020B0604030504040204" pitchFamily="34" charset="0"/>
                  <a:cs typeface="Courier New" panose="02070309020205020404" pitchFamily="49" charset="0"/>
                </a:rPr>
                <a:t>b=break</a:t>
              </a:r>
              <a:endParaRPr lang="ko-KR" altLang="en-US" sz="1600" b="0" dirty="0">
                <a:latin typeface="Courier New" panose="02070309020205020404" pitchFamily="49" charset="0"/>
                <a:cs typeface="Courier New" panose="02070309020205020404" pitchFamily="49" charset="0"/>
              </a:endParaRPr>
            </a:p>
          </p:txBody>
        </p:sp>
        <p:grpSp>
          <p:nvGrpSpPr>
            <p:cNvPr id="25" name="Group 24"/>
            <p:cNvGrpSpPr/>
            <p:nvPr/>
          </p:nvGrpSpPr>
          <p:grpSpPr>
            <a:xfrm>
              <a:off x="1552508" y="5172741"/>
              <a:ext cx="296029" cy="1229325"/>
              <a:chOff x="1552508" y="5172741"/>
              <a:chExt cx="296029" cy="1229325"/>
            </a:xfrm>
          </p:grpSpPr>
          <p:sp>
            <p:nvSpPr>
              <p:cNvPr id="22" name="Oval 21"/>
              <p:cNvSpPr/>
              <p:nvPr/>
            </p:nvSpPr>
            <p:spPr>
              <a:xfrm>
                <a:off x="1552508" y="5172741"/>
                <a:ext cx="296029" cy="29913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b="0"/>
              </a:p>
            </p:txBody>
          </p:sp>
          <p:cxnSp>
            <p:nvCxnSpPr>
              <p:cNvPr id="24" name="Straight Arrow Connector 23"/>
              <p:cNvCxnSpPr/>
              <p:nvPr/>
            </p:nvCxnSpPr>
            <p:spPr>
              <a:xfrm>
                <a:off x="1720255" y="5479484"/>
                <a:ext cx="0" cy="922582"/>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grpSp>
      <p:sp>
        <p:nvSpPr>
          <p:cNvPr id="33" name="TextBox 32"/>
          <p:cNvSpPr txBox="1"/>
          <p:nvPr/>
        </p:nvSpPr>
        <p:spPr>
          <a:xfrm>
            <a:off x="7322932" y="1291014"/>
            <a:ext cx="4717691" cy="3754874"/>
          </a:xfrm>
          <a:prstGeom prst="rect">
            <a:avLst/>
          </a:prstGeom>
          <a:solidFill>
            <a:srgbClr val="FFFF99"/>
          </a:solidFill>
          <a:ln>
            <a:solidFill>
              <a:schemeClr val="tx1"/>
            </a:solidFill>
          </a:ln>
        </p:spPr>
        <p:txBody>
          <a:bodyPr wrap="square" numCol="1" rtlCol="0">
            <a:spAutoFit/>
          </a:bodyPr>
          <a:lstStyle/>
          <a:p>
            <a:pPr algn="l"/>
            <a:r>
              <a:rPr lang="en-US" altLang="ko-KR" sz="1400" b="0" dirty="0">
                <a:latin typeface="Courier New" panose="02070309020205020404" pitchFamily="49" charset="0"/>
                <a:cs typeface="Courier New" panose="02070309020205020404" pitchFamily="49" charset="0"/>
              </a:rPr>
              <a:t>27 void insert(</a:t>
            </a:r>
            <a:r>
              <a:rPr lang="en-US" altLang="ko-KR" sz="1400" b="0" dirty="0" err="1">
                <a:latin typeface="Courier New" panose="02070309020205020404" pitchFamily="49" charset="0"/>
                <a:cs typeface="Courier New" panose="02070309020205020404" pitchFamily="49" charset="0"/>
              </a:rPr>
              <a:t>int</a:t>
            </a:r>
            <a:r>
              <a:rPr lang="en-US" altLang="ko-KR" sz="1400" b="0" dirty="0">
                <a:latin typeface="Courier New" panose="02070309020205020404" pitchFamily="49" charset="0"/>
                <a:cs typeface="Courier New" panose="02070309020205020404" pitchFamily="49" charset="0"/>
              </a:rPr>
              <a:t> </a:t>
            </a:r>
            <a:r>
              <a:rPr lang="en-US" altLang="ko-KR" sz="1400" b="0" dirty="0" err="1">
                <a:latin typeface="Courier New" panose="02070309020205020404" pitchFamily="49" charset="0"/>
                <a:cs typeface="Courier New" panose="02070309020205020404" pitchFamily="49" charset="0"/>
              </a:rPr>
              <a:t>new_y</a:t>
            </a:r>
            <a:r>
              <a:rPr lang="en-US" altLang="ko-KR" sz="1400" b="0" dirty="0">
                <a:latin typeface="Courier New" panose="02070309020205020404" pitchFamily="49" charset="0"/>
                <a:cs typeface="Courier New" panose="02070309020205020404" pitchFamily="49" charset="0"/>
              </a:rPr>
              <a:t>)</a:t>
            </a:r>
          </a:p>
          <a:p>
            <a:pPr algn="l"/>
            <a:r>
              <a:rPr lang="en-US" altLang="ko-KR" sz="1400" b="0" dirty="0">
                <a:latin typeface="Courier New" panose="02070309020205020404" pitchFamily="49" charset="0"/>
                <a:cs typeface="Courier New" panose="02070309020205020404" pitchFamily="49" charset="0"/>
              </a:rPr>
              <a:t>28 {  </a:t>
            </a:r>
          </a:p>
          <a:p>
            <a:pPr algn="l"/>
            <a:r>
              <a:rPr lang="en-US" altLang="ko-KR" sz="1400" b="0" dirty="0">
                <a:latin typeface="Courier New" panose="02070309020205020404" pitchFamily="49" charset="0"/>
                <a:cs typeface="Courier New" panose="02070309020205020404" pitchFamily="49" charset="0"/>
              </a:rPr>
              <a:t>29    </a:t>
            </a:r>
            <a:r>
              <a:rPr lang="en-US" altLang="ko-KR" sz="1400" b="0" dirty="0" err="1">
                <a:latin typeface="Courier New" panose="02070309020205020404" pitchFamily="49" charset="0"/>
                <a:cs typeface="Courier New" panose="02070309020205020404" pitchFamily="49" charset="0"/>
              </a:rPr>
              <a:t>int</a:t>
            </a:r>
            <a:r>
              <a:rPr lang="en-US" altLang="ko-KR" sz="1400" b="0" dirty="0">
                <a:latin typeface="Courier New" panose="02070309020205020404" pitchFamily="49" charset="0"/>
                <a:cs typeface="Courier New" panose="02070309020205020404" pitchFamily="49" charset="0"/>
              </a:rPr>
              <a:t> j;</a:t>
            </a:r>
          </a:p>
          <a:p>
            <a:pPr algn="l"/>
            <a:r>
              <a:rPr lang="en-US" altLang="ko-KR" sz="1400" b="0" dirty="0">
                <a:solidFill>
                  <a:srgbClr val="FF0000"/>
                </a:solidFill>
                <a:latin typeface="Courier New" panose="02070309020205020404" pitchFamily="49" charset="0"/>
                <a:cs typeface="Courier New" panose="02070309020205020404" pitchFamily="49" charset="0"/>
              </a:rPr>
              <a:t>30</a:t>
            </a:r>
            <a:r>
              <a:rPr lang="en-US" altLang="ko-KR" sz="1400" b="0" dirty="0">
                <a:latin typeface="Courier New" panose="02070309020205020404" pitchFamily="49" charset="0"/>
                <a:cs typeface="Courier New" panose="02070309020205020404" pitchFamily="49" charset="0"/>
              </a:rPr>
              <a:t>    if (</a:t>
            </a:r>
            <a:r>
              <a:rPr lang="en-US" altLang="ko-KR" sz="1400" b="0" dirty="0" err="1">
                <a:latin typeface="Courier New" panose="02070309020205020404" pitchFamily="49" charset="0"/>
                <a:cs typeface="Courier New" panose="02070309020205020404" pitchFamily="49" charset="0"/>
              </a:rPr>
              <a:t>num_y</a:t>
            </a:r>
            <a:r>
              <a:rPr lang="en-US" altLang="ko-KR" sz="1400" b="0" dirty="0">
                <a:latin typeface="Courier New" panose="02070309020205020404" pitchFamily="49" charset="0"/>
                <a:cs typeface="Courier New" panose="02070309020205020404" pitchFamily="49" charset="0"/>
              </a:rPr>
              <a:t> = 0) { // y empty so far</a:t>
            </a:r>
          </a:p>
          <a:p>
            <a:pPr algn="l"/>
            <a:r>
              <a:rPr lang="en-US" altLang="ko-KR" sz="1400" b="0" dirty="0">
                <a:latin typeface="Courier New" panose="02070309020205020404" pitchFamily="49" charset="0"/>
                <a:cs typeface="Courier New" panose="02070309020205020404" pitchFamily="49" charset="0"/>
              </a:rPr>
              <a:t>31      y[0] = </a:t>
            </a:r>
            <a:r>
              <a:rPr lang="en-US" altLang="ko-KR" sz="1400" b="0" dirty="0" err="1">
                <a:latin typeface="Courier New" panose="02070309020205020404" pitchFamily="49" charset="0"/>
                <a:cs typeface="Courier New" panose="02070309020205020404" pitchFamily="49" charset="0"/>
              </a:rPr>
              <a:t>new_y</a:t>
            </a:r>
            <a:r>
              <a:rPr lang="en-US" altLang="ko-KR" sz="1400" b="0" dirty="0">
                <a:latin typeface="Courier New" panose="02070309020205020404" pitchFamily="49" charset="0"/>
                <a:cs typeface="Courier New" panose="02070309020205020404" pitchFamily="49" charset="0"/>
              </a:rPr>
              <a:t>;</a:t>
            </a:r>
          </a:p>
          <a:p>
            <a:pPr algn="l"/>
            <a:r>
              <a:rPr lang="en-US" altLang="ko-KR" sz="1400" b="0" dirty="0">
                <a:latin typeface="Courier New" panose="02070309020205020404" pitchFamily="49" charset="0"/>
                <a:cs typeface="Courier New" panose="02070309020205020404" pitchFamily="49" charset="0"/>
              </a:rPr>
              <a:t>32      return;</a:t>
            </a:r>
          </a:p>
          <a:p>
            <a:pPr algn="l"/>
            <a:r>
              <a:rPr lang="en-US" altLang="ko-KR" sz="1400" b="0" dirty="0">
                <a:latin typeface="Courier New" panose="02070309020205020404" pitchFamily="49" charset="0"/>
                <a:cs typeface="Courier New" panose="02070309020205020404" pitchFamily="49" charset="0"/>
              </a:rPr>
              <a:t>33</a:t>
            </a:r>
            <a:r>
              <a:rPr lang="ko-KR" altLang="en-US" sz="1400" b="0" dirty="0">
                <a:latin typeface="Courier New" panose="02070309020205020404" pitchFamily="49" charset="0"/>
                <a:cs typeface="Courier New" panose="02070309020205020404" pitchFamily="49" charset="0"/>
              </a:rPr>
              <a:t>    </a:t>
            </a:r>
            <a:r>
              <a:rPr lang="en-US" altLang="ko-KR" sz="1400" b="0" dirty="0">
                <a:latin typeface="Courier New" panose="02070309020205020404" pitchFamily="49" charset="0"/>
                <a:cs typeface="Courier New" panose="02070309020205020404" pitchFamily="49" charset="0"/>
              </a:rPr>
              <a:t>}</a:t>
            </a:r>
          </a:p>
          <a:p>
            <a:pPr algn="l"/>
            <a:r>
              <a:rPr lang="en-US" altLang="ko-KR" sz="1400" b="0" dirty="0">
                <a:latin typeface="Courier New" panose="02070309020205020404" pitchFamily="49" charset="0"/>
                <a:cs typeface="Courier New" panose="02070309020205020404" pitchFamily="49" charset="0"/>
              </a:rPr>
              <a:t>…</a:t>
            </a:r>
          </a:p>
          <a:p>
            <a:pPr algn="l"/>
            <a:r>
              <a:rPr lang="en-US" altLang="ko-KR" sz="1400" b="0" dirty="0">
                <a:solidFill>
                  <a:srgbClr val="FF0000"/>
                </a:solidFill>
                <a:latin typeface="Courier New" panose="02070309020205020404" pitchFamily="49" charset="0"/>
                <a:cs typeface="Courier New" panose="02070309020205020404" pitchFamily="49" charset="0"/>
              </a:rPr>
              <a:t>36</a:t>
            </a:r>
            <a:r>
              <a:rPr lang="en-US" altLang="ko-KR" sz="1400" b="0" dirty="0">
                <a:latin typeface="Courier New" panose="02070309020205020404" pitchFamily="49" charset="0"/>
                <a:cs typeface="Courier New" panose="02070309020205020404" pitchFamily="49" charset="0"/>
              </a:rPr>
              <a:t>    for (j = 0; j &lt; </a:t>
            </a:r>
            <a:r>
              <a:rPr lang="en-US" altLang="ko-KR" sz="1400" b="0" dirty="0" err="1">
                <a:latin typeface="Courier New" panose="02070309020205020404" pitchFamily="49" charset="0"/>
                <a:cs typeface="Courier New" panose="02070309020205020404" pitchFamily="49" charset="0"/>
              </a:rPr>
              <a:t>num_y</a:t>
            </a:r>
            <a:r>
              <a:rPr lang="en-US" altLang="ko-KR" sz="1400" b="0" dirty="0">
                <a:latin typeface="Courier New" panose="02070309020205020404" pitchFamily="49" charset="0"/>
                <a:cs typeface="Courier New" panose="02070309020205020404" pitchFamily="49" charset="0"/>
              </a:rPr>
              <a:t>; </a:t>
            </a:r>
            <a:r>
              <a:rPr lang="en-US" altLang="ko-KR" sz="1400" b="0" dirty="0" err="1">
                <a:latin typeface="Courier New" panose="02070309020205020404" pitchFamily="49" charset="0"/>
                <a:cs typeface="Courier New" panose="02070309020205020404" pitchFamily="49" charset="0"/>
              </a:rPr>
              <a:t>j++</a:t>
            </a:r>
            <a:r>
              <a:rPr lang="en-US" altLang="ko-KR" sz="1400" b="0" dirty="0">
                <a:latin typeface="Courier New" panose="02070309020205020404" pitchFamily="49" charset="0"/>
                <a:cs typeface="Courier New" panose="02070309020205020404" pitchFamily="49" charset="0"/>
              </a:rPr>
              <a:t>)  {</a:t>
            </a:r>
          </a:p>
          <a:p>
            <a:pPr algn="l"/>
            <a:r>
              <a:rPr lang="en-US" altLang="ko-KR" sz="1400" b="0" dirty="0">
                <a:latin typeface="Courier New" panose="02070309020205020404" pitchFamily="49" charset="0"/>
                <a:cs typeface="Courier New" panose="02070309020205020404" pitchFamily="49" charset="0"/>
              </a:rPr>
              <a:t>37        if (</a:t>
            </a:r>
            <a:r>
              <a:rPr lang="en-US" altLang="ko-KR" sz="1400" b="0" dirty="0" err="1">
                <a:latin typeface="Courier New" panose="02070309020205020404" pitchFamily="49" charset="0"/>
                <a:cs typeface="Courier New" panose="02070309020205020404" pitchFamily="49" charset="0"/>
              </a:rPr>
              <a:t>new_y</a:t>
            </a:r>
            <a:r>
              <a:rPr lang="en-US" altLang="ko-KR" sz="1400" b="0" dirty="0">
                <a:latin typeface="Courier New" panose="02070309020205020404" pitchFamily="49" charset="0"/>
                <a:cs typeface="Courier New" panose="02070309020205020404" pitchFamily="49" charset="0"/>
              </a:rPr>
              <a:t> &lt; y[j])  {</a:t>
            </a:r>
          </a:p>
          <a:p>
            <a:pPr algn="l"/>
            <a:r>
              <a:rPr lang="en-US" altLang="ko-KR" sz="1400" b="0" dirty="0">
                <a:latin typeface="Courier New" panose="02070309020205020404" pitchFamily="49" charset="0"/>
                <a:cs typeface="Courier New" panose="02070309020205020404" pitchFamily="49" charset="0"/>
              </a:rPr>
              <a:t>…</a:t>
            </a:r>
          </a:p>
          <a:p>
            <a:pPr algn="l"/>
            <a:r>
              <a:rPr lang="en-US" altLang="ko-KR" sz="1400" b="0" dirty="0">
                <a:latin typeface="Courier New" panose="02070309020205020404" pitchFamily="49" charset="0"/>
                <a:cs typeface="Courier New" panose="02070309020205020404" pitchFamily="49" charset="0"/>
              </a:rPr>
              <a:t>40          </a:t>
            </a:r>
            <a:r>
              <a:rPr lang="en-US" altLang="ko-KR" sz="1400" b="0" dirty="0" err="1">
                <a:latin typeface="Courier New" panose="02070309020205020404" pitchFamily="49" charset="0"/>
                <a:cs typeface="Courier New" panose="02070309020205020404" pitchFamily="49" charset="0"/>
              </a:rPr>
              <a:t>scoot_over</a:t>
            </a:r>
            <a:r>
              <a:rPr lang="en-US" altLang="ko-KR" sz="1400" b="0" dirty="0">
                <a:latin typeface="Courier New" panose="02070309020205020404" pitchFamily="49" charset="0"/>
                <a:cs typeface="Courier New" panose="02070309020205020404" pitchFamily="49" charset="0"/>
              </a:rPr>
              <a:t>(j);</a:t>
            </a:r>
          </a:p>
          <a:p>
            <a:pPr algn="l"/>
            <a:r>
              <a:rPr lang="en-US" altLang="ko-KR" sz="1400" b="0" dirty="0">
                <a:latin typeface="Courier New" panose="02070309020205020404" pitchFamily="49" charset="0"/>
                <a:cs typeface="Courier New" panose="02070309020205020404" pitchFamily="49" charset="0"/>
              </a:rPr>
              <a:t>41          y[j] = </a:t>
            </a:r>
            <a:r>
              <a:rPr lang="en-US" altLang="ko-KR" sz="1400" b="0" dirty="0" err="1">
                <a:latin typeface="Courier New" panose="02070309020205020404" pitchFamily="49" charset="0"/>
                <a:cs typeface="Courier New" panose="02070309020205020404" pitchFamily="49" charset="0"/>
              </a:rPr>
              <a:t>new_y</a:t>
            </a:r>
            <a:r>
              <a:rPr lang="en-US" altLang="ko-KR" sz="1400" b="0" dirty="0">
                <a:latin typeface="Courier New" panose="02070309020205020404" pitchFamily="49" charset="0"/>
                <a:cs typeface="Courier New" panose="02070309020205020404" pitchFamily="49" charset="0"/>
              </a:rPr>
              <a:t>;</a:t>
            </a:r>
          </a:p>
          <a:p>
            <a:pPr algn="l"/>
            <a:r>
              <a:rPr lang="en-US" altLang="ko-KR" sz="1400" b="0" dirty="0">
                <a:latin typeface="Courier New" panose="02070309020205020404" pitchFamily="49" charset="0"/>
                <a:cs typeface="Courier New" panose="02070309020205020404" pitchFamily="49" charset="0"/>
              </a:rPr>
              <a:t>42          return;</a:t>
            </a:r>
          </a:p>
          <a:p>
            <a:pPr algn="l"/>
            <a:r>
              <a:rPr lang="en-US" altLang="ko-KR" sz="1400" b="0" dirty="0">
                <a:latin typeface="Courier New" panose="02070309020205020404" pitchFamily="49" charset="0"/>
                <a:cs typeface="Courier New" panose="02070309020205020404" pitchFamily="49" charset="0"/>
              </a:rPr>
              <a:t>43</a:t>
            </a:r>
            <a:r>
              <a:rPr lang="ko-KR" altLang="en-US" sz="1400" b="0" dirty="0">
                <a:latin typeface="Courier New" panose="02070309020205020404" pitchFamily="49" charset="0"/>
                <a:cs typeface="Courier New" panose="02070309020205020404" pitchFamily="49" charset="0"/>
              </a:rPr>
              <a:t>         </a:t>
            </a:r>
            <a:r>
              <a:rPr lang="en-US" altLang="ko-KR" sz="1400" b="0" dirty="0">
                <a:latin typeface="Courier New" panose="02070309020205020404" pitchFamily="49" charset="0"/>
                <a:cs typeface="Courier New" panose="02070309020205020404" pitchFamily="49" charset="0"/>
              </a:rPr>
              <a:t>}</a:t>
            </a:r>
          </a:p>
          <a:p>
            <a:pPr algn="l"/>
            <a:r>
              <a:rPr lang="en-US" altLang="ko-KR" sz="1400" b="0" dirty="0">
                <a:latin typeface="Courier New" panose="02070309020205020404" pitchFamily="49" charset="0"/>
                <a:cs typeface="Courier New" panose="02070309020205020404" pitchFamily="49" charset="0"/>
              </a:rPr>
              <a:t>44</a:t>
            </a:r>
            <a:r>
              <a:rPr lang="ko-KR" altLang="en-US" sz="1400" b="0" dirty="0">
                <a:latin typeface="Courier New" panose="02070309020205020404" pitchFamily="49" charset="0"/>
                <a:cs typeface="Courier New" panose="02070309020205020404" pitchFamily="49" charset="0"/>
              </a:rPr>
              <a:t>      </a:t>
            </a:r>
            <a:r>
              <a:rPr lang="en-US" altLang="ko-KR" sz="1400" b="0" dirty="0">
                <a:latin typeface="Courier New" panose="02070309020205020404" pitchFamily="49" charset="0"/>
                <a:cs typeface="Courier New" panose="02070309020205020404" pitchFamily="49" charset="0"/>
              </a:rPr>
              <a:t>}</a:t>
            </a:r>
          </a:p>
          <a:p>
            <a:pPr algn="l"/>
            <a:r>
              <a:rPr lang="en-US" altLang="ko-KR" sz="1400" b="0" dirty="0">
                <a:solidFill>
                  <a:srgbClr val="FF0000"/>
                </a:solidFill>
                <a:latin typeface="Courier New" panose="02070309020205020404" pitchFamily="49" charset="0"/>
                <a:cs typeface="Courier New" panose="02070309020205020404" pitchFamily="49" charset="0"/>
              </a:rPr>
              <a:t>45</a:t>
            </a:r>
            <a:r>
              <a:rPr lang="en-US" altLang="ko-KR" sz="1400" b="0" dirty="0">
                <a:latin typeface="Courier New" panose="02070309020205020404" pitchFamily="49" charset="0"/>
                <a:cs typeface="Courier New" panose="02070309020205020404" pitchFamily="49" charset="0"/>
              </a:rPr>
              <a:t>    }</a:t>
            </a:r>
            <a:endParaRPr lang="ko-KR" altLang="en-US" sz="1600" b="0" dirty="0"/>
          </a:p>
        </p:txBody>
      </p:sp>
    </p:spTree>
    <p:extLst>
      <p:ext uri="{BB962C8B-B14F-4D97-AF65-F5344CB8AC3E}">
        <p14:creationId xmlns:p14="http://schemas.microsoft.com/office/powerpoint/2010/main" val="490662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BF6E21E4-4A82-48EA-9E16-63F2157CAB7C}"/>
              </a:ext>
            </a:extLst>
          </p:cNvPr>
          <p:cNvSpPr>
            <a:spLocks noGrp="1"/>
          </p:cNvSpPr>
          <p:nvPr>
            <p:ph type="title"/>
          </p:nvPr>
        </p:nvSpPr>
        <p:spPr/>
        <p:txBody>
          <a:bodyPr/>
          <a:lstStyle/>
          <a:p>
            <a:endParaRPr lang="ko-KR" altLang="en-US"/>
          </a:p>
        </p:txBody>
      </p:sp>
      <p:sp>
        <p:nvSpPr>
          <p:cNvPr id="3" name="내용 개체 틀 2">
            <a:extLst>
              <a:ext uri="{FF2B5EF4-FFF2-40B4-BE49-F238E27FC236}">
                <a16:creationId xmlns:a16="http://schemas.microsoft.com/office/drawing/2014/main" id="{F5E0E425-D31A-4D24-B386-5E27A9DC44B2}"/>
              </a:ext>
            </a:extLst>
          </p:cNvPr>
          <p:cNvSpPr>
            <a:spLocks noGrp="1"/>
          </p:cNvSpPr>
          <p:nvPr>
            <p:ph idx="1"/>
          </p:nvPr>
        </p:nvSpPr>
        <p:spPr/>
        <p:txBody>
          <a:bodyPr/>
          <a:lstStyle/>
          <a:p>
            <a:endParaRPr lang="ko-KR" altLang="en-US"/>
          </a:p>
        </p:txBody>
      </p:sp>
      <p:grpSp>
        <p:nvGrpSpPr>
          <p:cNvPr id="4" name="Group 1">
            <a:extLst>
              <a:ext uri="{FF2B5EF4-FFF2-40B4-BE49-F238E27FC236}">
                <a16:creationId xmlns:a16="http://schemas.microsoft.com/office/drawing/2014/main" id="{88DFE3D8-E461-4AC7-B774-578003F9147C}"/>
              </a:ext>
            </a:extLst>
          </p:cNvPr>
          <p:cNvGrpSpPr/>
          <p:nvPr/>
        </p:nvGrpSpPr>
        <p:grpSpPr>
          <a:xfrm>
            <a:off x="770133" y="470437"/>
            <a:ext cx="7107930" cy="3131420"/>
            <a:chOff x="815176" y="4809782"/>
            <a:chExt cx="3914447" cy="3131420"/>
          </a:xfrm>
        </p:grpSpPr>
        <p:sp>
          <p:nvSpPr>
            <p:cNvPr id="5" name="TextBox 4">
              <a:extLst>
                <a:ext uri="{FF2B5EF4-FFF2-40B4-BE49-F238E27FC236}">
                  <a16:creationId xmlns:a16="http://schemas.microsoft.com/office/drawing/2014/main" id="{C46447AA-F6B5-4143-8B95-9CE58B180F2F}"/>
                </a:ext>
              </a:extLst>
            </p:cNvPr>
            <p:cNvSpPr txBox="1"/>
            <p:nvPr/>
          </p:nvSpPr>
          <p:spPr>
            <a:xfrm>
              <a:off x="900437" y="5263546"/>
              <a:ext cx="2650543" cy="2677656"/>
            </a:xfrm>
            <a:prstGeom prst="rect">
              <a:avLst/>
            </a:prstGeom>
            <a:solidFill>
              <a:srgbClr val="FFFF99"/>
            </a:solidFill>
            <a:ln>
              <a:solidFill>
                <a:schemeClr val="tx1"/>
              </a:solidFill>
            </a:ln>
          </p:spPr>
          <p:txBody>
            <a:bodyPr wrap="square" numCol="1" rtlCol="0">
              <a:spAutoFit/>
            </a:bodyPr>
            <a:lstStyle/>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gdb</a:t>
              </a:r>
              <a:r>
                <a:rPr lang="en-US" altLang="ko-KR" sz="1400" b="0" dirty="0">
                  <a:latin typeface="Courier New" panose="02070309020205020404" pitchFamily="49" charset="0"/>
                  <a:ea typeface="Tahoma" panose="020B0604030504040204" pitchFamily="34" charset="0"/>
                  <a:cs typeface="Courier New" panose="02070309020205020404" pitchFamily="49" charset="0"/>
                </a:rPr>
                <a:t>) n</a:t>
              </a: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36   for (j = 0; j &lt; </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num_y</a:t>
              </a:r>
              <a:r>
                <a:rPr lang="en-US" altLang="ko-KR" sz="1400" b="0" dirty="0">
                  <a:latin typeface="Courier New" panose="02070309020205020404" pitchFamily="49" charset="0"/>
                  <a:ea typeface="Tahoma" panose="020B0604030504040204" pitchFamily="34" charset="0"/>
                  <a:cs typeface="Courier New" panose="02070309020205020404" pitchFamily="49" charset="0"/>
                </a:rPr>
                <a:t>; </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j++</a:t>
              </a:r>
              <a:r>
                <a:rPr lang="en-US" altLang="ko-KR" sz="1400" b="0" dirty="0">
                  <a:latin typeface="Courier New" panose="02070309020205020404" pitchFamily="49" charset="0"/>
                  <a:ea typeface="Tahoma" panose="020B0604030504040204" pitchFamily="34" charset="0"/>
                  <a:cs typeface="Courier New" panose="02070309020205020404" pitchFamily="49" charset="0"/>
                </a:rPr>
                <a:t>)  {</a:t>
              </a: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gdb</a:t>
              </a:r>
              <a:r>
                <a:rPr lang="en-US" altLang="ko-KR" sz="1400" b="0" dirty="0">
                  <a:latin typeface="Courier New" panose="02070309020205020404" pitchFamily="49" charset="0"/>
                  <a:ea typeface="Tahoma" panose="020B0604030504040204" pitchFamily="34" charset="0"/>
                  <a:cs typeface="Courier New" panose="02070309020205020404" pitchFamily="49" charset="0"/>
                </a:rPr>
                <a:t>) n</a:t>
              </a: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37   if (</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new_y</a:t>
              </a:r>
              <a:r>
                <a:rPr lang="en-US" altLang="ko-KR" sz="1400" b="0" dirty="0">
                  <a:latin typeface="Courier New" panose="02070309020205020404" pitchFamily="49" charset="0"/>
                  <a:ea typeface="Tahoma" panose="020B0604030504040204" pitchFamily="34" charset="0"/>
                  <a:cs typeface="Courier New" panose="02070309020205020404" pitchFamily="49" charset="0"/>
                </a:rPr>
                <a:t> &lt; y[j])  {</a:t>
              </a: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gdb</a:t>
              </a:r>
              <a:r>
                <a:rPr lang="en-US" altLang="ko-KR" sz="1400" b="0" dirty="0">
                  <a:latin typeface="Courier New" panose="02070309020205020404" pitchFamily="49" charset="0"/>
                  <a:ea typeface="Tahoma" panose="020B0604030504040204" pitchFamily="34" charset="0"/>
                  <a:cs typeface="Courier New" panose="02070309020205020404" pitchFamily="49" charset="0"/>
                </a:rPr>
                <a:t>) p y</a:t>
              </a: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$1 = {10, 15, 0, 0, 0, 0, 0, 0, 0, 0}</a:t>
              </a: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gdb</a:t>
              </a:r>
              <a:r>
                <a:rPr lang="en-US" altLang="ko-KR" sz="1400" b="0" dirty="0">
                  <a:latin typeface="Courier New" panose="02070309020205020404" pitchFamily="49" charset="0"/>
                  <a:ea typeface="Tahoma" panose="020B0604030504040204" pitchFamily="34" charset="0"/>
                  <a:cs typeface="Courier New" panose="02070309020205020404" pitchFamily="49" charset="0"/>
                </a:rPr>
                <a:t>) n</a:t>
              </a: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36   for (j = 0; j &lt; </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num_y</a:t>
              </a:r>
              <a:r>
                <a:rPr lang="en-US" altLang="ko-KR" sz="1400" b="0" dirty="0">
                  <a:latin typeface="Courier New" panose="02070309020205020404" pitchFamily="49" charset="0"/>
                  <a:ea typeface="Tahoma" panose="020B0604030504040204" pitchFamily="34" charset="0"/>
                  <a:cs typeface="Courier New" panose="02070309020205020404" pitchFamily="49" charset="0"/>
                </a:rPr>
                <a:t>; </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j++</a:t>
              </a:r>
              <a:r>
                <a:rPr lang="en-US" altLang="ko-KR" sz="1400" b="0" dirty="0">
                  <a:latin typeface="Courier New" panose="02070309020205020404" pitchFamily="49" charset="0"/>
                  <a:ea typeface="Tahoma" panose="020B0604030504040204" pitchFamily="34" charset="0"/>
                  <a:cs typeface="Courier New" panose="02070309020205020404" pitchFamily="49" charset="0"/>
                </a:rPr>
                <a:t>)  {</a:t>
              </a:r>
            </a:p>
            <a:p>
              <a:pPr algn="l"/>
              <a:r>
                <a:rPr lang="en-US" altLang="ko-KR" sz="1400" b="0" dirty="0">
                  <a:latin typeface="Courier New" panose="02070309020205020404" pitchFamily="49" charset="0"/>
                  <a:ea typeface="Tahoma" panose="020B0604030504040204" pitchFamily="34" charset="0"/>
                  <a:cs typeface="Courier New" panose="02070309020205020404" pitchFamily="49" charset="0"/>
                </a:rPr>
                <a:t>(</a:t>
              </a:r>
              <a:r>
                <a:rPr lang="en-US" altLang="ko-KR" sz="1400" b="0" dirty="0" err="1">
                  <a:latin typeface="Courier New" panose="02070309020205020404" pitchFamily="49" charset="0"/>
                  <a:ea typeface="Tahoma" panose="020B0604030504040204" pitchFamily="34" charset="0"/>
                  <a:cs typeface="Courier New" panose="02070309020205020404" pitchFamily="49" charset="0"/>
                </a:rPr>
                <a:t>gdb</a:t>
              </a:r>
              <a:r>
                <a:rPr lang="en-US" altLang="ko-KR" sz="1400" b="0" dirty="0">
                  <a:latin typeface="Courier New" panose="02070309020205020404" pitchFamily="49" charset="0"/>
                  <a:ea typeface="Tahoma" panose="020B0604030504040204" pitchFamily="34" charset="0"/>
                  <a:cs typeface="Courier New" panose="02070309020205020404" pitchFamily="49" charset="0"/>
                </a:rPr>
                <a:t>) n</a:t>
              </a:r>
            </a:p>
            <a:p>
              <a:pPr algn="l"/>
              <a:r>
                <a:rPr lang="pt-BR" altLang="ko-KR" sz="1400" b="0" dirty="0">
                  <a:latin typeface="Courier New" panose="02070309020205020404" pitchFamily="49" charset="0"/>
                  <a:ea typeface="Tahoma" panose="020B0604030504040204" pitchFamily="34" charset="0"/>
                  <a:cs typeface="Courier New" panose="02070309020205020404" pitchFamily="49" charset="0"/>
                </a:rPr>
                <a:t>36   for (j = 0; j &lt; num_y; j++)  {</a:t>
              </a:r>
            </a:p>
            <a:p>
              <a:pPr algn="l"/>
              <a:r>
                <a:rPr lang="pt-BR" altLang="ko-KR" sz="1400" b="0" dirty="0">
                  <a:latin typeface="Courier New" panose="02070309020205020404" pitchFamily="49" charset="0"/>
                  <a:ea typeface="Tahoma" panose="020B0604030504040204" pitchFamily="34" charset="0"/>
                  <a:cs typeface="Courier New" panose="02070309020205020404" pitchFamily="49" charset="0"/>
                </a:rPr>
                <a:t>(gdb) n</a:t>
              </a:r>
            </a:p>
            <a:p>
              <a:pPr algn="l"/>
              <a:r>
                <a:rPr lang="pt-BR" altLang="ko-KR" sz="1400" b="0" dirty="0">
                  <a:latin typeface="Courier New" panose="02070309020205020404" pitchFamily="49" charset="0"/>
                  <a:ea typeface="Tahoma" panose="020B0604030504040204" pitchFamily="34" charset="0"/>
                  <a:cs typeface="Courier New" panose="02070309020205020404" pitchFamily="49" charset="0"/>
                </a:rPr>
                <a:t>45    }</a:t>
              </a:r>
              <a:endParaRPr lang="en-US" altLang="ko-KR" sz="1400" b="0" dirty="0">
                <a:latin typeface="Courier New" panose="02070309020205020404" pitchFamily="49" charset="0"/>
                <a:ea typeface="Tahoma" panose="020B0604030504040204" pitchFamily="34" charset="0"/>
                <a:cs typeface="Courier New" panose="02070309020205020404" pitchFamily="49" charset="0"/>
              </a:endParaRPr>
            </a:p>
          </p:txBody>
        </p:sp>
        <p:sp>
          <p:nvSpPr>
            <p:cNvPr id="6" name="Rectangle 3">
              <a:extLst>
                <a:ext uri="{FF2B5EF4-FFF2-40B4-BE49-F238E27FC236}">
                  <a16:creationId xmlns:a16="http://schemas.microsoft.com/office/drawing/2014/main" id="{5658305F-0E8C-4E94-8BAB-3F55B4807F88}"/>
                </a:ext>
              </a:extLst>
            </p:cNvPr>
            <p:cNvSpPr/>
            <p:nvPr/>
          </p:nvSpPr>
          <p:spPr>
            <a:xfrm>
              <a:off x="815176" y="4809782"/>
              <a:ext cx="3914447" cy="351763"/>
            </a:xfrm>
            <a:prstGeom prst="rect">
              <a:avLst/>
            </a:prstGeom>
          </p:spPr>
          <p:txBody>
            <a:bodyPr wrap="square">
              <a:spAutoFit/>
            </a:bodyPr>
            <a:lstStyle/>
            <a:p>
              <a:pPr algn="l"/>
              <a:r>
                <a:rPr lang="en-US" altLang="ko-KR" b="0" dirty="0">
                  <a:latin typeface="Tahoma" panose="020B0604030504040204" pitchFamily="34" charset="0"/>
                  <a:ea typeface="Tahoma" panose="020B0604030504040204" pitchFamily="34" charset="0"/>
                  <a:cs typeface="Tahoma" panose="020B0604030504040204" pitchFamily="34" charset="0"/>
                </a:rPr>
                <a:t>(11) Look at the loop</a:t>
              </a:r>
              <a:endParaRPr lang="en-US" altLang="ko-KR" b="0" dirty="0">
                <a:latin typeface="Courier New" panose="02070309020205020404" pitchFamily="49" charset="0"/>
                <a:ea typeface="Tahoma" panose="020B0604030504040204" pitchFamily="34" charset="0"/>
                <a:cs typeface="Courier New" panose="02070309020205020404" pitchFamily="49" charset="0"/>
              </a:endParaRPr>
            </a:p>
          </p:txBody>
        </p:sp>
      </p:grpSp>
      <p:sp>
        <p:nvSpPr>
          <p:cNvPr id="7" name="Rectangle 4">
            <a:extLst>
              <a:ext uri="{FF2B5EF4-FFF2-40B4-BE49-F238E27FC236}">
                <a16:creationId xmlns:a16="http://schemas.microsoft.com/office/drawing/2014/main" id="{08AA38D0-7329-4E6D-B7B4-BE46C59CD13C}"/>
              </a:ext>
            </a:extLst>
          </p:cNvPr>
          <p:cNvSpPr/>
          <p:nvPr/>
        </p:nvSpPr>
        <p:spPr>
          <a:xfrm>
            <a:off x="840479" y="3845518"/>
            <a:ext cx="7189978" cy="870623"/>
          </a:xfrm>
          <a:prstGeom prst="rect">
            <a:avLst/>
          </a:prstGeom>
        </p:spPr>
        <p:txBody>
          <a:bodyPr wrap="square">
            <a:spAutoFit/>
          </a:bodyPr>
          <a:lstStyle/>
          <a:p>
            <a:pPr algn="l"/>
            <a:r>
              <a:rPr lang="en-US" altLang="ko-KR" b="0" dirty="0">
                <a:latin typeface="Tahoma" panose="020B0604030504040204" pitchFamily="34" charset="0"/>
                <a:ea typeface="Tahoma" panose="020B0604030504040204" pitchFamily="34" charset="0"/>
                <a:cs typeface="Tahoma" panose="020B0604030504040204" pitchFamily="34" charset="0"/>
              </a:rPr>
              <a:t>Found a problem! Not storing </a:t>
            </a:r>
            <a:r>
              <a:rPr lang="en-US" altLang="ko-KR" b="0" dirty="0" err="1">
                <a:latin typeface="Courier New" panose="02070309020205020404" pitchFamily="49" charset="0"/>
                <a:ea typeface="Tahoma" panose="020B0604030504040204" pitchFamily="34" charset="0"/>
                <a:cs typeface="Courier New" panose="02070309020205020404" pitchFamily="49" charset="0"/>
              </a:rPr>
              <a:t>new_y</a:t>
            </a:r>
            <a:r>
              <a:rPr lang="en-US" altLang="ko-KR" b="0" dirty="0">
                <a:latin typeface="Courier New" panose="02070309020205020404" pitchFamily="49" charset="0"/>
                <a:ea typeface="Tahoma" panose="020B0604030504040204" pitchFamily="34" charset="0"/>
                <a:cs typeface="Courier New" panose="02070309020205020404" pitchFamily="49" charset="0"/>
              </a:rPr>
              <a:t> </a:t>
            </a:r>
            <a:r>
              <a:rPr lang="en-US" altLang="ko-KR" b="0" dirty="0">
                <a:latin typeface="Tahoma" panose="020B0604030504040204" pitchFamily="34" charset="0"/>
                <a:ea typeface="Tahoma" panose="020B0604030504040204" pitchFamily="34" charset="0"/>
                <a:cs typeface="Tahoma" panose="020B0604030504040204" pitchFamily="34" charset="0"/>
              </a:rPr>
              <a:t>when </a:t>
            </a:r>
            <a:r>
              <a:rPr lang="en-US" altLang="ko-KR" b="0" dirty="0" err="1">
                <a:latin typeface="Courier New" panose="02070309020205020404" pitchFamily="49" charset="0"/>
                <a:ea typeface="Tahoma" panose="020B0604030504040204" pitchFamily="34" charset="0"/>
                <a:cs typeface="Courier New" panose="02070309020205020404" pitchFamily="49" charset="0"/>
              </a:rPr>
              <a:t>new_y</a:t>
            </a:r>
            <a:r>
              <a:rPr lang="en-US" altLang="ko-KR" b="0" dirty="0">
                <a:latin typeface="Courier New" panose="02070309020205020404" pitchFamily="49" charset="0"/>
                <a:ea typeface="Tahoma" panose="020B0604030504040204" pitchFamily="34" charset="0"/>
                <a:cs typeface="Courier New" panose="02070309020205020404" pitchFamily="49" charset="0"/>
              </a:rPr>
              <a:t> &gt;= </a:t>
            </a:r>
            <a:r>
              <a:rPr lang="en-US" altLang="ko-KR" b="0" dirty="0">
                <a:latin typeface="Tahoma" panose="020B0604030504040204" pitchFamily="34" charset="0"/>
                <a:ea typeface="Tahoma" panose="020B0604030504040204" pitchFamily="34" charset="0"/>
                <a:cs typeface="Tahoma" panose="020B0604030504040204" pitchFamily="34" charset="0"/>
              </a:rPr>
              <a:t>all elements!</a:t>
            </a:r>
          </a:p>
          <a:p>
            <a:pPr algn="l"/>
            <a:endParaRPr lang="en-US" altLang="ko-KR" b="0" dirty="0">
              <a:latin typeface="Courier New" panose="02070309020205020404" pitchFamily="49" charset="0"/>
              <a:ea typeface="Tahoma" panose="020B0604030504040204" pitchFamily="34" charset="0"/>
              <a:cs typeface="Courier New" panose="02070309020205020404" pitchFamily="49" charset="0"/>
            </a:endParaRPr>
          </a:p>
          <a:p>
            <a:pPr algn="l"/>
            <a:r>
              <a:rPr lang="en-US" altLang="ko-KR" b="0" dirty="0">
                <a:latin typeface="Tahoma" panose="020B0604030504040204" pitchFamily="34" charset="0"/>
                <a:ea typeface="Tahoma" panose="020B0604030504040204" pitchFamily="34" charset="0"/>
                <a:cs typeface="Tahoma" panose="020B0604030504040204" pitchFamily="34" charset="0"/>
              </a:rPr>
              <a:t>Fix:</a:t>
            </a:r>
            <a:r>
              <a:rPr lang="en-US" altLang="ko-KR" b="0" dirty="0">
                <a:latin typeface="Courier New" panose="02070309020205020404" pitchFamily="49" charset="0"/>
                <a:ea typeface="Tahoma" panose="020B0604030504040204" pitchFamily="34" charset="0"/>
                <a:cs typeface="Courier New" panose="02070309020205020404" pitchFamily="49" charset="0"/>
              </a:rPr>
              <a:t> y[</a:t>
            </a:r>
            <a:r>
              <a:rPr lang="en-US" altLang="ko-KR" b="0" dirty="0" err="1">
                <a:latin typeface="Courier New" panose="02070309020205020404" pitchFamily="49" charset="0"/>
                <a:ea typeface="Tahoma" panose="020B0604030504040204" pitchFamily="34" charset="0"/>
                <a:cs typeface="Courier New" panose="02070309020205020404" pitchFamily="49" charset="0"/>
              </a:rPr>
              <a:t>num_y</a:t>
            </a:r>
            <a:r>
              <a:rPr lang="en-US" altLang="ko-KR" b="0" dirty="0">
                <a:latin typeface="Courier New" panose="02070309020205020404" pitchFamily="49" charset="0"/>
                <a:ea typeface="Tahoma" panose="020B0604030504040204" pitchFamily="34" charset="0"/>
                <a:cs typeface="Courier New" panose="02070309020205020404" pitchFamily="49" charset="0"/>
              </a:rPr>
              <a:t>]=</a:t>
            </a:r>
            <a:r>
              <a:rPr lang="en-US" altLang="ko-KR" b="0" dirty="0" err="1">
                <a:latin typeface="Courier New" panose="02070309020205020404" pitchFamily="49" charset="0"/>
                <a:ea typeface="Tahoma" panose="020B0604030504040204" pitchFamily="34" charset="0"/>
                <a:cs typeface="Courier New" panose="02070309020205020404" pitchFamily="49" charset="0"/>
              </a:rPr>
              <a:t>new_y</a:t>
            </a:r>
            <a:r>
              <a:rPr lang="en-US" altLang="ko-KR" b="0" dirty="0">
                <a:latin typeface="Courier New" panose="02070309020205020404" pitchFamily="49" charset="0"/>
                <a:ea typeface="Tahoma" panose="020B0604030504040204" pitchFamily="34" charset="0"/>
                <a:cs typeface="Courier New" panose="02070309020205020404" pitchFamily="49" charset="0"/>
              </a:rPr>
              <a:t> </a:t>
            </a:r>
            <a:r>
              <a:rPr lang="en-US" altLang="ko-KR" b="0" dirty="0">
                <a:latin typeface="Tahoma" panose="020B0604030504040204" pitchFamily="34" charset="0"/>
                <a:ea typeface="Tahoma" panose="020B0604030504040204" pitchFamily="34" charset="0"/>
                <a:cs typeface="Tahoma" panose="020B0604030504040204" pitchFamily="34" charset="0"/>
              </a:rPr>
              <a:t>after line 44. Now all bugs are fixed!</a:t>
            </a:r>
          </a:p>
        </p:txBody>
      </p:sp>
      <p:grpSp>
        <p:nvGrpSpPr>
          <p:cNvPr id="8" name="Group 5">
            <a:extLst>
              <a:ext uri="{FF2B5EF4-FFF2-40B4-BE49-F238E27FC236}">
                <a16:creationId xmlns:a16="http://schemas.microsoft.com/office/drawing/2014/main" id="{5C9D2672-21F9-4509-816C-22A6B10F29B5}"/>
              </a:ext>
            </a:extLst>
          </p:cNvPr>
          <p:cNvGrpSpPr/>
          <p:nvPr/>
        </p:nvGrpSpPr>
        <p:grpSpPr>
          <a:xfrm>
            <a:off x="1572829" y="1346557"/>
            <a:ext cx="2059226" cy="338554"/>
            <a:chOff x="1552508" y="5159843"/>
            <a:chExt cx="2059226" cy="338554"/>
          </a:xfrm>
        </p:grpSpPr>
        <p:sp>
          <p:nvSpPr>
            <p:cNvPr id="9" name="Rectangle 6">
              <a:extLst>
                <a:ext uri="{FF2B5EF4-FFF2-40B4-BE49-F238E27FC236}">
                  <a16:creationId xmlns:a16="http://schemas.microsoft.com/office/drawing/2014/main" id="{242766F0-52F6-46AD-B414-90C44E8C9987}"/>
                </a:ext>
              </a:extLst>
            </p:cNvPr>
            <p:cNvSpPr/>
            <p:nvPr/>
          </p:nvSpPr>
          <p:spPr>
            <a:xfrm>
              <a:off x="2686481" y="5159843"/>
              <a:ext cx="925253" cy="338554"/>
            </a:xfrm>
            <a:prstGeom prst="rect">
              <a:avLst/>
            </a:prstGeom>
          </p:spPr>
          <p:txBody>
            <a:bodyPr wrap="none">
              <a:spAutoFit/>
            </a:bodyPr>
            <a:lstStyle/>
            <a:p>
              <a:r>
                <a:rPr lang="en-US" altLang="ko-KR" sz="1600" b="0" dirty="0">
                  <a:latin typeface="Courier New" panose="02070309020205020404" pitchFamily="49" charset="0"/>
                  <a:ea typeface="Tahoma" panose="020B0604030504040204" pitchFamily="34" charset="0"/>
                  <a:cs typeface="Courier New" panose="02070309020205020404" pitchFamily="49" charset="0"/>
                </a:rPr>
                <a:t>n=next</a:t>
              </a:r>
              <a:endParaRPr lang="ko-KR" altLang="en-US" sz="1600" b="0" dirty="0">
                <a:latin typeface="Courier New" panose="02070309020205020404" pitchFamily="49" charset="0"/>
                <a:cs typeface="Courier New" panose="02070309020205020404" pitchFamily="49" charset="0"/>
              </a:endParaRPr>
            </a:p>
          </p:txBody>
        </p:sp>
        <p:grpSp>
          <p:nvGrpSpPr>
            <p:cNvPr id="10" name="Group 7">
              <a:extLst>
                <a:ext uri="{FF2B5EF4-FFF2-40B4-BE49-F238E27FC236}">
                  <a16:creationId xmlns:a16="http://schemas.microsoft.com/office/drawing/2014/main" id="{F8E86054-3FE7-4614-8C8C-6DA2018A5D7F}"/>
                </a:ext>
              </a:extLst>
            </p:cNvPr>
            <p:cNvGrpSpPr/>
            <p:nvPr/>
          </p:nvGrpSpPr>
          <p:grpSpPr>
            <a:xfrm>
              <a:off x="1552508" y="5172741"/>
              <a:ext cx="1151697" cy="299130"/>
              <a:chOff x="1552508" y="5172741"/>
              <a:chExt cx="1151697" cy="299130"/>
            </a:xfrm>
          </p:grpSpPr>
          <p:sp>
            <p:nvSpPr>
              <p:cNvPr id="11" name="Oval 8">
                <a:extLst>
                  <a:ext uri="{FF2B5EF4-FFF2-40B4-BE49-F238E27FC236}">
                    <a16:creationId xmlns:a16="http://schemas.microsoft.com/office/drawing/2014/main" id="{C21C7C27-AEF3-4EEA-ACF3-DBCDB85B306C}"/>
                  </a:ext>
                </a:extLst>
              </p:cNvPr>
              <p:cNvSpPr/>
              <p:nvPr/>
            </p:nvSpPr>
            <p:spPr>
              <a:xfrm>
                <a:off x="1552508" y="5172741"/>
                <a:ext cx="296029" cy="29913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b="0"/>
              </a:p>
            </p:txBody>
          </p:sp>
          <p:cxnSp>
            <p:nvCxnSpPr>
              <p:cNvPr id="12" name="Straight Arrow Connector 9">
                <a:extLst>
                  <a:ext uri="{FF2B5EF4-FFF2-40B4-BE49-F238E27FC236}">
                    <a16:creationId xmlns:a16="http://schemas.microsoft.com/office/drawing/2014/main" id="{C58B5050-C163-4DD5-8762-69ED3C753A16}"/>
                  </a:ext>
                </a:extLst>
              </p:cNvPr>
              <p:cNvCxnSpPr>
                <a:stCxn id="11" idx="6"/>
              </p:cNvCxnSpPr>
              <p:nvPr/>
            </p:nvCxnSpPr>
            <p:spPr>
              <a:xfrm>
                <a:off x="1848537" y="5322306"/>
                <a:ext cx="855668" cy="681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grpSp>
      <p:grpSp>
        <p:nvGrpSpPr>
          <p:cNvPr id="13" name="Group 10">
            <a:extLst>
              <a:ext uri="{FF2B5EF4-FFF2-40B4-BE49-F238E27FC236}">
                <a16:creationId xmlns:a16="http://schemas.microsoft.com/office/drawing/2014/main" id="{41E5D95A-6688-422F-BDAA-564964B2F293}"/>
              </a:ext>
            </a:extLst>
          </p:cNvPr>
          <p:cNvGrpSpPr/>
          <p:nvPr/>
        </p:nvGrpSpPr>
        <p:grpSpPr>
          <a:xfrm>
            <a:off x="1572829" y="1768913"/>
            <a:ext cx="2180211" cy="338554"/>
            <a:chOff x="1552508" y="5147840"/>
            <a:chExt cx="2180211" cy="338554"/>
          </a:xfrm>
        </p:grpSpPr>
        <p:sp>
          <p:nvSpPr>
            <p:cNvPr id="14" name="Rectangle 11">
              <a:extLst>
                <a:ext uri="{FF2B5EF4-FFF2-40B4-BE49-F238E27FC236}">
                  <a16:creationId xmlns:a16="http://schemas.microsoft.com/office/drawing/2014/main" id="{78B325AA-6B6F-4CCC-86E5-9D4D39FF211B}"/>
                </a:ext>
              </a:extLst>
            </p:cNvPr>
            <p:cNvSpPr/>
            <p:nvPr/>
          </p:nvSpPr>
          <p:spPr>
            <a:xfrm>
              <a:off x="2684034" y="5147840"/>
              <a:ext cx="1048685" cy="338554"/>
            </a:xfrm>
            <a:prstGeom prst="rect">
              <a:avLst/>
            </a:prstGeom>
          </p:spPr>
          <p:txBody>
            <a:bodyPr wrap="none">
              <a:spAutoFit/>
            </a:bodyPr>
            <a:lstStyle/>
            <a:p>
              <a:r>
                <a:rPr lang="en-US" altLang="ko-KR" sz="1600" b="0" dirty="0">
                  <a:latin typeface="Courier New" panose="02070309020205020404" pitchFamily="49" charset="0"/>
                  <a:ea typeface="Tahoma" panose="020B0604030504040204" pitchFamily="34" charset="0"/>
                  <a:cs typeface="Courier New" panose="02070309020205020404" pitchFamily="49" charset="0"/>
                </a:rPr>
                <a:t>p=print</a:t>
              </a:r>
              <a:endParaRPr lang="ko-KR" altLang="en-US" sz="1600" b="0" dirty="0">
                <a:latin typeface="Courier New" panose="02070309020205020404" pitchFamily="49" charset="0"/>
                <a:cs typeface="Courier New" panose="02070309020205020404" pitchFamily="49" charset="0"/>
              </a:endParaRPr>
            </a:p>
          </p:txBody>
        </p:sp>
        <p:grpSp>
          <p:nvGrpSpPr>
            <p:cNvPr id="15" name="Group 12">
              <a:extLst>
                <a:ext uri="{FF2B5EF4-FFF2-40B4-BE49-F238E27FC236}">
                  <a16:creationId xmlns:a16="http://schemas.microsoft.com/office/drawing/2014/main" id="{4E63DD7A-29C2-4695-8AE5-92CADF6EDED8}"/>
                </a:ext>
              </a:extLst>
            </p:cNvPr>
            <p:cNvGrpSpPr/>
            <p:nvPr/>
          </p:nvGrpSpPr>
          <p:grpSpPr>
            <a:xfrm>
              <a:off x="1552508" y="5172741"/>
              <a:ext cx="1121929" cy="299130"/>
              <a:chOff x="1552508" y="5172741"/>
              <a:chExt cx="1121929" cy="299130"/>
            </a:xfrm>
          </p:grpSpPr>
          <p:sp>
            <p:nvSpPr>
              <p:cNvPr id="16" name="Oval 13">
                <a:extLst>
                  <a:ext uri="{FF2B5EF4-FFF2-40B4-BE49-F238E27FC236}">
                    <a16:creationId xmlns:a16="http://schemas.microsoft.com/office/drawing/2014/main" id="{9289449F-D609-4C33-927B-71135E3ACC16}"/>
                  </a:ext>
                </a:extLst>
              </p:cNvPr>
              <p:cNvSpPr/>
              <p:nvPr/>
            </p:nvSpPr>
            <p:spPr>
              <a:xfrm>
                <a:off x="1552508" y="5172741"/>
                <a:ext cx="296029" cy="29913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b="0"/>
              </a:p>
            </p:txBody>
          </p:sp>
          <p:cxnSp>
            <p:nvCxnSpPr>
              <p:cNvPr id="17" name="Straight Arrow Connector 14">
                <a:extLst>
                  <a:ext uri="{FF2B5EF4-FFF2-40B4-BE49-F238E27FC236}">
                    <a16:creationId xmlns:a16="http://schemas.microsoft.com/office/drawing/2014/main" id="{A6FDACEC-23CB-4ADD-9D8F-00130E466FD4}"/>
                  </a:ext>
                </a:extLst>
              </p:cNvPr>
              <p:cNvCxnSpPr>
                <a:stCxn id="16" idx="6"/>
              </p:cNvCxnSpPr>
              <p:nvPr/>
            </p:nvCxnSpPr>
            <p:spPr>
              <a:xfrm>
                <a:off x="1848537" y="5322306"/>
                <a:ext cx="825900" cy="465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2341183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5B527827-AA34-4B80-977F-CD52485EC929}"/>
              </a:ext>
            </a:extLst>
          </p:cNvPr>
          <p:cNvSpPr>
            <a:spLocks noGrp="1"/>
          </p:cNvSpPr>
          <p:nvPr>
            <p:ph type="title"/>
          </p:nvPr>
        </p:nvSpPr>
        <p:spPr/>
        <p:txBody>
          <a:bodyPr/>
          <a:lstStyle/>
          <a:p>
            <a:pPr eaLnBrk="1" hangingPunct="1"/>
            <a:r>
              <a:rPr lang="en-US" altLang="ko-KR" dirty="0">
                <a:ea typeface="Tahoma" panose="020B0604030504040204" pitchFamily="34" charset="0"/>
              </a:rPr>
              <a:t>Introduction to GNU Debugger</a:t>
            </a:r>
          </a:p>
        </p:txBody>
      </p:sp>
      <p:sp>
        <p:nvSpPr>
          <p:cNvPr id="4099" name="Rectangle 3">
            <a:extLst>
              <a:ext uri="{FF2B5EF4-FFF2-40B4-BE49-F238E27FC236}">
                <a16:creationId xmlns:a16="http://schemas.microsoft.com/office/drawing/2014/main" id="{F652D81F-5403-4E56-96BD-E7F7286A6330}"/>
              </a:ext>
            </a:extLst>
          </p:cNvPr>
          <p:cNvSpPr>
            <a:spLocks noGrp="1"/>
          </p:cNvSpPr>
          <p:nvPr>
            <p:ph idx="1"/>
          </p:nvPr>
        </p:nvSpPr>
        <p:spPr/>
        <p:txBody>
          <a:bodyPr>
            <a:normAutofit/>
          </a:bodyPr>
          <a:lstStyle/>
          <a:p>
            <a:pPr eaLnBrk="1" hangingPunct="1"/>
            <a:r>
              <a:rPr lang="en-US" altLang="ko-KR" sz="1800" dirty="0">
                <a:latin typeface="Arial" panose="020B0604020202020204" pitchFamily="34" charset="0"/>
                <a:ea typeface="Tahoma" panose="020B0604030504040204" pitchFamily="34" charset="0"/>
                <a:cs typeface="Arial" panose="020B0604020202020204" pitchFamily="34" charset="0"/>
              </a:rPr>
              <a:t>Today’s topic</a:t>
            </a:r>
          </a:p>
          <a:p>
            <a:pPr lvl="1"/>
            <a:r>
              <a:rPr lang="en-US" altLang="ko-KR" dirty="0">
                <a:latin typeface="Arial" panose="020B0604020202020204" pitchFamily="34" charset="0"/>
                <a:ea typeface="Tahoma" panose="020B0604030504040204" pitchFamily="34" charset="0"/>
                <a:cs typeface="Arial" panose="020B0604020202020204" pitchFamily="34" charset="0"/>
              </a:rPr>
              <a:t>General strategy with debugging with GDB:</a:t>
            </a:r>
          </a:p>
          <a:p>
            <a:pPr lvl="2"/>
            <a:r>
              <a:rPr lang="en-US" altLang="ko-KR" dirty="0">
                <a:latin typeface="Arial" panose="020B0604020202020204" pitchFamily="34" charset="0"/>
                <a:ea typeface="Tahoma" panose="020B0604030504040204" pitchFamily="34" charset="0"/>
                <a:cs typeface="Arial" panose="020B0604020202020204" pitchFamily="34" charset="0"/>
              </a:rPr>
              <a:t>Execute the program to the point of interest</a:t>
            </a:r>
          </a:p>
          <a:p>
            <a:pPr lvl="3"/>
            <a:r>
              <a:rPr lang="en-US" altLang="ko-KR" dirty="0">
                <a:latin typeface="Arial" panose="020B0604020202020204" pitchFamily="34" charset="0"/>
                <a:ea typeface="Tahoma" panose="020B0604030504040204" pitchFamily="34" charset="0"/>
                <a:cs typeface="Arial" panose="020B0604020202020204" pitchFamily="34" charset="0"/>
              </a:rPr>
              <a:t>Use breakpoints and stepping to do that</a:t>
            </a:r>
          </a:p>
          <a:p>
            <a:pPr lvl="2"/>
            <a:r>
              <a:rPr lang="en-US" altLang="ko-KR" dirty="0">
                <a:latin typeface="Arial" panose="020B0604020202020204" pitchFamily="34" charset="0"/>
                <a:ea typeface="Tahoma" panose="020B0604030504040204" pitchFamily="34" charset="0"/>
                <a:cs typeface="Arial" panose="020B0604020202020204" pitchFamily="34" charset="0"/>
              </a:rPr>
              <a:t>Examine the values of variables at that point</a:t>
            </a:r>
          </a:p>
          <a:p>
            <a:pPr lvl="2"/>
            <a:endParaRPr lang="en-US" altLang="ko-KR" dirty="0">
              <a:latin typeface="Arial" panose="020B0604020202020204" pitchFamily="34" charset="0"/>
              <a:ea typeface="Tahoma" panose="020B0604030504040204" pitchFamily="34" charset="0"/>
              <a:cs typeface="Arial" panose="020B0604020202020204" pitchFamily="34" charset="0"/>
            </a:endParaRPr>
          </a:p>
          <a:p>
            <a:pPr lvl="1"/>
            <a:r>
              <a:rPr lang="en-US" altLang="ko-KR" dirty="0">
                <a:latin typeface="Arial" panose="020B0604020202020204" pitchFamily="34" charset="0"/>
                <a:ea typeface="Tahoma" panose="020B0604030504040204" pitchFamily="34" charset="0"/>
                <a:cs typeface="Arial" panose="020B0604020202020204" pitchFamily="34" charset="0"/>
              </a:rPr>
              <a:t>Debugging example code</a:t>
            </a:r>
          </a:p>
          <a:p>
            <a:pPr lvl="2"/>
            <a:r>
              <a:rPr lang="en-US" altLang="ko-KR" dirty="0">
                <a:latin typeface="Arial" panose="020B0604020202020204" pitchFamily="34" charset="0"/>
                <a:ea typeface="Tahoma" panose="020B0604030504040204" pitchFamily="34" charset="0"/>
                <a:cs typeface="Arial" panose="020B0604020202020204" pitchFamily="34" charset="0"/>
              </a:rPr>
              <a:t>Insertion sorting</a:t>
            </a:r>
          </a:p>
        </p:txBody>
      </p:sp>
    </p:spTree>
    <p:extLst>
      <p:ext uri="{BB962C8B-B14F-4D97-AF65-F5344CB8AC3E}">
        <p14:creationId xmlns:p14="http://schemas.microsoft.com/office/powerpoint/2010/main" val="13142252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0111" y="159641"/>
            <a:ext cx="10515600" cy="970292"/>
          </a:xfrm>
        </p:spPr>
        <p:txBody>
          <a:bodyPr/>
          <a:lstStyle/>
          <a:p>
            <a:r>
              <a:rPr lang="en-US" altLang="ko-KR" dirty="0"/>
              <a:t>More on Breakpoints </a:t>
            </a:r>
            <a:endParaRPr lang="ko-KR" altLang="en-US" dirty="0"/>
          </a:p>
        </p:txBody>
      </p:sp>
      <p:grpSp>
        <p:nvGrpSpPr>
          <p:cNvPr id="10" name="Group 9"/>
          <p:cNvGrpSpPr/>
          <p:nvPr/>
        </p:nvGrpSpPr>
        <p:grpSpPr>
          <a:xfrm>
            <a:off x="746648" y="2266252"/>
            <a:ext cx="10242596" cy="1692577"/>
            <a:chOff x="868351" y="1245646"/>
            <a:chExt cx="8715306" cy="1692577"/>
          </a:xfrm>
        </p:grpSpPr>
        <p:sp>
          <p:nvSpPr>
            <p:cNvPr id="11" name="TextBox 10"/>
            <p:cNvSpPr txBox="1"/>
            <p:nvPr/>
          </p:nvSpPr>
          <p:spPr>
            <a:xfrm>
              <a:off x="868351" y="1614784"/>
              <a:ext cx="8715306" cy="1323439"/>
            </a:xfrm>
            <a:prstGeom prst="rect">
              <a:avLst/>
            </a:prstGeom>
            <a:solidFill>
              <a:srgbClr val="FFFF99"/>
            </a:solidFill>
            <a:ln>
              <a:solidFill>
                <a:schemeClr val="tx1"/>
              </a:solidFill>
            </a:ln>
          </p:spPr>
          <p:txBody>
            <a:bodyPr wrap="square" numCol="1" rtlCol="0">
              <a:spAutoFit/>
            </a:bodyPr>
            <a:lstStyle/>
            <a:p>
              <a:pPr algn="l"/>
              <a:r>
                <a:rPr lang="en-US" altLang="ko-KR" sz="1600" b="0" dirty="0">
                  <a:latin typeface="Courier New" panose="02070309020205020404" pitchFamily="49" charset="0"/>
                  <a:ea typeface="굴림" panose="020B0600000101010101" pitchFamily="50" charset="-127"/>
                </a:rPr>
                <a:t>(</a:t>
              </a:r>
              <a:r>
                <a:rPr lang="en-US" altLang="ko-KR" sz="1600" b="0" dirty="0" err="1">
                  <a:latin typeface="Courier New" panose="02070309020205020404" pitchFamily="49" charset="0"/>
                  <a:ea typeface="굴림" panose="020B0600000101010101" pitchFamily="50" charset="-127"/>
                </a:rPr>
                <a:t>gdb</a:t>
              </a:r>
              <a:r>
                <a:rPr lang="en-US" altLang="ko-KR" sz="1600" b="0" dirty="0">
                  <a:latin typeface="Courier New" panose="02070309020205020404" pitchFamily="49" charset="0"/>
                  <a:ea typeface="굴림" panose="020B0600000101010101" pitchFamily="50" charset="-127"/>
                </a:rPr>
                <a:t>) </a:t>
              </a:r>
              <a:r>
                <a:rPr lang="en-US" altLang="ko-KR" sz="1600" b="0" dirty="0">
                  <a:solidFill>
                    <a:srgbClr val="0000FF"/>
                  </a:solidFill>
                  <a:latin typeface="Courier New" panose="02070309020205020404" pitchFamily="49" charset="0"/>
                  <a:ea typeface="굴림" panose="020B0600000101010101" pitchFamily="50" charset="-127"/>
                </a:rPr>
                <a:t>info breakpoints</a:t>
              </a:r>
            </a:p>
            <a:p>
              <a:pPr algn="l"/>
              <a:r>
                <a:rPr lang="en-US" altLang="ko-KR" sz="1600" b="0" dirty="0" err="1">
                  <a:latin typeface="Courier New" panose="02070309020205020404" pitchFamily="49" charset="0"/>
                  <a:ea typeface="Tahoma" panose="020B0604030504040204" pitchFamily="34" charset="0"/>
                  <a:cs typeface="Courier New" panose="02070309020205020404" pitchFamily="49" charset="0"/>
                </a:rPr>
                <a:t>Num</a:t>
              </a:r>
              <a:r>
                <a:rPr lang="en-US" altLang="ko-KR" sz="1600" b="0" dirty="0">
                  <a:latin typeface="Courier New" panose="02070309020205020404" pitchFamily="49" charset="0"/>
                  <a:ea typeface="Tahoma" panose="020B0604030504040204" pitchFamily="34" charset="0"/>
                  <a:cs typeface="Courier New" panose="02070309020205020404" pitchFamily="49" charset="0"/>
                </a:rPr>
                <a:t>     Type           </a:t>
              </a:r>
              <a:r>
                <a:rPr lang="en-US" altLang="ko-KR" sz="1600" b="0" dirty="0" err="1">
                  <a:latin typeface="Courier New" panose="02070309020205020404" pitchFamily="49" charset="0"/>
                  <a:ea typeface="Tahoma" panose="020B0604030504040204" pitchFamily="34" charset="0"/>
                  <a:cs typeface="Courier New" panose="02070309020205020404" pitchFamily="49" charset="0"/>
                </a:rPr>
                <a:t>Disp</a:t>
              </a:r>
              <a:r>
                <a:rPr lang="en-US" altLang="ko-KR" sz="1600" b="0" dirty="0">
                  <a:latin typeface="Courier New" panose="02070309020205020404" pitchFamily="49" charset="0"/>
                  <a:ea typeface="Tahoma" panose="020B0604030504040204" pitchFamily="34" charset="0"/>
                  <a:cs typeface="Courier New" panose="02070309020205020404" pitchFamily="49" charset="0"/>
                </a:rPr>
                <a:t> </a:t>
              </a:r>
              <a:r>
                <a:rPr lang="en-US" altLang="ko-KR" sz="1600" b="0" dirty="0" err="1">
                  <a:latin typeface="Courier New" panose="02070309020205020404" pitchFamily="49" charset="0"/>
                  <a:ea typeface="Tahoma" panose="020B0604030504040204" pitchFamily="34" charset="0"/>
                  <a:cs typeface="Courier New" panose="02070309020205020404" pitchFamily="49" charset="0"/>
                </a:rPr>
                <a:t>Enb</a:t>
              </a:r>
              <a:r>
                <a:rPr lang="en-US" altLang="ko-KR" sz="1600" b="0" dirty="0">
                  <a:latin typeface="Courier New" panose="02070309020205020404" pitchFamily="49" charset="0"/>
                  <a:ea typeface="Tahoma" panose="020B0604030504040204" pitchFamily="34" charset="0"/>
                  <a:cs typeface="Courier New" panose="02070309020205020404" pitchFamily="49" charset="0"/>
                </a:rPr>
                <a:t> Address            What</a:t>
              </a:r>
            </a:p>
            <a:p>
              <a:pPr algn="l"/>
              <a:r>
                <a:rPr lang="en-US" altLang="ko-KR" sz="1600" b="0" dirty="0">
                  <a:latin typeface="Courier New" panose="02070309020205020404" pitchFamily="49" charset="0"/>
                  <a:ea typeface="Tahoma" panose="020B0604030504040204" pitchFamily="34" charset="0"/>
                  <a:cs typeface="Courier New" panose="02070309020205020404" pitchFamily="49" charset="0"/>
                </a:rPr>
                <a:t>2       breakpoint     keep y   0x000000000000089b in main at insertsort.c:64</a:t>
              </a:r>
            </a:p>
            <a:p>
              <a:pPr algn="l"/>
              <a:r>
                <a:rPr lang="en-US" altLang="ko-KR" sz="1600" b="0" dirty="0">
                  <a:latin typeface="Courier New" panose="02070309020205020404" pitchFamily="49" charset="0"/>
                  <a:ea typeface="Tahoma" panose="020B0604030504040204" pitchFamily="34" charset="0"/>
                  <a:cs typeface="Courier New" panose="02070309020205020404" pitchFamily="49" charset="0"/>
                </a:rPr>
                <a:t>3       breakpoint     keep y   0x000000000000075e in insert at insertsort.c:30</a:t>
              </a:r>
            </a:p>
            <a:p>
              <a:pPr algn="l"/>
              <a:r>
                <a:rPr lang="en-US" altLang="ko-KR" sz="1600" b="0" dirty="0">
                  <a:latin typeface="Courier New" panose="02070309020205020404" pitchFamily="49" charset="0"/>
                  <a:ea typeface="Tahoma" panose="020B0604030504040204" pitchFamily="34" charset="0"/>
                  <a:cs typeface="Courier New" panose="02070309020205020404" pitchFamily="49" charset="0"/>
                </a:rPr>
                <a:t>        stop only if </a:t>
              </a:r>
              <a:r>
                <a:rPr lang="en-US" altLang="ko-KR" sz="1600" b="0" dirty="0" err="1">
                  <a:latin typeface="Courier New" panose="02070309020205020404" pitchFamily="49" charset="0"/>
                  <a:ea typeface="Tahoma" panose="020B0604030504040204" pitchFamily="34" charset="0"/>
                  <a:cs typeface="Courier New" panose="02070309020205020404" pitchFamily="49" charset="0"/>
                </a:rPr>
                <a:t>new_y</a:t>
              </a:r>
              <a:r>
                <a:rPr lang="en-US" altLang="ko-KR" sz="1600" b="0" dirty="0">
                  <a:latin typeface="Courier New" panose="02070309020205020404" pitchFamily="49" charset="0"/>
                  <a:ea typeface="Tahoma" panose="020B0604030504040204" pitchFamily="34" charset="0"/>
                  <a:cs typeface="Courier New" panose="02070309020205020404" pitchFamily="49" charset="0"/>
                </a:rPr>
                <a:t> == 16</a:t>
              </a:r>
            </a:p>
          </p:txBody>
        </p:sp>
        <p:sp>
          <p:nvSpPr>
            <p:cNvPr id="12" name="Rectangle 11"/>
            <p:cNvSpPr/>
            <p:nvPr/>
          </p:nvSpPr>
          <p:spPr>
            <a:xfrm>
              <a:off x="868351" y="1245646"/>
              <a:ext cx="2591829" cy="369332"/>
            </a:xfrm>
            <a:prstGeom prst="rect">
              <a:avLst/>
            </a:prstGeom>
          </p:spPr>
          <p:txBody>
            <a:bodyPr wrap="none">
              <a:spAutoFit/>
            </a:bodyPr>
            <a:lstStyle/>
            <a:p>
              <a:pPr algn="l"/>
              <a:r>
                <a:rPr lang="en-US" altLang="ko-KR" sz="1800" b="0" dirty="0">
                  <a:latin typeface="Courier New" panose="02070309020205020404" pitchFamily="49" charset="0"/>
                  <a:ea typeface="Tahoma" panose="020B0604030504040204" pitchFamily="34" charset="0"/>
                  <a:cs typeface="Courier New" panose="02070309020205020404" pitchFamily="49" charset="0"/>
                </a:rPr>
                <a:t>info</a:t>
              </a:r>
              <a:r>
                <a:rPr lang="en-US" altLang="ko-KR" sz="1800" b="0" dirty="0">
                  <a:latin typeface="Tahoma" panose="020B0604030504040204" pitchFamily="34" charset="0"/>
                  <a:ea typeface="Tahoma" panose="020B0604030504040204" pitchFamily="34" charset="0"/>
                  <a:cs typeface="Tahoma" panose="020B0604030504040204" pitchFamily="34" charset="0"/>
                </a:rPr>
                <a:t>: show all breakpoints </a:t>
              </a:r>
            </a:p>
          </p:txBody>
        </p:sp>
      </p:grpSp>
      <p:grpSp>
        <p:nvGrpSpPr>
          <p:cNvPr id="14" name="Group 13"/>
          <p:cNvGrpSpPr/>
          <p:nvPr/>
        </p:nvGrpSpPr>
        <p:grpSpPr>
          <a:xfrm>
            <a:off x="746648" y="4120597"/>
            <a:ext cx="10242596" cy="777792"/>
            <a:chOff x="868351" y="1464994"/>
            <a:chExt cx="8715305" cy="777792"/>
          </a:xfrm>
        </p:grpSpPr>
        <p:sp>
          <p:nvSpPr>
            <p:cNvPr id="15" name="TextBox 14"/>
            <p:cNvSpPr txBox="1"/>
            <p:nvPr/>
          </p:nvSpPr>
          <p:spPr>
            <a:xfrm>
              <a:off x="868351" y="1904232"/>
              <a:ext cx="8715305" cy="338554"/>
            </a:xfrm>
            <a:prstGeom prst="rect">
              <a:avLst/>
            </a:prstGeom>
            <a:solidFill>
              <a:srgbClr val="FFFF99"/>
            </a:solidFill>
            <a:ln>
              <a:solidFill>
                <a:schemeClr val="tx1"/>
              </a:solidFill>
            </a:ln>
          </p:spPr>
          <p:txBody>
            <a:bodyPr wrap="square" numCol="1" rtlCol="0">
              <a:spAutoFit/>
            </a:bodyPr>
            <a:lstStyle/>
            <a:p>
              <a:pPr algn="l"/>
              <a:r>
                <a:rPr lang="en-US" altLang="ko-KR" sz="1600" b="0" dirty="0">
                  <a:latin typeface="Courier New" panose="02070309020205020404" pitchFamily="49" charset="0"/>
                  <a:ea typeface="굴림" panose="020B0600000101010101" pitchFamily="50" charset="-127"/>
                </a:rPr>
                <a:t>(</a:t>
              </a:r>
              <a:r>
                <a:rPr lang="en-US" altLang="ko-KR" sz="1600" b="0" dirty="0" err="1">
                  <a:latin typeface="Courier New" panose="02070309020205020404" pitchFamily="49" charset="0"/>
                  <a:ea typeface="굴림" panose="020B0600000101010101" pitchFamily="50" charset="-127"/>
                </a:rPr>
                <a:t>gdb</a:t>
              </a:r>
              <a:r>
                <a:rPr lang="en-US" altLang="ko-KR" sz="1600" b="0" dirty="0">
                  <a:latin typeface="Courier New" panose="02070309020205020404" pitchFamily="49" charset="0"/>
                  <a:ea typeface="굴림" panose="020B0600000101010101" pitchFamily="50" charset="-127"/>
                </a:rPr>
                <a:t>) </a:t>
              </a:r>
              <a:r>
                <a:rPr lang="en-US" altLang="ko-KR" sz="1600" b="0" dirty="0">
                  <a:solidFill>
                    <a:srgbClr val="0000FF"/>
                  </a:solidFill>
                  <a:latin typeface="Courier New" panose="02070309020205020404" pitchFamily="49" charset="0"/>
                  <a:ea typeface="굴림" panose="020B0600000101010101" pitchFamily="50" charset="-127"/>
                </a:rPr>
                <a:t>delete 2 3   </a:t>
              </a:r>
              <a:r>
                <a:rPr lang="en-US" altLang="ko-KR" sz="1600" b="0" dirty="0">
                  <a:latin typeface="Courier New" panose="02070309020205020404" pitchFamily="49" charset="0"/>
                  <a:ea typeface="굴림" panose="020B0600000101010101" pitchFamily="50" charset="-127"/>
                </a:rPr>
                <a:t>// remove breakpoints 2 and 3</a:t>
              </a:r>
              <a:endParaRPr lang="en-US" altLang="ko-KR" sz="1600" b="0" dirty="0">
                <a:latin typeface="Courier New" panose="02070309020205020404" pitchFamily="49" charset="0"/>
                <a:ea typeface="Tahoma" panose="020B0604030504040204" pitchFamily="34" charset="0"/>
                <a:cs typeface="Courier New" panose="02070309020205020404" pitchFamily="49" charset="0"/>
              </a:endParaRPr>
            </a:p>
          </p:txBody>
        </p:sp>
        <p:sp>
          <p:nvSpPr>
            <p:cNvPr id="16" name="Rectangle 15"/>
            <p:cNvSpPr/>
            <p:nvPr/>
          </p:nvSpPr>
          <p:spPr>
            <a:xfrm>
              <a:off x="870370" y="1464994"/>
              <a:ext cx="2591829" cy="369332"/>
            </a:xfrm>
            <a:prstGeom prst="rect">
              <a:avLst/>
            </a:prstGeom>
          </p:spPr>
          <p:txBody>
            <a:bodyPr wrap="none">
              <a:spAutoFit/>
            </a:bodyPr>
            <a:lstStyle/>
            <a:p>
              <a:pPr algn="l"/>
              <a:r>
                <a:rPr lang="en-US" altLang="ko-KR" sz="1800" b="0" dirty="0">
                  <a:latin typeface="Courier New" panose="02070309020205020404" pitchFamily="49" charset="0"/>
                  <a:ea typeface="Tahoma" panose="020B0604030504040204" pitchFamily="34" charset="0"/>
                  <a:cs typeface="Courier New" panose="02070309020205020404" pitchFamily="49" charset="0"/>
                </a:rPr>
                <a:t>delete</a:t>
              </a:r>
              <a:r>
                <a:rPr lang="en-US" altLang="ko-KR" sz="1800" b="0" dirty="0">
                  <a:latin typeface="Tahoma" panose="020B0604030504040204" pitchFamily="34" charset="0"/>
                  <a:ea typeface="Tahoma" panose="020B0604030504040204" pitchFamily="34" charset="0"/>
                  <a:cs typeface="Tahoma" panose="020B0604030504040204" pitchFamily="34" charset="0"/>
                </a:rPr>
                <a:t>: delete breakpoints</a:t>
              </a:r>
            </a:p>
          </p:txBody>
        </p:sp>
      </p:grpSp>
      <p:grpSp>
        <p:nvGrpSpPr>
          <p:cNvPr id="22" name="Group 21"/>
          <p:cNvGrpSpPr/>
          <p:nvPr/>
        </p:nvGrpSpPr>
        <p:grpSpPr>
          <a:xfrm>
            <a:off x="746648" y="877519"/>
            <a:ext cx="10242596" cy="1246050"/>
            <a:chOff x="1203850" y="1406505"/>
            <a:chExt cx="10242596" cy="1246050"/>
          </a:xfrm>
        </p:grpSpPr>
        <p:sp>
          <p:nvSpPr>
            <p:cNvPr id="6" name="TextBox 5"/>
            <p:cNvSpPr txBox="1"/>
            <p:nvPr/>
          </p:nvSpPr>
          <p:spPr>
            <a:xfrm>
              <a:off x="1203850" y="1821558"/>
              <a:ext cx="10242596" cy="830997"/>
            </a:xfrm>
            <a:prstGeom prst="rect">
              <a:avLst/>
            </a:prstGeom>
            <a:solidFill>
              <a:srgbClr val="FFFF99"/>
            </a:solidFill>
            <a:ln>
              <a:solidFill>
                <a:schemeClr val="tx1"/>
              </a:solidFill>
            </a:ln>
          </p:spPr>
          <p:txBody>
            <a:bodyPr wrap="square" numCol="1" rtlCol="0">
              <a:spAutoFit/>
            </a:bodyPr>
            <a:lstStyle/>
            <a:p>
              <a:pPr lvl="2" indent="0" algn="l"/>
              <a:r>
                <a:rPr lang="en-US" altLang="ko-KR" sz="1600" b="0" dirty="0">
                  <a:latin typeface="Courier New" panose="02070309020205020404" pitchFamily="49" charset="0"/>
                  <a:ea typeface="굴림" panose="020B0600000101010101" pitchFamily="50" charset="-127"/>
                </a:rPr>
                <a:t>(</a:t>
              </a:r>
              <a:r>
                <a:rPr lang="en-US" altLang="ko-KR" sz="1600" b="0" dirty="0" err="1">
                  <a:latin typeface="Courier New" panose="02070309020205020404" pitchFamily="49" charset="0"/>
                  <a:ea typeface="굴림" panose="020B0600000101010101" pitchFamily="50" charset="-127"/>
                </a:rPr>
                <a:t>gdb</a:t>
              </a:r>
              <a:r>
                <a:rPr lang="en-US" altLang="ko-KR" sz="1600" b="0" dirty="0">
                  <a:latin typeface="Courier New" panose="02070309020205020404" pitchFamily="49" charset="0"/>
                  <a:ea typeface="굴림" panose="020B0600000101010101" pitchFamily="50" charset="-127"/>
                </a:rPr>
                <a:t>) </a:t>
              </a:r>
              <a:r>
                <a:rPr lang="en-US" altLang="ko-KR" sz="1600" b="0" dirty="0">
                  <a:solidFill>
                    <a:srgbClr val="0000FF"/>
                  </a:solidFill>
                  <a:latin typeface="Courier New" panose="02070309020205020404" pitchFamily="49" charset="0"/>
                  <a:ea typeface="굴림" panose="020B0600000101010101" pitchFamily="50" charset="-127"/>
                </a:rPr>
                <a:t>break 30            </a:t>
              </a:r>
              <a:r>
                <a:rPr lang="en-US" altLang="ko-KR" sz="1600" b="0" dirty="0">
                  <a:latin typeface="Courier New" panose="02070309020205020404" pitchFamily="49" charset="0"/>
                  <a:ea typeface="굴림" panose="020B0600000101010101" pitchFamily="50" charset="-127"/>
                </a:rPr>
                <a:t>// stop at line 30 of the current file</a:t>
              </a:r>
            </a:p>
            <a:p>
              <a:pPr lvl="2" indent="0" algn="l"/>
              <a:r>
                <a:rPr lang="en-US" altLang="ko-KR" sz="1600" b="0" dirty="0">
                  <a:latin typeface="Courier New" panose="02070309020205020404" pitchFamily="49" charset="0"/>
                  <a:ea typeface="굴림" panose="020B0600000101010101" pitchFamily="50" charset="-127"/>
                </a:rPr>
                <a:t>(</a:t>
              </a:r>
              <a:r>
                <a:rPr lang="en-US" altLang="ko-KR" sz="1600" b="0" dirty="0" err="1">
                  <a:latin typeface="Courier New" panose="02070309020205020404" pitchFamily="49" charset="0"/>
                  <a:ea typeface="굴림" panose="020B0600000101010101" pitchFamily="50" charset="-127"/>
                </a:rPr>
                <a:t>gdb</a:t>
              </a:r>
              <a:r>
                <a:rPr lang="en-US" altLang="ko-KR" sz="1600" b="0" dirty="0">
                  <a:latin typeface="Courier New" panose="02070309020205020404" pitchFamily="49" charset="0"/>
                  <a:ea typeface="굴림" panose="020B0600000101010101" pitchFamily="50" charset="-127"/>
                </a:rPr>
                <a:t>) </a:t>
              </a:r>
              <a:r>
                <a:rPr lang="en-US" altLang="ko-KR" sz="1600" b="0" dirty="0">
                  <a:solidFill>
                    <a:srgbClr val="0000FF"/>
                  </a:solidFill>
                  <a:latin typeface="Courier New" panose="02070309020205020404" pitchFamily="49" charset="0"/>
                  <a:ea typeface="굴림" panose="020B0600000101010101" pitchFamily="50" charset="-127"/>
                </a:rPr>
                <a:t>break fileA.c:40    </a:t>
              </a:r>
              <a:r>
                <a:rPr lang="en-US" altLang="ko-KR" sz="1600" b="0" dirty="0">
                  <a:latin typeface="Courier New" panose="02070309020205020404" pitchFamily="49" charset="0"/>
                  <a:ea typeface="굴림" panose="020B0600000101010101" pitchFamily="50" charset="-127"/>
                </a:rPr>
                <a:t>// stop at line 40 on </a:t>
              </a:r>
              <a:r>
                <a:rPr lang="en-US" altLang="ko-KR" sz="1600" b="0" dirty="0" err="1">
                  <a:latin typeface="Courier New" panose="02070309020205020404" pitchFamily="49" charset="0"/>
                  <a:ea typeface="굴림" panose="020B0600000101010101" pitchFamily="50" charset="-127"/>
                </a:rPr>
                <a:t>fileA.c</a:t>
              </a:r>
              <a:endParaRPr lang="en-US" altLang="ko-KR" sz="1600" b="0" dirty="0">
                <a:latin typeface="Courier New" panose="02070309020205020404" pitchFamily="49" charset="0"/>
                <a:ea typeface="굴림" panose="020B0600000101010101" pitchFamily="50" charset="-127"/>
              </a:endParaRPr>
            </a:p>
            <a:p>
              <a:pPr lvl="2" indent="0" algn="l"/>
              <a:r>
                <a:rPr lang="en-US" altLang="ko-KR" sz="1600" b="0" dirty="0">
                  <a:latin typeface="Courier New" panose="02070309020205020404" pitchFamily="49" charset="0"/>
                  <a:ea typeface="굴림" panose="020B0600000101010101" pitchFamily="50" charset="-127"/>
                </a:rPr>
                <a:t>(</a:t>
              </a:r>
              <a:r>
                <a:rPr lang="en-US" altLang="ko-KR" sz="1600" b="0" dirty="0" err="1">
                  <a:latin typeface="Courier New" panose="02070309020205020404" pitchFamily="49" charset="0"/>
                  <a:ea typeface="굴림" panose="020B0600000101010101" pitchFamily="50" charset="-127"/>
                </a:rPr>
                <a:t>gdb</a:t>
              </a:r>
              <a:r>
                <a:rPr lang="en-US" altLang="ko-KR" sz="1600" b="0" dirty="0">
                  <a:latin typeface="Courier New" panose="02070309020205020404" pitchFamily="49" charset="0"/>
                  <a:ea typeface="굴림" panose="020B0600000101010101" pitchFamily="50" charset="-127"/>
                </a:rPr>
                <a:t>) </a:t>
              </a:r>
              <a:r>
                <a:rPr lang="en-US" altLang="ko-KR" sz="1600" b="0" dirty="0">
                  <a:solidFill>
                    <a:srgbClr val="0000FF"/>
                  </a:solidFill>
                  <a:latin typeface="Courier New" panose="02070309020205020404" pitchFamily="49" charset="0"/>
                  <a:ea typeface="굴림" panose="020B0600000101010101" pitchFamily="50" charset="-127"/>
                </a:rPr>
                <a:t>break </a:t>
              </a:r>
              <a:r>
                <a:rPr lang="en-US" altLang="ko-KR" sz="1600" b="0" dirty="0" err="1">
                  <a:solidFill>
                    <a:srgbClr val="0000FF"/>
                  </a:solidFill>
                  <a:latin typeface="Courier New" panose="02070309020205020404" pitchFamily="49" charset="0"/>
                  <a:ea typeface="굴림" panose="020B0600000101010101" pitchFamily="50" charset="-127"/>
                </a:rPr>
                <a:t>func</a:t>
              </a:r>
              <a:r>
                <a:rPr lang="en-US" altLang="ko-KR" sz="1600" b="0" dirty="0">
                  <a:solidFill>
                    <a:srgbClr val="0000FF"/>
                  </a:solidFill>
                  <a:latin typeface="Courier New" panose="02070309020205020404" pitchFamily="49" charset="0"/>
                  <a:ea typeface="굴림" panose="020B0600000101010101" pitchFamily="50" charset="-127"/>
                </a:rPr>
                <a:t> if expr  </a:t>
              </a:r>
              <a:r>
                <a:rPr lang="en-US" altLang="ko-KR" sz="1600" b="0" dirty="0">
                  <a:latin typeface="Courier New" panose="02070309020205020404" pitchFamily="49" charset="0"/>
                  <a:ea typeface="굴림" panose="020B0600000101010101" pitchFamily="50" charset="-127"/>
                </a:rPr>
                <a:t>// stop at </a:t>
              </a:r>
              <a:r>
                <a:rPr lang="en-US" altLang="ko-KR" sz="1600" b="0" dirty="0" err="1">
                  <a:latin typeface="Courier New" panose="02070309020205020404" pitchFamily="49" charset="0"/>
                  <a:ea typeface="굴림" panose="020B0600000101010101" pitchFamily="50" charset="-127"/>
                </a:rPr>
                <a:t>func</a:t>
              </a:r>
              <a:r>
                <a:rPr lang="en-US" altLang="ko-KR" sz="1600" b="0" dirty="0">
                  <a:latin typeface="Courier New" panose="02070309020205020404" pitchFamily="49" charset="0"/>
                  <a:ea typeface="굴림" panose="020B0600000101010101" pitchFamily="50" charset="-127"/>
                </a:rPr>
                <a:t>() if expr is true</a:t>
              </a:r>
            </a:p>
          </p:txBody>
        </p:sp>
        <p:sp>
          <p:nvSpPr>
            <p:cNvPr id="18" name="Rectangle 17"/>
            <p:cNvSpPr/>
            <p:nvPr/>
          </p:nvSpPr>
          <p:spPr>
            <a:xfrm>
              <a:off x="1203850" y="1406505"/>
              <a:ext cx="2193229" cy="369332"/>
            </a:xfrm>
            <a:prstGeom prst="rect">
              <a:avLst/>
            </a:prstGeom>
          </p:spPr>
          <p:txBody>
            <a:bodyPr wrap="none">
              <a:spAutoFit/>
            </a:bodyPr>
            <a:lstStyle/>
            <a:p>
              <a:pPr algn="l"/>
              <a:r>
                <a:rPr lang="en-US" altLang="ko-KR" sz="1800" b="0" dirty="0">
                  <a:latin typeface="Tahoma" panose="020B0604030504040204" pitchFamily="34" charset="0"/>
                  <a:ea typeface="Tahoma" panose="020B0604030504040204" pitchFamily="34" charset="0"/>
                  <a:cs typeface="Tahoma" panose="020B0604030504040204" pitchFamily="34" charset="0"/>
                </a:rPr>
                <a:t>Various breakpoints</a:t>
              </a:r>
            </a:p>
          </p:txBody>
        </p:sp>
      </p:grpSp>
      <p:grpSp>
        <p:nvGrpSpPr>
          <p:cNvPr id="19" name="Group 18"/>
          <p:cNvGrpSpPr/>
          <p:nvPr/>
        </p:nvGrpSpPr>
        <p:grpSpPr>
          <a:xfrm>
            <a:off x="746648" y="5157312"/>
            <a:ext cx="10242596" cy="1012636"/>
            <a:chOff x="868350" y="1476371"/>
            <a:chExt cx="8715306" cy="1012636"/>
          </a:xfrm>
        </p:grpSpPr>
        <p:sp>
          <p:nvSpPr>
            <p:cNvPr id="20" name="TextBox 19"/>
            <p:cNvSpPr txBox="1"/>
            <p:nvPr/>
          </p:nvSpPr>
          <p:spPr>
            <a:xfrm>
              <a:off x="868350" y="1904232"/>
              <a:ext cx="8715306" cy="584775"/>
            </a:xfrm>
            <a:prstGeom prst="rect">
              <a:avLst/>
            </a:prstGeom>
            <a:solidFill>
              <a:srgbClr val="FFFF99"/>
            </a:solidFill>
            <a:ln>
              <a:solidFill>
                <a:schemeClr val="tx1"/>
              </a:solidFill>
            </a:ln>
          </p:spPr>
          <p:txBody>
            <a:bodyPr wrap="square" numCol="1" rtlCol="0">
              <a:spAutoFit/>
            </a:bodyPr>
            <a:lstStyle/>
            <a:p>
              <a:pPr algn="l"/>
              <a:r>
                <a:rPr lang="en-US" altLang="ko-KR" sz="1600" b="0" dirty="0">
                  <a:latin typeface="Courier New" panose="02070309020205020404" pitchFamily="49" charset="0"/>
                  <a:ea typeface="굴림" panose="020B0600000101010101" pitchFamily="50" charset="-127"/>
                </a:rPr>
                <a:t>(</a:t>
              </a:r>
              <a:r>
                <a:rPr lang="en-US" altLang="ko-KR" sz="1600" b="0" dirty="0" err="1">
                  <a:latin typeface="Courier New" panose="02070309020205020404" pitchFamily="49" charset="0"/>
                  <a:ea typeface="굴림" panose="020B0600000101010101" pitchFamily="50" charset="-127"/>
                </a:rPr>
                <a:t>gdb</a:t>
              </a:r>
              <a:r>
                <a:rPr lang="en-US" altLang="ko-KR" sz="1600" b="0" dirty="0">
                  <a:latin typeface="Courier New" panose="02070309020205020404" pitchFamily="49" charset="0"/>
                  <a:ea typeface="굴림" panose="020B0600000101010101" pitchFamily="50" charset="-127"/>
                </a:rPr>
                <a:t>) </a:t>
              </a:r>
              <a:r>
                <a:rPr lang="en-US" altLang="ko-KR" sz="1600" b="0" dirty="0">
                  <a:solidFill>
                    <a:srgbClr val="0000FF"/>
                  </a:solidFill>
                  <a:latin typeface="Courier New" panose="02070309020205020404" pitchFamily="49" charset="0"/>
                  <a:ea typeface="굴림" panose="020B0600000101010101" pitchFamily="50" charset="-127"/>
                </a:rPr>
                <a:t>watch </a:t>
              </a:r>
              <a:r>
                <a:rPr lang="en-US" altLang="ko-KR" sz="1600" b="0" dirty="0" err="1">
                  <a:solidFill>
                    <a:srgbClr val="0000FF"/>
                  </a:solidFill>
                  <a:latin typeface="Courier New" panose="02070309020205020404" pitchFamily="49" charset="0"/>
                  <a:ea typeface="굴림" panose="020B0600000101010101" pitchFamily="50" charset="-127"/>
                </a:rPr>
                <a:t>i</a:t>
              </a:r>
              <a:r>
                <a:rPr lang="en-US" altLang="ko-KR" sz="1600" b="0" dirty="0">
                  <a:solidFill>
                    <a:srgbClr val="0000FF"/>
                  </a:solidFill>
                  <a:latin typeface="Courier New" panose="02070309020205020404" pitchFamily="49" charset="0"/>
                  <a:ea typeface="굴림" panose="020B0600000101010101" pitchFamily="50" charset="-127"/>
                </a:rPr>
                <a:t>   </a:t>
              </a:r>
              <a:r>
                <a:rPr lang="en-US" altLang="ko-KR" sz="1600" b="0" dirty="0">
                  <a:latin typeface="Courier New" panose="02070309020205020404" pitchFamily="49" charset="0"/>
                  <a:ea typeface="굴림" panose="020B0600000101010101" pitchFamily="50" charset="-127"/>
                </a:rPr>
                <a:t>// stops when the value of </a:t>
              </a:r>
              <a:r>
                <a:rPr lang="en-US" altLang="ko-KR" sz="1600" b="0" dirty="0" err="1">
                  <a:latin typeface="Courier New" panose="02070309020205020404" pitchFamily="49" charset="0"/>
                  <a:ea typeface="굴림" panose="020B0600000101010101" pitchFamily="50" charset="-127"/>
                </a:rPr>
                <a:t>i</a:t>
              </a:r>
              <a:r>
                <a:rPr lang="en-US" altLang="ko-KR" sz="1600" b="0" dirty="0">
                  <a:latin typeface="Courier New" panose="02070309020205020404" pitchFamily="49" charset="0"/>
                  <a:ea typeface="굴림" panose="020B0600000101010101" pitchFamily="50" charset="-127"/>
                </a:rPr>
                <a:t> changes</a:t>
              </a:r>
            </a:p>
            <a:p>
              <a:pPr algn="l"/>
              <a:r>
                <a:rPr lang="en-US" altLang="ko-KR" sz="1600" b="0" dirty="0">
                  <a:latin typeface="Courier New" panose="02070309020205020404" pitchFamily="49" charset="0"/>
                  <a:ea typeface="Tahoma" panose="020B0604030504040204" pitchFamily="34" charset="0"/>
                  <a:cs typeface="Courier New" panose="02070309020205020404" pitchFamily="49" charset="0"/>
                </a:rPr>
                <a:t>(</a:t>
              </a:r>
              <a:r>
                <a:rPr lang="en-US" altLang="ko-KR" sz="1600" b="0" dirty="0" err="1">
                  <a:latin typeface="Courier New" panose="02070309020205020404" pitchFamily="49" charset="0"/>
                  <a:ea typeface="Tahoma" panose="020B0604030504040204" pitchFamily="34" charset="0"/>
                  <a:cs typeface="Courier New" panose="02070309020205020404" pitchFamily="49" charset="0"/>
                </a:rPr>
                <a:t>gdb</a:t>
              </a:r>
              <a:r>
                <a:rPr lang="en-US" altLang="ko-KR" sz="1600" b="0" dirty="0">
                  <a:latin typeface="Courier New" panose="02070309020205020404" pitchFamily="49" charset="0"/>
                  <a:ea typeface="Tahoma" panose="020B0604030504040204" pitchFamily="34" charset="0"/>
                  <a:cs typeface="Courier New" panose="02070309020205020404" pitchFamily="49" charset="0"/>
                </a:rPr>
                <a:t>) watch (</a:t>
              </a:r>
              <a:r>
                <a:rPr lang="en-US" altLang="ko-KR" sz="1600" b="0" dirty="0" err="1">
                  <a:latin typeface="Courier New" panose="02070309020205020404" pitchFamily="49" charset="0"/>
                  <a:ea typeface="Tahoma" panose="020B0604030504040204" pitchFamily="34" charset="0"/>
                  <a:cs typeface="Courier New" panose="02070309020205020404" pitchFamily="49" charset="0"/>
                </a:rPr>
                <a:t>i|j</a:t>
              </a:r>
              <a:r>
                <a:rPr lang="en-US" altLang="ko-KR" sz="1600" b="0" dirty="0">
                  <a:latin typeface="Courier New" panose="02070309020205020404" pitchFamily="49" charset="0"/>
                  <a:ea typeface="Tahoma" panose="020B0604030504040204" pitchFamily="34" charset="0"/>
                  <a:cs typeface="Courier New" panose="02070309020205020404" pitchFamily="49" charset="0"/>
                </a:rPr>
                <a:t>&gt;12) &amp;&amp; I &gt; 24 &amp;&amp; </a:t>
              </a:r>
              <a:r>
                <a:rPr lang="en-US" altLang="ko-KR" sz="1600" b="0" dirty="0" err="1">
                  <a:latin typeface="Courier New" panose="02070309020205020404" pitchFamily="49" charset="0"/>
                  <a:ea typeface="Tahoma" panose="020B0604030504040204" pitchFamily="34" charset="0"/>
                  <a:cs typeface="Courier New" panose="02070309020205020404" pitchFamily="49" charset="0"/>
                </a:rPr>
                <a:t>strlen</a:t>
              </a:r>
              <a:r>
                <a:rPr lang="en-US" altLang="ko-KR" sz="1600" b="0" dirty="0">
                  <a:latin typeface="Courier New" panose="02070309020205020404" pitchFamily="49" charset="0"/>
                  <a:ea typeface="Tahoma" panose="020B0604030504040204" pitchFamily="34" charset="0"/>
                  <a:cs typeface="Courier New" panose="02070309020205020404" pitchFamily="49" charset="0"/>
                </a:rPr>
                <a:t>(name) &gt; 6 // expr can be fairly flexible</a:t>
              </a:r>
            </a:p>
          </p:txBody>
        </p:sp>
        <p:sp>
          <p:nvSpPr>
            <p:cNvPr id="21" name="Rectangle 20"/>
            <p:cNvSpPr/>
            <p:nvPr/>
          </p:nvSpPr>
          <p:spPr>
            <a:xfrm>
              <a:off x="868351" y="1476371"/>
              <a:ext cx="4999246" cy="369332"/>
            </a:xfrm>
            <a:prstGeom prst="rect">
              <a:avLst/>
            </a:prstGeom>
          </p:spPr>
          <p:txBody>
            <a:bodyPr wrap="none">
              <a:spAutoFit/>
            </a:bodyPr>
            <a:lstStyle/>
            <a:p>
              <a:pPr algn="l"/>
              <a:r>
                <a:rPr lang="en-US" altLang="ko-KR" sz="1800" b="0" dirty="0">
                  <a:latin typeface="Courier New" panose="02070309020205020404" pitchFamily="49" charset="0"/>
                  <a:ea typeface="Tahoma" panose="020B0604030504040204" pitchFamily="34" charset="0"/>
                  <a:cs typeface="Courier New" panose="02070309020205020404" pitchFamily="49" charset="0"/>
                </a:rPr>
                <a:t>watch expr</a:t>
              </a:r>
              <a:r>
                <a:rPr lang="en-US" altLang="ko-KR" sz="1800" b="0" dirty="0">
                  <a:latin typeface="Tahoma" panose="020B0604030504040204" pitchFamily="34" charset="0"/>
                  <a:ea typeface="Tahoma" panose="020B0604030504040204" pitchFamily="34" charset="0"/>
                  <a:cs typeface="Tahoma" panose="020B0604030504040204" pitchFamily="34" charset="0"/>
                </a:rPr>
                <a:t>: stops when the value of “</a:t>
              </a:r>
              <a:r>
                <a:rPr lang="en-US" altLang="ko-KR" sz="1800" b="0" dirty="0">
                  <a:latin typeface="Courier New" panose="02070309020205020404" pitchFamily="49" charset="0"/>
                  <a:ea typeface="Tahoma" panose="020B0604030504040204" pitchFamily="34" charset="0"/>
                  <a:cs typeface="Courier New" panose="02070309020205020404" pitchFamily="49" charset="0"/>
                </a:rPr>
                <a:t>expr</a:t>
              </a:r>
              <a:r>
                <a:rPr lang="en-US" altLang="ko-KR" sz="1800" b="0" dirty="0">
                  <a:latin typeface="Tahoma" panose="020B0604030504040204" pitchFamily="34" charset="0"/>
                  <a:ea typeface="Tahoma" panose="020B0604030504040204" pitchFamily="34" charset="0"/>
                  <a:cs typeface="Tahoma" panose="020B0604030504040204" pitchFamily="34" charset="0"/>
                </a:rPr>
                <a:t>” changes</a:t>
              </a:r>
            </a:p>
          </p:txBody>
        </p:sp>
      </p:grpSp>
    </p:spTree>
    <p:extLst>
      <p:ext uri="{BB962C8B-B14F-4D97-AF65-F5344CB8AC3E}">
        <p14:creationId xmlns:p14="http://schemas.microsoft.com/office/powerpoint/2010/main" val="25682272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405" y="175683"/>
            <a:ext cx="10515600" cy="970292"/>
          </a:xfrm>
        </p:spPr>
        <p:txBody>
          <a:bodyPr/>
          <a:lstStyle/>
          <a:p>
            <a:r>
              <a:rPr lang="en-US" altLang="ko-KR" dirty="0">
                <a:latin typeface="Courier New" panose="02070309020205020404" pitchFamily="49" charset="0"/>
                <a:cs typeface="Courier New" panose="02070309020205020404" pitchFamily="49" charset="0"/>
              </a:rPr>
              <a:t>list/where/up/down</a:t>
            </a:r>
            <a:endParaRPr lang="ko-KR" altLang="en-US" dirty="0">
              <a:latin typeface="Courier New" panose="02070309020205020404" pitchFamily="49" charset="0"/>
              <a:cs typeface="Courier New" panose="02070309020205020404" pitchFamily="49" charset="0"/>
            </a:endParaRPr>
          </a:p>
        </p:txBody>
      </p:sp>
      <p:sp>
        <p:nvSpPr>
          <p:cNvPr id="6" name="TextBox 5"/>
          <p:cNvSpPr txBox="1"/>
          <p:nvPr/>
        </p:nvSpPr>
        <p:spPr>
          <a:xfrm>
            <a:off x="798085" y="1308507"/>
            <a:ext cx="10242596" cy="584775"/>
          </a:xfrm>
          <a:prstGeom prst="rect">
            <a:avLst/>
          </a:prstGeom>
          <a:solidFill>
            <a:srgbClr val="FFFF99"/>
          </a:solidFill>
          <a:ln>
            <a:solidFill>
              <a:schemeClr val="tx1"/>
            </a:solidFill>
          </a:ln>
        </p:spPr>
        <p:txBody>
          <a:bodyPr wrap="square" numCol="1" rtlCol="0">
            <a:spAutoFit/>
          </a:bodyPr>
          <a:lstStyle/>
          <a:p>
            <a:pPr marL="0" lvl="2" algn="l"/>
            <a:r>
              <a:rPr lang="en-US" altLang="ko-KR" sz="1600" b="0" dirty="0">
                <a:latin typeface="Courier New" panose="02070309020205020404" pitchFamily="49" charset="0"/>
                <a:ea typeface="굴림" panose="020B0600000101010101" pitchFamily="50" charset="-127"/>
              </a:rPr>
              <a:t>(</a:t>
            </a:r>
            <a:r>
              <a:rPr lang="en-US" altLang="ko-KR" sz="1600" b="0" dirty="0" err="1">
                <a:latin typeface="Courier New" panose="02070309020205020404" pitchFamily="49" charset="0"/>
                <a:ea typeface="굴림" panose="020B0600000101010101" pitchFamily="50" charset="-127"/>
              </a:rPr>
              <a:t>gdb</a:t>
            </a:r>
            <a:r>
              <a:rPr lang="en-US" altLang="ko-KR" sz="1600" b="0" dirty="0">
                <a:latin typeface="Courier New" panose="02070309020205020404" pitchFamily="49" charset="0"/>
                <a:ea typeface="굴림" panose="020B0600000101010101" pitchFamily="50" charset="-127"/>
              </a:rPr>
              <a:t>) </a:t>
            </a:r>
            <a:r>
              <a:rPr lang="en-US" altLang="ko-KR" sz="1600" b="0" dirty="0">
                <a:solidFill>
                  <a:srgbClr val="0000FF"/>
                </a:solidFill>
                <a:latin typeface="Courier New" panose="02070309020205020404" pitchFamily="49" charset="0"/>
                <a:ea typeface="굴림" panose="020B0600000101010101" pitchFamily="50" charset="-127"/>
              </a:rPr>
              <a:t>list        </a:t>
            </a:r>
            <a:r>
              <a:rPr lang="en-US" altLang="ko-KR" sz="1600" b="0" dirty="0">
                <a:latin typeface="Courier New" panose="02070309020205020404" pitchFamily="49" charset="0"/>
                <a:ea typeface="굴림" panose="020B0600000101010101" pitchFamily="50" charset="-127"/>
              </a:rPr>
              <a:t>// show the source code of the c</a:t>
            </a:r>
          </a:p>
          <a:p>
            <a:pPr marL="0" lvl="2" algn="l"/>
            <a:r>
              <a:rPr lang="en-US" altLang="ko-KR" sz="1600" b="0" dirty="0">
                <a:latin typeface="Courier New" panose="02070309020205020404" pitchFamily="49" charset="0"/>
                <a:ea typeface="굴림" panose="020B0600000101010101" pitchFamily="50" charset="-127"/>
              </a:rPr>
              <a:t>(</a:t>
            </a:r>
            <a:r>
              <a:rPr lang="en-US" altLang="ko-KR" sz="1600" b="0" dirty="0" err="1">
                <a:latin typeface="Courier New" panose="02070309020205020404" pitchFamily="49" charset="0"/>
                <a:ea typeface="굴림" panose="020B0600000101010101" pitchFamily="50" charset="-127"/>
              </a:rPr>
              <a:t>gdb</a:t>
            </a:r>
            <a:r>
              <a:rPr lang="en-US" altLang="ko-KR" sz="1600" b="0" dirty="0">
                <a:latin typeface="Courier New" panose="02070309020205020404" pitchFamily="49" charset="0"/>
                <a:ea typeface="굴림" panose="020B0600000101010101" pitchFamily="50" charset="-127"/>
              </a:rPr>
              <a:t>) list </a:t>
            </a:r>
            <a:r>
              <a:rPr lang="en-US" altLang="ko-KR" sz="1600" b="0" dirty="0" err="1">
                <a:latin typeface="Courier New" panose="02070309020205020404" pitchFamily="49" charset="0"/>
                <a:ea typeface="굴림" panose="020B0600000101010101" pitchFamily="50" charset="-127"/>
              </a:rPr>
              <a:t>func</a:t>
            </a:r>
            <a:r>
              <a:rPr lang="en-US" altLang="ko-KR" sz="1600" b="0" dirty="0">
                <a:solidFill>
                  <a:srgbClr val="0000FF"/>
                </a:solidFill>
                <a:latin typeface="Courier New" panose="02070309020205020404" pitchFamily="49" charset="0"/>
                <a:ea typeface="굴림" panose="020B0600000101010101" pitchFamily="50" charset="-127"/>
              </a:rPr>
              <a:t>   </a:t>
            </a:r>
            <a:r>
              <a:rPr lang="en-US" altLang="ko-KR" sz="1600" b="0" dirty="0">
                <a:latin typeface="Courier New" panose="02070309020205020404" pitchFamily="49" charset="0"/>
                <a:ea typeface="굴림" panose="020B0600000101010101" pitchFamily="50" charset="-127"/>
              </a:rPr>
              <a:t>// show the source code of </a:t>
            </a:r>
            <a:r>
              <a:rPr lang="en-US" altLang="ko-KR" sz="1600" b="0" dirty="0" err="1">
                <a:latin typeface="Courier New" panose="02070309020205020404" pitchFamily="49" charset="0"/>
                <a:ea typeface="굴림" panose="020B0600000101010101" pitchFamily="50" charset="-127"/>
              </a:rPr>
              <a:t>func</a:t>
            </a:r>
            <a:r>
              <a:rPr lang="en-US" altLang="ko-KR" sz="1600" b="0" dirty="0">
                <a:latin typeface="Courier New" panose="02070309020205020404" pitchFamily="49" charset="0"/>
                <a:ea typeface="굴림" panose="020B0600000101010101" pitchFamily="50" charset="-127"/>
              </a:rPr>
              <a:t>()</a:t>
            </a:r>
          </a:p>
        </p:txBody>
      </p:sp>
      <p:grpSp>
        <p:nvGrpSpPr>
          <p:cNvPr id="10" name="Group 9"/>
          <p:cNvGrpSpPr/>
          <p:nvPr/>
        </p:nvGrpSpPr>
        <p:grpSpPr>
          <a:xfrm>
            <a:off x="798085" y="1933011"/>
            <a:ext cx="10242596" cy="1505079"/>
            <a:chOff x="868351" y="1186923"/>
            <a:chExt cx="8715306" cy="1505079"/>
          </a:xfrm>
        </p:grpSpPr>
        <p:sp>
          <p:nvSpPr>
            <p:cNvPr id="11" name="TextBox 10"/>
            <p:cNvSpPr txBox="1"/>
            <p:nvPr/>
          </p:nvSpPr>
          <p:spPr>
            <a:xfrm>
              <a:off x="868351" y="1614784"/>
              <a:ext cx="8715306" cy="1077218"/>
            </a:xfrm>
            <a:prstGeom prst="rect">
              <a:avLst/>
            </a:prstGeom>
            <a:solidFill>
              <a:srgbClr val="FFFF99"/>
            </a:solidFill>
            <a:ln>
              <a:solidFill>
                <a:schemeClr val="tx1"/>
              </a:solidFill>
            </a:ln>
          </p:spPr>
          <p:txBody>
            <a:bodyPr wrap="square" numCol="1" rtlCol="0">
              <a:spAutoFit/>
            </a:bodyPr>
            <a:lstStyle/>
            <a:p>
              <a:pPr algn="l"/>
              <a:r>
                <a:rPr lang="en-US" altLang="ko-KR" sz="1600" b="0" dirty="0">
                  <a:latin typeface="Courier New" panose="02070309020205020404" pitchFamily="49" charset="0"/>
                  <a:ea typeface="굴림" panose="020B0600000101010101" pitchFamily="50" charset="-127"/>
                </a:rPr>
                <a:t>(</a:t>
              </a:r>
              <a:r>
                <a:rPr lang="en-US" altLang="ko-KR" sz="1600" b="0" dirty="0" err="1">
                  <a:latin typeface="Courier New" panose="02070309020205020404" pitchFamily="49" charset="0"/>
                  <a:ea typeface="굴림" panose="020B0600000101010101" pitchFamily="50" charset="-127"/>
                </a:rPr>
                <a:t>gdb</a:t>
              </a:r>
              <a:r>
                <a:rPr lang="en-US" altLang="ko-KR" sz="1600" b="0" dirty="0">
                  <a:latin typeface="Courier New" panose="02070309020205020404" pitchFamily="49" charset="0"/>
                  <a:ea typeface="굴림" panose="020B0600000101010101" pitchFamily="50" charset="-127"/>
                </a:rPr>
                <a:t>) </a:t>
              </a:r>
              <a:r>
                <a:rPr lang="en-US" altLang="ko-KR" sz="1600" b="0" dirty="0">
                  <a:solidFill>
                    <a:srgbClr val="0000FF"/>
                  </a:solidFill>
                  <a:latin typeface="Courier New" panose="02070309020205020404" pitchFamily="49" charset="0"/>
                  <a:ea typeface="굴림" panose="020B0600000101010101" pitchFamily="50" charset="-127"/>
                </a:rPr>
                <a:t>where</a:t>
              </a:r>
            </a:p>
            <a:p>
              <a:pPr algn="l"/>
              <a:r>
                <a:rPr lang="en-US" altLang="ko-KR" sz="1600" b="0" dirty="0">
                  <a:latin typeface="Courier New" panose="02070309020205020404" pitchFamily="49" charset="0"/>
                  <a:ea typeface="굴림" panose="020B0600000101010101" pitchFamily="50" charset="-127"/>
                </a:rPr>
                <a:t>#0  insert (</a:t>
              </a:r>
              <a:r>
                <a:rPr lang="en-US" altLang="ko-KR" sz="1600" b="0" dirty="0" err="1">
                  <a:latin typeface="Courier New" panose="02070309020205020404" pitchFamily="49" charset="0"/>
                  <a:ea typeface="굴림" panose="020B0600000101010101" pitchFamily="50" charset="-127"/>
                </a:rPr>
                <a:t>new_y</a:t>
              </a:r>
              <a:r>
                <a:rPr lang="en-US" altLang="ko-KR" sz="1600" b="0" dirty="0">
                  <a:latin typeface="Courier New" panose="02070309020205020404" pitchFamily="49" charset="0"/>
                  <a:ea typeface="굴림" panose="020B0600000101010101" pitchFamily="50" charset="-127"/>
                </a:rPr>
                <a:t>=1) at insertsort.c:30</a:t>
              </a:r>
            </a:p>
            <a:p>
              <a:pPr algn="l"/>
              <a:r>
                <a:rPr lang="en-US" altLang="ko-KR" sz="1600" b="0" dirty="0">
                  <a:latin typeface="Courier New" panose="02070309020205020404" pitchFamily="49" charset="0"/>
                  <a:ea typeface="굴림" panose="020B0600000101010101" pitchFamily="50" charset="-127"/>
                </a:rPr>
                <a:t>#1  0x000000000800081d in </a:t>
              </a:r>
              <a:r>
                <a:rPr lang="en-US" altLang="ko-KR" sz="1600" b="0" dirty="0" err="1">
                  <a:latin typeface="Courier New" panose="02070309020205020404" pitchFamily="49" charset="0"/>
                  <a:ea typeface="굴림" panose="020B0600000101010101" pitchFamily="50" charset="-127"/>
                </a:rPr>
                <a:t>process_data</a:t>
              </a:r>
              <a:r>
                <a:rPr lang="en-US" altLang="ko-KR" sz="1600" b="0" dirty="0">
                  <a:latin typeface="Courier New" panose="02070309020205020404" pitchFamily="49" charset="0"/>
                  <a:ea typeface="굴림" panose="020B0600000101010101" pitchFamily="50" charset="-127"/>
                </a:rPr>
                <a:t> () at insertsort.c:53</a:t>
              </a:r>
            </a:p>
            <a:p>
              <a:pPr algn="l"/>
              <a:r>
                <a:rPr lang="en-US" altLang="ko-KR" sz="1600" b="0" dirty="0">
                  <a:latin typeface="Courier New" panose="02070309020205020404" pitchFamily="49" charset="0"/>
                  <a:ea typeface="굴림" panose="020B0600000101010101" pitchFamily="50" charset="-127"/>
                </a:rPr>
                <a:t>#2  0x00000000080008b6 in main (</a:t>
              </a:r>
              <a:r>
                <a:rPr lang="en-US" altLang="ko-KR" sz="1600" b="0" dirty="0" err="1">
                  <a:latin typeface="Courier New" panose="02070309020205020404" pitchFamily="49" charset="0"/>
                  <a:ea typeface="굴림" panose="020B0600000101010101" pitchFamily="50" charset="-127"/>
                </a:rPr>
                <a:t>argc</a:t>
              </a:r>
              <a:r>
                <a:rPr lang="en-US" altLang="ko-KR" sz="1600" b="0" dirty="0">
                  <a:latin typeface="Courier New" panose="02070309020205020404" pitchFamily="49" charset="0"/>
                  <a:ea typeface="굴림" panose="020B0600000101010101" pitchFamily="50" charset="-127"/>
                </a:rPr>
                <a:t>=2, </a:t>
              </a:r>
              <a:r>
                <a:rPr lang="en-US" altLang="ko-KR" sz="1600" b="0" dirty="0" err="1">
                  <a:latin typeface="Courier New" panose="02070309020205020404" pitchFamily="49" charset="0"/>
                  <a:ea typeface="굴림" panose="020B0600000101010101" pitchFamily="50" charset="-127"/>
                </a:rPr>
                <a:t>argv</a:t>
              </a:r>
              <a:r>
                <a:rPr lang="en-US" altLang="ko-KR" sz="1600" b="0" dirty="0">
                  <a:latin typeface="Courier New" panose="02070309020205020404" pitchFamily="49" charset="0"/>
                  <a:ea typeface="굴림" panose="020B0600000101010101" pitchFamily="50" charset="-127"/>
                </a:rPr>
                <a:t>=0x7ffffffee3b8) at insertsort.c:65</a:t>
              </a:r>
              <a:endParaRPr lang="en-US" altLang="ko-KR" sz="1600" b="0" dirty="0">
                <a:latin typeface="Courier New" panose="02070309020205020404" pitchFamily="49" charset="0"/>
                <a:ea typeface="Tahoma" panose="020B0604030504040204" pitchFamily="34" charset="0"/>
                <a:cs typeface="Courier New" panose="02070309020205020404" pitchFamily="49" charset="0"/>
              </a:endParaRPr>
            </a:p>
          </p:txBody>
        </p:sp>
        <p:sp>
          <p:nvSpPr>
            <p:cNvPr id="12" name="Rectangle 11"/>
            <p:cNvSpPr/>
            <p:nvPr/>
          </p:nvSpPr>
          <p:spPr>
            <a:xfrm>
              <a:off x="868351" y="1186923"/>
              <a:ext cx="3865783" cy="369332"/>
            </a:xfrm>
            <a:prstGeom prst="rect">
              <a:avLst/>
            </a:prstGeom>
          </p:spPr>
          <p:txBody>
            <a:bodyPr wrap="none">
              <a:spAutoFit/>
            </a:bodyPr>
            <a:lstStyle/>
            <a:p>
              <a:pPr algn="l"/>
              <a:r>
                <a:rPr lang="en-US" altLang="ko-KR" sz="1800" b="0" dirty="0">
                  <a:latin typeface="Courier New" panose="02070309020205020404" pitchFamily="49" charset="0"/>
                  <a:ea typeface="Tahoma" panose="020B0604030504040204" pitchFamily="34" charset="0"/>
                  <a:cs typeface="Courier New" panose="02070309020205020404" pitchFamily="49" charset="0"/>
                </a:rPr>
                <a:t>where</a:t>
              </a:r>
              <a:r>
                <a:rPr lang="en-US" altLang="ko-KR" sz="1800" b="0" dirty="0">
                  <a:latin typeface="Tahoma" panose="020B0604030504040204" pitchFamily="34" charset="0"/>
                  <a:ea typeface="Tahoma" panose="020B0604030504040204" pitchFamily="34" charset="0"/>
                  <a:cs typeface="Tahoma" panose="020B0604030504040204" pitchFamily="34" charset="0"/>
                </a:rPr>
                <a:t>: show the call stack of where I am </a:t>
              </a:r>
            </a:p>
          </p:txBody>
        </p:sp>
      </p:grpSp>
      <p:sp>
        <p:nvSpPr>
          <p:cNvPr id="18" name="Rectangle 17"/>
          <p:cNvSpPr/>
          <p:nvPr/>
        </p:nvSpPr>
        <p:spPr>
          <a:xfrm>
            <a:off x="798085" y="899446"/>
            <a:ext cx="3108543" cy="369332"/>
          </a:xfrm>
          <a:prstGeom prst="rect">
            <a:avLst/>
          </a:prstGeom>
        </p:spPr>
        <p:txBody>
          <a:bodyPr wrap="none">
            <a:spAutoFit/>
          </a:bodyPr>
          <a:lstStyle/>
          <a:p>
            <a:r>
              <a:rPr lang="en-US" altLang="ko-KR" sz="1800" b="0" dirty="0">
                <a:latin typeface="Courier New" panose="02070309020205020404" pitchFamily="49" charset="0"/>
                <a:ea typeface="Tahoma" panose="020B0604030504040204" pitchFamily="34" charset="0"/>
                <a:cs typeface="Courier New" panose="02070309020205020404" pitchFamily="49" charset="0"/>
              </a:rPr>
              <a:t>list</a:t>
            </a:r>
            <a:r>
              <a:rPr lang="en-US" altLang="ko-KR" sz="1800" b="0" dirty="0">
                <a:latin typeface="Tahoma" panose="020B0604030504040204" pitchFamily="34" charset="0"/>
                <a:ea typeface="Tahoma" panose="020B0604030504040204" pitchFamily="34" charset="0"/>
                <a:cs typeface="Tahoma" panose="020B0604030504040204" pitchFamily="34" charset="0"/>
              </a:rPr>
              <a:t>: show the source code</a:t>
            </a:r>
          </a:p>
        </p:txBody>
      </p:sp>
      <p:grpSp>
        <p:nvGrpSpPr>
          <p:cNvPr id="13" name="Group 12"/>
          <p:cNvGrpSpPr/>
          <p:nvPr/>
        </p:nvGrpSpPr>
        <p:grpSpPr>
          <a:xfrm>
            <a:off x="798085" y="3499769"/>
            <a:ext cx="10242596" cy="1258858"/>
            <a:chOff x="868351" y="1186923"/>
            <a:chExt cx="8715309" cy="1258858"/>
          </a:xfrm>
        </p:grpSpPr>
        <p:sp>
          <p:nvSpPr>
            <p:cNvPr id="17" name="TextBox 16"/>
            <p:cNvSpPr txBox="1"/>
            <p:nvPr/>
          </p:nvSpPr>
          <p:spPr>
            <a:xfrm>
              <a:off x="868351" y="1614784"/>
              <a:ext cx="8715309" cy="830997"/>
            </a:xfrm>
            <a:prstGeom prst="rect">
              <a:avLst/>
            </a:prstGeom>
            <a:solidFill>
              <a:srgbClr val="FFFF99"/>
            </a:solidFill>
            <a:ln>
              <a:solidFill>
                <a:schemeClr val="tx1"/>
              </a:solidFill>
            </a:ln>
          </p:spPr>
          <p:txBody>
            <a:bodyPr wrap="square" numCol="1" rtlCol="0">
              <a:spAutoFit/>
            </a:bodyPr>
            <a:lstStyle/>
            <a:p>
              <a:pPr algn="l"/>
              <a:r>
                <a:rPr lang="en-US" altLang="ko-KR" sz="1600" b="0" dirty="0">
                  <a:latin typeface="Courier New" panose="02070309020205020404" pitchFamily="49" charset="0"/>
                  <a:ea typeface="굴림" panose="020B0600000101010101" pitchFamily="50" charset="-127"/>
                </a:rPr>
                <a:t>(</a:t>
              </a:r>
              <a:r>
                <a:rPr lang="en-US" altLang="ko-KR" sz="1600" b="0" dirty="0" err="1">
                  <a:latin typeface="Courier New" panose="02070309020205020404" pitchFamily="49" charset="0"/>
                  <a:ea typeface="굴림" panose="020B0600000101010101" pitchFamily="50" charset="-127"/>
                </a:rPr>
                <a:t>gdb</a:t>
              </a:r>
              <a:r>
                <a:rPr lang="en-US" altLang="ko-KR" sz="1600" b="0" dirty="0">
                  <a:latin typeface="Courier New" panose="02070309020205020404" pitchFamily="49" charset="0"/>
                  <a:ea typeface="굴림" panose="020B0600000101010101" pitchFamily="50" charset="-127"/>
                </a:rPr>
                <a:t>) </a:t>
              </a:r>
              <a:r>
                <a:rPr lang="en-US" altLang="ko-KR" sz="1600" b="0" dirty="0">
                  <a:solidFill>
                    <a:srgbClr val="0000FF"/>
                  </a:solidFill>
                  <a:latin typeface="Courier New" panose="02070309020205020404" pitchFamily="49" charset="0"/>
                  <a:ea typeface="굴림" panose="020B0600000101010101" pitchFamily="50" charset="-127"/>
                </a:rPr>
                <a:t>up</a:t>
              </a:r>
            </a:p>
            <a:p>
              <a:pPr algn="l"/>
              <a:r>
                <a:rPr lang="en-US" altLang="ko-KR" sz="1600" b="0" dirty="0">
                  <a:latin typeface="Courier New" panose="02070309020205020404" pitchFamily="49" charset="0"/>
                  <a:ea typeface="굴림" panose="020B0600000101010101" pitchFamily="50" charset="-127"/>
                </a:rPr>
                <a:t>#1  0x000000000800081d in </a:t>
              </a:r>
              <a:r>
                <a:rPr lang="en-US" altLang="ko-KR" sz="1600" b="0" dirty="0" err="1">
                  <a:latin typeface="Courier New" panose="02070309020205020404" pitchFamily="49" charset="0"/>
                  <a:ea typeface="굴림" panose="020B0600000101010101" pitchFamily="50" charset="-127"/>
                </a:rPr>
                <a:t>process_data</a:t>
              </a:r>
              <a:r>
                <a:rPr lang="en-US" altLang="ko-KR" sz="1600" b="0" dirty="0">
                  <a:latin typeface="Courier New" panose="02070309020205020404" pitchFamily="49" charset="0"/>
                  <a:ea typeface="굴림" panose="020B0600000101010101" pitchFamily="50" charset="-127"/>
                </a:rPr>
                <a:t> () at insertsort.c:53</a:t>
              </a:r>
            </a:p>
            <a:p>
              <a:pPr algn="l"/>
              <a:r>
                <a:rPr lang="en-US" altLang="ko-KR" sz="1600" b="0" dirty="0">
                  <a:latin typeface="Courier New" panose="02070309020205020404" pitchFamily="49" charset="0"/>
                  <a:ea typeface="굴림" panose="020B0600000101010101" pitchFamily="50" charset="-127"/>
                </a:rPr>
                <a:t>53   insert(x[</a:t>
              </a:r>
              <a:r>
                <a:rPr lang="en-US" altLang="ko-KR" sz="1600" b="0" dirty="0" err="1">
                  <a:latin typeface="Courier New" panose="02070309020205020404" pitchFamily="49" charset="0"/>
                  <a:ea typeface="굴림" panose="020B0600000101010101" pitchFamily="50" charset="-127"/>
                </a:rPr>
                <a:t>num_y</a:t>
              </a:r>
              <a:r>
                <a:rPr lang="en-US" altLang="ko-KR" sz="1600" b="0" dirty="0">
                  <a:latin typeface="Courier New" panose="02070309020205020404" pitchFamily="49" charset="0"/>
                  <a:ea typeface="굴림" panose="020B0600000101010101" pitchFamily="50" charset="-127"/>
                </a:rPr>
                <a:t>]);</a:t>
              </a:r>
              <a:endParaRPr lang="en-US" altLang="ko-KR" sz="1600" b="0" dirty="0">
                <a:latin typeface="Courier New" panose="02070309020205020404" pitchFamily="49" charset="0"/>
                <a:ea typeface="Tahoma" panose="020B0604030504040204" pitchFamily="34" charset="0"/>
                <a:cs typeface="Courier New" panose="02070309020205020404" pitchFamily="49" charset="0"/>
              </a:endParaRPr>
            </a:p>
          </p:txBody>
        </p:sp>
        <p:sp>
          <p:nvSpPr>
            <p:cNvPr id="19" name="Rectangle 18"/>
            <p:cNvSpPr/>
            <p:nvPr/>
          </p:nvSpPr>
          <p:spPr>
            <a:xfrm>
              <a:off x="868351" y="1186923"/>
              <a:ext cx="4274977" cy="369332"/>
            </a:xfrm>
            <a:prstGeom prst="rect">
              <a:avLst/>
            </a:prstGeom>
          </p:spPr>
          <p:txBody>
            <a:bodyPr wrap="none">
              <a:spAutoFit/>
            </a:bodyPr>
            <a:lstStyle/>
            <a:p>
              <a:pPr algn="l"/>
              <a:r>
                <a:rPr lang="en-US" altLang="ko-KR" sz="1800" b="0" dirty="0">
                  <a:latin typeface="Courier New" panose="02070309020205020404" pitchFamily="49" charset="0"/>
                  <a:ea typeface="Tahoma" panose="020B0604030504040204" pitchFamily="34" charset="0"/>
                  <a:cs typeface="Courier New" panose="02070309020205020404" pitchFamily="49" charset="0"/>
                </a:rPr>
                <a:t>up</a:t>
              </a:r>
              <a:r>
                <a:rPr lang="en-US" altLang="ko-KR" sz="1800" b="0" dirty="0">
                  <a:latin typeface="Tahoma" panose="020B0604030504040204" pitchFamily="34" charset="0"/>
                  <a:ea typeface="Tahoma" panose="020B0604030504040204" pitchFamily="34" charset="0"/>
                  <a:cs typeface="Tahoma" panose="020B0604030504040204" pitchFamily="34" charset="0"/>
                </a:rPr>
                <a:t>: go up to the caller function in the call stack</a:t>
              </a:r>
            </a:p>
          </p:txBody>
        </p:sp>
      </p:grpSp>
      <p:grpSp>
        <p:nvGrpSpPr>
          <p:cNvPr id="20" name="Group 19"/>
          <p:cNvGrpSpPr/>
          <p:nvPr/>
        </p:nvGrpSpPr>
        <p:grpSpPr>
          <a:xfrm>
            <a:off x="753663" y="4923084"/>
            <a:ext cx="10287018" cy="1258858"/>
            <a:chOff x="868351" y="1186923"/>
            <a:chExt cx="8753107" cy="1258858"/>
          </a:xfrm>
        </p:grpSpPr>
        <p:sp>
          <p:nvSpPr>
            <p:cNvPr id="21" name="TextBox 20"/>
            <p:cNvSpPr txBox="1"/>
            <p:nvPr/>
          </p:nvSpPr>
          <p:spPr>
            <a:xfrm>
              <a:off x="868351" y="1614784"/>
              <a:ext cx="8753107" cy="830997"/>
            </a:xfrm>
            <a:prstGeom prst="rect">
              <a:avLst/>
            </a:prstGeom>
            <a:solidFill>
              <a:srgbClr val="FFFF99"/>
            </a:solidFill>
            <a:ln>
              <a:solidFill>
                <a:schemeClr val="tx1"/>
              </a:solidFill>
            </a:ln>
          </p:spPr>
          <p:txBody>
            <a:bodyPr wrap="square" numCol="1" rtlCol="0">
              <a:spAutoFit/>
            </a:bodyPr>
            <a:lstStyle/>
            <a:p>
              <a:pPr algn="l"/>
              <a:r>
                <a:rPr lang="en-US" altLang="ko-KR" sz="1600" b="0" dirty="0">
                  <a:latin typeface="Courier New" panose="02070309020205020404" pitchFamily="49" charset="0"/>
                  <a:ea typeface="굴림" panose="020B0600000101010101" pitchFamily="50" charset="-127"/>
                </a:rPr>
                <a:t>(</a:t>
              </a:r>
              <a:r>
                <a:rPr lang="en-US" altLang="ko-KR" sz="1600" b="0" dirty="0" err="1">
                  <a:latin typeface="Courier New" panose="02070309020205020404" pitchFamily="49" charset="0"/>
                  <a:ea typeface="굴림" panose="020B0600000101010101" pitchFamily="50" charset="-127"/>
                </a:rPr>
                <a:t>gdb</a:t>
              </a:r>
              <a:r>
                <a:rPr lang="en-US" altLang="ko-KR" sz="1600" b="0" dirty="0">
                  <a:latin typeface="Courier New" panose="02070309020205020404" pitchFamily="49" charset="0"/>
                  <a:ea typeface="굴림" panose="020B0600000101010101" pitchFamily="50" charset="-127"/>
                </a:rPr>
                <a:t>) </a:t>
              </a:r>
              <a:r>
                <a:rPr lang="en-US" altLang="ko-KR" sz="1600" b="0" dirty="0">
                  <a:solidFill>
                    <a:srgbClr val="0000FF"/>
                  </a:solidFill>
                  <a:latin typeface="Courier New" panose="02070309020205020404" pitchFamily="49" charset="0"/>
                  <a:ea typeface="굴림" panose="020B0600000101010101" pitchFamily="50" charset="-127"/>
                </a:rPr>
                <a:t>down</a:t>
              </a:r>
              <a:endParaRPr lang="en-US" altLang="ko-KR" sz="1600" b="0" dirty="0">
                <a:latin typeface="Courier New" panose="02070309020205020404" pitchFamily="49" charset="0"/>
                <a:ea typeface="굴림" panose="020B0600000101010101" pitchFamily="50" charset="-127"/>
              </a:endParaRPr>
            </a:p>
            <a:p>
              <a:pPr algn="l"/>
              <a:r>
                <a:rPr lang="en-US" altLang="ko-KR" sz="1600" b="0" dirty="0">
                  <a:latin typeface="Courier New" panose="02070309020205020404" pitchFamily="49" charset="0"/>
                  <a:ea typeface="굴림" panose="020B0600000101010101" pitchFamily="50" charset="-127"/>
                </a:rPr>
                <a:t>#0  insert (</a:t>
              </a:r>
              <a:r>
                <a:rPr lang="en-US" altLang="ko-KR" sz="1600" b="0" dirty="0" err="1">
                  <a:latin typeface="Courier New" panose="02070309020205020404" pitchFamily="49" charset="0"/>
                  <a:ea typeface="굴림" panose="020B0600000101010101" pitchFamily="50" charset="-127"/>
                </a:rPr>
                <a:t>new_y</a:t>
              </a:r>
              <a:r>
                <a:rPr lang="en-US" altLang="ko-KR" sz="1600" b="0" dirty="0">
                  <a:latin typeface="Courier New" panose="02070309020205020404" pitchFamily="49" charset="0"/>
                  <a:ea typeface="굴림" panose="020B0600000101010101" pitchFamily="50" charset="-127"/>
                </a:rPr>
                <a:t>=1) at insertsort.c:30</a:t>
              </a:r>
            </a:p>
            <a:p>
              <a:pPr algn="l"/>
              <a:r>
                <a:rPr lang="en-US" altLang="ko-KR" sz="1600" b="0" dirty="0">
                  <a:latin typeface="Courier New" panose="02070309020205020404" pitchFamily="49" charset="0"/>
                  <a:ea typeface="굴림" panose="020B0600000101010101" pitchFamily="50" charset="-127"/>
                </a:rPr>
                <a:t>30   if (</a:t>
              </a:r>
              <a:r>
                <a:rPr lang="en-US" altLang="ko-KR" sz="1600" b="0" dirty="0" err="1">
                  <a:latin typeface="Courier New" panose="02070309020205020404" pitchFamily="49" charset="0"/>
                  <a:ea typeface="굴림" panose="020B0600000101010101" pitchFamily="50" charset="-127"/>
                </a:rPr>
                <a:t>num_y</a:t>
              </a:r>
              <a:r>
                <a:rPr lang="en-US" altLang="ko-KR" sz="1600" b="0" dirty="0">
                  <a:latin typeface="Courier New" panose="02070309020205020404" pitchFamily="49" charset="0"/>
                  <a:ea typeface="굴림" panose="020B0600000101010101" pitchFamily="50" charset="-127"/>
                </a:rPr>
                <a:t> == 0)  { // y empty so far, easy case</a:t>
              </a:r>
              <a:endParaRPr lang="en-US" altLang="ko-KR" sz="1600" b="0" dirty="0">
                <a:latin typeface="Courier New" panose="02070309020205020404" pitchFamily="49" charset="0"/>
                <a:ea typeface="Tahoma" panose="020B0604030504040204" pitchFamily="34" charset="0"/>
                <a:cs typeface="Courier New" panose="02070309020205020404" pitchFamily="49" charset="0"/>
              </a:endParaRPr>
            </a:p>
          </p:txBody>
        </p:sp>
        <p:sp>
          <p:nvSpPr>
            <p:cNvPr id="22" name="Rectangle 21"/>
            <p:cNvSpPr/>
            <p:nvPr/>
          </p:nvSpPr>
          <p:spPr>
            <a:xfrm>
              <a:off x="868351" y="1186923"/>
              <a:ext cx="4794652" cy="369332"/>
            </a:xfrm>
            <a:prstGeom prst="rect">
              <a:avLst/>
            </a:prstGeom>
          </p:spPr>
          <p:txBody>
            <a:bodyPr wrap="none">
              <a:spAutoFit/>
            </a:bodyPr>
            <a:lstStyle/>
            <a:p>
              <a:pPr algn="l"/>
              <a:r>
                <a:rPr lang="en-US" altLang="ko-KR" sz="1800" b="0" dirty="0">
                  <a:latin typeface="Courier New" panose="02070309020205020404" pitchFamily="49" charset="0"/>
                  <a:ea typeface="Tahoma" panose="020B0604030504040204" pitchFamily="34" charset="0"/>
                  <a:cs typeface="Courier New" panose="02070309020205020404" pitchFamily="49" charset="0"/>
                </a:rPr>
                <a:t>down</a:t>
              </a:r>
              <a:r>
                <a:rPr lang="en-US" altLang="ko-KR" sz="1800" b="0" dirty="0">
                  <a:latin typeface="Tahoma" panose="020B0604030504040204" pitchFamily="34" charset="0"/>
                  <a:ea typeface="Tahoma" panose="020B0604030504040204" pitchFamily="34" charset="0"/>
                  <a:cs typeface="Tahoma" panose="020B0604030504040204" pitchFamily="34" charset="0"/>
                </a:rPr>
                <a:t>: go down to the </a:t>
              </a:r>
              <a:r>
                <a:rPr lang="en-US" altLang="ko-KR" sz="1800" b="0" dirty="0" err="1">
                  <a:latin typeface="Tahoma" panose="020B0604030504040204" pitchFamily="34" charset="0"/>
                  <a:ea typeface="Tahoma" panose="020B0604030504040204" pitchFamily="34" charset="0"/>
                  <a:cs typeface="Tahoma" panose="020B0604030504040204" pitchFamily="34" charset="0"/>
                </a:rPr>
                <a:t>callee</a:t>
              </a:r>
              <a:r>
                <a:rPr lang="en-US" altLang="ko-KR" sz="1800" b="0" dirty="0">
                  <a:latin typeface="Tahoma" panose="020B0604030504040204" pitchFamily="34" charset="0"/>
                  <a:ea typeface="Tahoma" panose="020B0604030504040204" pitchFamily="34" charset="0"/>
                  <a:cs typeface="Tahoma" panose="020B0604030504040204" pitchFamily="34" charset="0"/>
                </a:rPr>
                <a:t> function in the call stack</a:t>
              </a:r>
            </a:p>
          </p:txBody>
        </p:sp>
      </p:grpSp>
    </p:spTree>
    <p:extLst>
      <p:ext uri="{BB962C8B-B14F-4D97-AF65-F5344CB8AC3E}">
        <p14:creationId xmlns:p14="http://schemas.microsoft.com/office/powerpoint/2010/main" val="15622399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dirty="0"/>
              <a:t>Resuming Execution</a:t>
            </a:r>
            <a:endParaRPr lang="ko-KR" altLang="en-US" dirty="0"/>
          </a:p>
        </p:txBody>
      </p:sp>
      <p:sp>
        <p:nvSpPr>
          <p:cNvPr id="5" name="TextBox 4"/>
          <p:cNvSpPr txBox="1"/>
          <p:nvPr/>
        </p:nvSpPr>
        <p:spPr>
          <a:xfrm>
            <a:off x="913531" y="1473885"/>
            <a:ext cx="7784699" cy="584775"/>
          </a:xfrm>
          <a:prstGeom prst="rect">
            <a:avLst/>
          </a:prstGeom>
          <a:solidFill>
            <a:srgbClr val="FFFF99"/>
          </a:solidFill>
          <a:ln>
            <a:solidFill>
              <a:schemeClr val="tx1"/>
            </a:solidFill>
          </a:ln>
        </p:spPr>
        <p:txBody>
          <a:bodyPr wrap="square" numCol="1" rtlCol="0">
            <a:spAutoFit/>
          </a:bodyPr>
          <a:lstStyle/>
          <a:p>
            <a:pPr lvl="2" indent="0" algn="l"/>
            <a:r>
              <a:rPr lang="en-US" altLang="ko-KR" sz="1600" b="0" dirty="0">
                <a:latin typeface="Courier New" panose="02070309020205020404" pitchFamily="49" charset="0"/>
                <a:ea typeface="굴림" panose="020B0600000101010101" pitchFamily="50" charset="-127"/>
              </a:rPr>
              <a:t>(</a:t>
            </a:r>
            <a:r>
              <a:rPr lang="en-US" altLang="ko-KR" sz="1600" b="0" dirty="0" err="1">
                <a:latin typeface="Courier New" panose="02070309020205020404" pitchFamily="49" charset="0"/>
                <a:ea typeface="굴림" panose="020B0600000101010101" pitchFamily="50" charset="-127"/>
              </a:rPr>
              <a:t>gdb</a:t>
            </a:r>
            <a:r>
              <a:rPr lang="en-US" altLang="ko-KR" sz="1600" b="0" dirty="0">
                <a:latin typeface="Courier New" panose="02070309020205020404" pitchFamily="49" charset="0"/>
                <a:ea typeface="굴림" panose="020B0600000101010101" pitchFamily="50" charset="-127"/>
              </a:rPr>
              <a:t>) </a:t>
            </a:r>
            <a:r>
              <a:rPr lang="en-US" altLang="ko-KR" sz="1600" b="0" dirty="0">
                <a:solidFill>
                  <a:srgbClr val="0000FF"/>
                </a:solidFill>
                <a:latin typeface="Courier New" panose="02070309020205020404" pitchFamily="49" charset="0"/>
                <a:ea typeface="굴림" panose="020B0600000101010101" pitchFamily="50" charset="-127"/>
              </a:rPr>
              <a:t>continue  </a:t>
            </a:r>
            <a:r>
              <a:rPr lang="en-US" altLang="ko-KR" sz="1600" b="0" dirty="0">
                <a:latin typeface="Courier New" panose="02070309020205020404" pitchFamily="49" charset="0"/>
                <a:ea typeface="굴림" panose="020B0600000101010101" pitchFamily="50" charset="-127"/>
              </a:rPr>
              <a:t>// resume execution from where we stop</a:t>
            </a:r>
          </a:p>
          <a:p>
            <a:pPr lvl="2" indent="0" algn="l"/>
            <a:r>
              <a:rPr lang="en-US" altLang="ko-KR" sz="1600" b="0" dirty="0">
                <a:latin typeface="Courier New" panose="02070309020205020404" pitchFamily="49" charset="0"/>
                <a:ea typeface="굴림" panose="020B0600000101010101" pitchFamily="50" charset="-127"/>
              </a:rPr>
              <a:t>(</a:t>
            </a:r>
            <a:r>
              <a:rPr lang="en-US" altLang="ko-KR" sz="1600" b="0" dirty="0" err="1">
                <a:latin typeface="Courier New" panose="02070309020205020404" pitchFamily="49" charset="0"/>
                <a:ea typeface="굴림" panose="020B0600000101010101" pitchFamily="50" charset="-127"/>
              </a:rPr>
              <a:t>gdb</a:t>
            </a:r>
            <a:r>
              <a:rPr lang="en-US" altLang="ko-KR" sz="1600" b="0" dirty="0">
                <a:latin typeface="Courier New" panose="02070309020205020404" pitchFamily="49" charset="0"/>
                <a:ea typeface="굴림" panose="020B0600000101010101" pitchFamily="50" charset="-127"/>
              </a:rPr>
              <a:t>) </a:t>
            </a:r>
            <a:r>
              <a:rPr lang="en-US" altLang="ko-KR" sz="1600" b="0" dirty="0" err="1">
                <a:solidFill>
                  <a:srgbClr val="0000FF"/>
                </a:solidFill>
                <a:latin typeface="Courier New" panose="02070309020205020404" pitchFamily="49" charset="0"/>
                <a:ea typeface="굴림" panose="020B0600000101010101" pitchFamily="50" charset="-127"/>
              </a:rPr>
              <a:t>cont</a:t>
            </a:r>
            <a:r>
              <a:rPr lang="en-US" altLang="ko-KR" sz="1600" b="0" dirty="0">
                <a:solidFill>
                  <a:srgbClr val="0000FF"/>
                </a:solidFill>
                <a:latin typeface="Courier New" panose="02070309020205020404" pitchFamily="49" charset="0"/>
                <a:ea typeface="굴림" panose="020B0600000101010101" pitchFamily="50" charset="-127"/>
              </a:rPr>
              <a:t>      </a:t>
            </a:r>
            <a:r>
              <a:rPr lang="en-US" altLang="ko-KR" sz="1600" b="0" dirty="0">
                <a:latin typeface="Courier New" panose="02070309020205020404" pitchFamily="49" charset="0"/>
                <a:ea typeface="굴림" panose="020B0600000101010101" pitchFamily="50" charset="-127"/>
              </a:rPr>
              <a:t>// </a:t>
            </a:r>
            <a:r>
              <a:rPr lang="en-US" altLang="ko-KR" sz="1600" b="0" dirty="0" err="1">
                <a:latin typeface="Courier New" panose="02070309020205020404" pitchFamily="49" charset="0"/>
                <a:ea typeface="굴림" panose="020B0600000101010101" pitchFamily="50" charset="-127"/>
              </a:rPr>
              <a:t>cont</a:t>
            </a:r>
            <a:r>
              <a:rPr lang="en-US" altLang="ko-KR" sz="1600" b="0" dirty="0">
                <a:latin typeface="Courier New" panose="02070309020205020404" pitchFamily="49" charset="0"/>
                <a:ea typeface="굴림" panose="020B0600000101010101" pitchFamily="50" charset="-127"/>
              </a:rPr>
              <a:t> = continue</a:t>
            </a:r>
          </a:p>
        </p:txBody>
      </p:sp>
      <p:sp>
        <p:nvSpPr>
          <p:cNvPr id="6" name="Rectangle 5"/>
          <p:cNvSpPr/>
          <p:nvPr/>
        </p:nvSpPr>
        <p:spPr>
          <a:xfrm>
            <a:off x="913531" y="1064547"/>
            <a:ext cx="3829959" cy="400110"/>
          </a:xfrm>
          <a:prstGeom prst="rect">
            <a:avLst/>
          </a:prstGeom>
        </p:spPr>
        <p:txBody>
          <a:bodyPr wrap="none">
            <a:spAutoFit/>
          </a:bodyPr>
          <a:lstStyle/>
          <a:p>
            <a:r>
              <a:rPr lang="en-US" altLang="ko-KR" sz="2000" b="0" dirty="0">
                <a:latin typeface="Courier New" panose="02070309020205020404" pitchFamily="49" charset="0"/>
                <a:ea typeface="Tahoma" panose="020B0604030504040204" pitchFamily="34" charset="0"/>
                <a:cs typeface="Courier New" panose="02070309020205020404" pitchFamily="49" charset="0"/>
              </a:rPr>
              <a:t>continue</a:t>
            </a:r>
            <a:r>
              <a:rPr lang="en-US" altLang="ko-KR" sz="2000" b="0" dirty="0">
                <a:latin typeface="Tahoma" panose="020B0604030504040204" pitchFamily="34" charset="0"/>
                <a:ea typeface="Tahoma" panose="020B0604030504040204" pitchFamily="34" charset="0"/>
                <a:cs typeface="Tahoma" panose="020B0604030504040204" pitchFamily="34" charset="0"/>
              </a:rPr>
              <a:t>: continue execution</a:t>
            </a:r>
          </a:p>
        </p:txBody>
      </p:sp>
      <p:sp>
        <p:nvSpPr>
          <p:cNvPr id="7" name="TextBox 6"/>
          <p:cNvSpPr txBox="1"/>
          <p:nvPr/>
        </p:nvSpPr>
        <p:spPr>
          <a:xfrm>
            <a:off x="913531" y="2975637"/>
            <a:ext cx="7784699" cy="1077218"/>
          </a:xfrm>
          <a:prstGeom prst="rect">
            <a:avLst/>
          </a:prstGeom>
          <a:solidFill>
            <a:srgbClr val="FFFF99"/>
          </a:solidFill>
          <a:ln>
            <a:solidFill>
              <a:schemeClr val="tx1"/>
            </a:solidFill>
          </a:ln>
        </p:spPr>
        <p:txBody>
          <a:bodyPr wrap="square" numCol="1" rtlCol="0">
            <a:spAutoFit/>
          </a:bodyPr>
          <a:lstStyle/>
          <a:p>
            <a:pPr lvl="2" indent="0" algn="l"/>
            <a:r>
              <a:rPr lang="en-US" altLang="ko-KR" sz="1600" b="0" dirty="0">
                <a:latin typeface="Courier New" panose="02070309020205020404" pitchFamily="49" charset="0"/>
                <a:ea typeface="굴림" panose="020B0600000101010101" pitchFamily="50" charset="-127"/>
              </a:rPr>
              <a:t>(</a:t>
            </a:r>
            <a:r>
              <a:rPr lang="en-US" altLang="ko-KR" sz="1600" b="0" dirty="0" err="1">
                <a:latin typeface="Courier New" panose="02070309020205020404" pitchFamily="49" charset="0"/>
                <a:ea typeface="굴림" panose="020B0600000101010101" pitchFamily="50" charset="-127"/>
              </a:rPr>
              <a:t>gdb</a:t>
            </a:r>
            <a:r>
              <a:rPr lang="en-US" altLang="ko-KR" sz="1600" b="0" dirty="0">
                <a:latin typeface="Courier New" panose="02070309020205020404" pitchFamily="49" charset="0"/>
                <a:ea typeface="굴림" panose="020B0600000101010101" pitchFamily="50" charset="-127"/>
              </a:rPr>
              <a:t>) </a:t>
            </a:r>
            <a:r>
              <a:rPr lang="en-US" altLang="ko-KR" sz="1600" b="0" dirty="0">
                <a:solidFill>
                  <a:srgbClr val="0000FF"/>
                </a:solidFill>
                <a:latin typeface="Courier New" panose="02070309020205020404" pitchFamily="49" charset="0"/>
                <a:ea typeface="굴림" panose="020B0600000101010101" pitchFamily="50" charset="-127"/>
              </a:rPr>
              <a:t>until  </a:t>
            </a:r>
            <a:r>
              <a:rPr lang="en-US" altLang="ko-KR" sz="1600" b="0" dirty="0">
                <a:latin typeface="Courier New" panose="02070309020205020404" pitchFamily="49" charset="0"/>
                <a:ea typeface="굴림" panose="020B0600000101010101" pitchFamily="50" charset="-127"/>
              </a:rPr>
              <a:t>// execute machine instructions until  </a:t>
            </a:r>
          </a:p>
          <a:p>
            <a:pPr lvl="2" indent="0" algn="l"/>
            <a:r>
              <a:rPr lang="en-US" altLang="ko-KR" sz="1600" b="0" dirty="0">
                <a:latin typeface="Courier New" panose="02070309020205020404" pitchFamily="49" charset="0"/>
                <a:ea typeface="굴림" panose="020B0600000101010101" pitchFamily="50" charset="-127"/>
              </a:rPr>
              <a:t>             // it reaches a memory address (location)</a:t>
            </a:r>
          </a:p>
          <a:p>
            <a:pPr lvl="2" indent="0" algn="l"/>
            <a:r>
              <a:rPr lang="en-US" altLang="ko-KR" sz="1600" b="0" dirty="0">
                <a:latin typeface="Courier New" panose="02070309020205020404" pitchFamily="49" charset="0"/>
                <a:ea typeface="굴림" panose="020B0600000101010101" pitchFamily="50" charset="-127"/>
              </a:rPr>
              <a:t>             // larger than the current address</a:t>
            </a:r>
          </a:p>
          <a:p>
            <a:pPr lvl="2" indent="0" algn="l"/>
            <a:r>
              <a:rPr lang="en-US" altLang="ko-KR" sz="1600" b="0" dirty="0">
                <a:latin typeface="Courier New" panose="02070309020205020404" pitchFamily="49" charset="0"/>
                <a:ea typeface="굴림" panose="020B0600000101010101" pitchFamily="50" charset="-127"/>
              </a:rPr>
              <a:t>(</a:t>
            </a:r>
            <a:r>
              <a:rPr lang="en-US" altLang="ko-KR" sz="1600" b="0" dirty="0" err="1">
                <a:latin typeface="Courier New" panose="02070309020205020404" pitchFamily="49" charset="0"/>
                <a:ea typeface="굴림" panose="020B0600000101010101" pitchFamily="50" charset="-127"/>
              </a:rPr>
              <a:t>gdb</a:t>
            </a:r>
            <a:r>
              <a:rPr lang="en-US" altLang="ko-KR" sz="1600" b="0" dirty="0">
                <a:latin typeface="Courier New" panose="02070309020205020404" pitchFamily="49" charset="0"/>
                <a:ea typeface="굴림" panose="020B0600000101010101" pitchFamily="50" charset="-127"/>
              </a:rPr>
              <a:t>) </a:t>
            </a:r>
            <a:r>
              <a:rPr lang="en-US" altLang="ko-KR" sz="1600" b="0" dirty="0">
                <a:solidFill>
                  <a:srgbClr val="0000FF"/>
                </a:solidFill>
                <a:latin typeface="Courier New" panose="02070309020205020404" pitchFamily="49" charset="0"/>
                <a:ea typeface="굴림" panose="020B0600000101010101" pitchFamily="50" charset="-127"/>
              </a:rPr>
              <a:t>until 17 </a:t>
            </a:r>
            <a:r>
              <a:rPr lang="en-US" altLang="ko-KR" sz="1600" b="0" dirty="0">
                <a:latin typeface="Courier New" panose="02070309020205020404" pitchFamily="49" charset="0"/>
                <a:ea typeface="굴림" panose="020B0600000101010101" pitchFamily="50" charset="-127"/>
              </a:rPr>
              <a:t>// execute until it reaches line 17 </a:t>
            </a:r>
          </a:p>
        </p:txBody>
      </p:sp>
      <p:sp>
        <p:nvSpPr>
          <p:cNvPr id="8" name="Rectangle 7"/>
          <p:cNvSpPr/>
          <p:nvPr/>
        </p:nvSpPr>
        <p:spPr>
          <a:xfrm>
            <a:off x="913531" y="2566299"/>
            <a:ext cx="6135654" cy="400110"/>
          </a:xfrm>
          <a:prstGeom prst="rect">
            <a:avLst/>
          </a:prstGeom>
        </p:spPr>
        <p:txBody>
          <a:bodyPr wrap="none">
            <a:spAutoFit/>
          </a:bodyPr>
          <a:lstStyle/>
          <a:p>
            <a:r>
              <a:rPr lang="en-US" altLang="ko-KR" sz="2000" b="0" dirty="0">
                <a:latin typeface="Courier New" panose="02070309020205020404" pitchFamily="49" charset="0"/>
                <a:ea typeface="Tahoma" panose="020B0604030504040204" pitchFamily="34" charset="0"/>
                <a:cs typeface="Courier New" panose="02070309020205020404" pitchFamily="49" charset="0"/>
              </a:rPr>
              <a:t>until</a:t>
            </a:r>
            <a:r>
              <a:rPr lang="en-US" altLang="ko-KR" sz="2000" b="0" dirty="0">
                <a:latin typeface="Tahoma" panose="020B0604030504040204" pitchFamily="34" charset="0"/>
                <a:ea typeface="Tahoma" panose="020B0604030504040204" pitchFamily="34" charset="0"/>
                <a:cs typeface="Tahoma" panose="020B0604030504040204" pitchFamily="34" charset="0"/>
              </a:rPr>
              <a:t>: execute the code until the current loop ends</a:t>
            </a:r>
          </a:p>
        </p:txBody>
      </p:sp>
      <p:sp>
        <p:nvSpPr>
          <p:cNvPr id="10" name="TextBox 9"/>
          <p:cNvSpPr txBox="1"/>
          <p:nvPr/>
        </p:nvSpPr>
        <p:spPr>
          <a:xfrm>
            <a:off x="913531" y="4980163"/>
            <a:ext cx="7784699" cy="584775"/>
          </a:xfrm>
          <a:prstGeom prst="rect">
            <a:avLst/>
          </a:prstGeom>
          <a:solidFill>
            <a:srgbClr val="FFFF99"/>
          </a:solidFill>
          <a:ln>
            <a:solidFill>
              <a:schemeClr val="tx1"/>
            </a:solidFill>
          </a:ln>
        </p:spPr>
        <p:txBody>
          <a:bodyPr wrap="square" numCol="1" rtlCol="0">
            <a:spAutoFit/>
          </a:bodyPr>
          <a:lstStyle/>
          <a:p>
            <a:pPr lvl="2" indent="0" algn="l"/>
            <a:r>
              <a:rPr lang="en-US" altLang="ko-KR" sz="1600" b="0" dirty="0">
                <a:latin typeface="Courier New" panose="02070309020205020404" pitchFamily="49" charset="0"/>
                <a:ea typeface="굴림" panose="020B0600000101010101" pitchFamily="50" charset="-127"/>
              </a:rPr>
              <a:t>(</a:t>
            </a:r>
            <a:r>
              <a:rPr lang="en-US" altLang="ko-KR" sz="1600" b="0" dirty="0" err="1">
                <a:latin typeface="Courier New" panose="02070309020205020404" pitchFamily="49" charset="0"/>
                <a:ea typeface="굴림" panose="020B0600000101010101" pitchFamily="50" charset="-127"/>
              </a:rPr>
              <a:t>gdb</a:t>
            </a:r>
            <a:r>
              <a:rPr lang="en-US" altLang="ko-KR" sz="1600" b="0" dirty="0">
                <a:latin typeface="Courier New" panose="02070309020205020404" pitchFamily="49" charset="0"/>
                <a:ea typeface="굴림" panose="020B0600000101010101" pitchFamily="50" charset="-127"/>
              </a:rPr>
              <a:t>) finish</a:t>
            </a:r>
          </a:p>
          <a:p>
            <a:pPr lvl="2" indent="0" algn="l"/>
            <a:r>
              <a:rPr lang="en-US" altLang="ko-KR" sz="1600" b="0" dirty="0">
                <a:latin typeface="Courier New" panose="02070309020205020404" pitchFamily="49" charset="0"/>
                <a:ea typeface="굴림" panose="020B0600000101010101" pitchFamily="50" charset="-127"/>
              </a:rPr>
              <a:t>(</a:t>
            </a:r>
            <a:r>
              <a:rPr lang="en-US" altLang="ko-KR" sz="1600" b="0" dirty="0" err="1">
                <a:latin typeface="Courier New" panose="02070309020205020404" pitchFamily="49" charset="0"/>
                <a:ea typeface="굴림" panose="020B0600000101010101" pitchFamily="50" charset="-127"/>
              </a:rPr>
              <a:t>gdb</a:t>
            </a:r>
            <a:r>
              <a:rPr lang="en-US" altLang="ko-KR" sz="1600" b="0" dirty="0">
                <a:latin typeface="Courier New" panose="02070309020205020404" pitchFamily="49" charset="0"/>
                <a:ea typeface="굴림" panose="020B0600000101010101" pitchFamily="50" charset="-127"/>
              </a:rPr>
              <a:t>) fin</a:t>
            </a:r>
            <a:r>
              <a:rPr lang="en-US" altLang="ko-KR" sz="1600" b="0" dirty="0">
                <a:solidFill>
                  <a:srgbClr val="0000FF"/>
                </a:solidFill>
                <a:latin typeface="Courier New" panose="02070309020205020404" pitchFamily="49" charset="0"/>
                <a:ea typeface="굴림" panose="020B0600000101010101" pitchFamily="50" charset="-127"/>
              </a:rPr>
              <a:t>     </a:t>
            </a:r>
            <a:r>
              <a:rPr lang="en-US" altLang="ko-KR" sz="1600" b="0" dirty="0">
                <a:latin typeface="Courier New" panose="02070309020205020404" pitchFamily="49" charset="0"/>
                <a:ea typeface="굴림" panose="020B0600000101010101" pitchFamily="50" charset="-127"/>
              </a:rPr>
              <a:t>// fin = finish</a:t>
            </a:r>
          </a:p>
        </p:txBody>
      </p:sp>
      <p:sp>
        <p:nvSpPr>
          <p:cNvPr id="11" name="Rectangle 10"/>
          <p:cNvSpPr/>
          <p:nvPr/>
        </p:nvSpPr>
        <p:spPr>
          <a:xfrm>
            <a:off x="913531" y="4570825"/>
            <a:ext cx="6994287" cy="400110"/>
          </a:xfrm>
          <a:prstGeom prst="rect">
            <a:avLst/>
          </a:prstGeom>
        </p:spPr>
        <p:txBody>
          <a:bodyPr wrap="none">
            <a:spAutoFit/>
          </a:bodyPr>
          <a:lstStyle/>
          <a:p>
            <a:r>
              <a:rPr lang="en-US" altLang="ko-KR" sz="2000" b="0" dirty="0">
                <a:latin typeface="Courier New" panose="02070309020205020404" pitchFamily="49" charset="0"/>
                <a:ea typeface="Tahoma" panose="020B0604030504040204" pitchFamily="34" charset="0"/>
                <a:cs typeface="Courier New" panose="02070309020205020404" pitchFamily="49" charset="0"/>
              </a:rPr>
              <a:t>finish</a:t>
            </a:r>
            <a:r>
              <a:rPr lang="en-US" altLang="ko-KR" sz="2000" b="0" dirty="0">
                <a:latin typeface="Tahoma" panose="020B0604030504040204" pitchFamily="34" charset="0"/>
                <a:ea typeface="Tahoma" panose="020B0604030504040204" pitchFamily="34" charset="0"/>
                <a:cs typeface="Tahoma" panose="020B0604030504040204" pitchFamily="34" charset="0"/>
              </a:rPr>
              <a:t>: execute the code until the current function returns</a:t>
            </a:r>
          </a:p>
        </p:txBody>
      </p:sp>
    </p:spTree>
    <p:extLst>
      <p:ext uri="{BB962C8B-B14F-4D97-AF65-F5344CB8AC3E}">
        <p14:creationId xmlns:p14="http://schemas.microsoft.com/office/powerpoint/2010/main" val="32671277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제목 3">
            <a:extLst>
              <a:ext uri="{FF2B5EF4-FFF2-40B4-BE49-F238E27FC236}">
                <a16:creationId xmlns:a16="http://schemas.microsoft.com/office/drawing/2014/main" id="{15C06027-CE41-4FAD-9DF7-10B4BB264881}"/>
              </a:ext>
            </a:extLst>
          </p:cNvPr>
          <p:cNvSpPr>
            <a:spLocks noGrp="1"/>
          </p:cNvSpPr>
          <p:nvPr>
            <p:ph type="title"/>
          </p:nvPr>
        </p:nvSpPr>
        <p:spPr/>
        <p:txBody>
          <a:bodyPr/>
          <a:lstStyle/>
          <a:p>
            <a:r>
              <a:rPr lang="en-US" altLang="ko-KR" dirty="0" err="1"/>
              <a:t>Gdb</a:t>
            </a:r>
            <a:r>
              <a:rPr lang="en-US" altLang="ko-KR" dirty="0"/>
              <a:t> with core in </a:t>
            </a:r>
            <a:r>
              <a:rPr lang="en-US" altLang="ko-KR" dirty="0" err="1"/>
              <a:t>eelab</a:t>
            </a:r>
            <a:r>
              <a:rPr lang="en-US" altLang="ko-KR" dirty="0"/>
              <a:t> machines</a:t>
            </a:r>
            <a:endParaRPr lang="ko-KR" altLang="en-US" dirty="0"/>
          </a:p>
        </p:txBody>
      </p:sp>
      <p:sp>
        <p:nvSpPr>
          <p:cNvPr id="5" name="내용 개체 틀 4">
            <a:extLst>
              <a:ext uri="{FF2B5EF4-FFF2-40B4-BE49-F238E27FC236}">
                <a16:creationId xmlns:a16="http://schemas.microsoft.com/office/drawing/2014/main" id="{567E48BB-4690-40F1-B82A-22660222FAFA}"/>
              </a:ext>
            </a:extLst>
          </p:cNvPr>
          <p:cNvSpPr>
            <a:spLocks noGrp="1"/>
          </p:cNvSpPr>
          <p:nvPr>
            <p:ph idx="1"/>
          </p:nvPr>
        </p:nvSpPr>
        <p:spPr>
          <a:xfrm>
            <a:off x="511054" y="831162"/>
            <a:ext cx="10980253" cy="5340991"/>
          </a:xfrm>
        </p:spPr>
        <p:txBody>
          <a:bodyPr/>
          <a:lstStyle/>
          <a:p>
            <a:r>
              <a:rPr lang="en-US" altLang="ko-KR" dirty="0"/>
              <a:t>Note </a:t>
            </a:r>
            <a:r>
              <a:rPr lang="en-US" altLang="ko-KR" dirty="0" err="1"/>
              <a:t>a.out</a:t>
            </a:r>
            <a:r>
              <a:rPr lang="en-US" altLang="ko-KR" dirty="0"/>
              <a:t> is compiled with –g flag. (</a:t>
            </a:r>
            <a:r>
              <a:rPr lang="en-US" altLang="ko-KR" dirty="0" err="1"/>
              <a:t>ulimit</a:t>
            </a:r>
            <a:r>
              <a:rPr lang="en-US" altLang="ko-KR" dirty="0"/>
              <a:t> –</a:t>
            </a:r>
            <a:r>
              <a:rPr lang="en-US" altLang="ko-KR"/>
              <a:t>c unlimited) </a:t>
            </a:r>
            <a:endParaRPr lang="ko-KR" altLang="en-US" dirty="0"/>
          </a:p>
        </p:txBody>
      </p:sp>
      <p:pic>
        <p:nvPicPr>
          <p:cNvPr id="3" name="그림 2">
            <a:extLst>
              <a:ext uri="{FF2B5EF4-FFF2-40B4-BE49-F238E27FC236}">
                <a16:creationId xmlns:a16="http://schemas.microsoft.com/office/drawing/2014/main" id="{C9AFB893-CB07-457E-B502-7077DD5FE00D}"/>
              </a:ext>
            </a:extLst>
          </p:cNvPr>
          <p:cNvPicPr>
            <a:picLocks noChangeAspect="1"/>
          </p:cNvPicPr>
          <p:nvPr/>
        </p:nvPicPr>
        <p:blipFill>
          <a:blip r:embed="rId2"/>
          <a:stretch>
            <a:fillRect/>
          </a:stretch>
        </p:blipFill>
        <p:spPr>
          <a:xfrm>
            <a:off x="103024" y="1237261"/>
            <a:ext cx="12192000" cy="4528792"/>
          </a:xfrm>
          <a:prstGeom prst="rect">
            <a:avLst/>
          </a:prstGeom>
        </p:spPr>
      </p:pic>
      <p:sp>
        <p:nvSpPr>
          <p:cNvPr id="6" name="사각형: 둥근 모서리 5">
            <a:extLst>
              <a:ext uri="{FF2B5EF4-FFF2-40B4-BE49-F238E27FC236}">
                <a16:creationId xmlns:a16="http://schemas.microsoft.com/office/drawing/2014/main" id="{F0C81F85-A503-48F0-8DBB-08E84E4B43BE}"/>
              </a:ext>
            </a:extLst>
          </p:cNvPr>
          <p:cNvSpPr/>
          <p:nvPr/>
        </p:nvSpPr>
        <p:spPr bwMode="auto">
          <a:xfrm>
            <a:off x="103024" y="1485901"/>
            <a:ext cx="11265744" cy="171450"/>
          </a:xfrm>
          <a:prstGeom prst="roundRect">
            <a:avLst/>
          </a:prstGeom>
          <a:noFill/>
          <a:ln w="127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342900" marR="0" indent="-342900" algn="l" defTabSz="914400" rtl="0" eaLnBrk="1" fontAlgn="base" latinLnBrk="1" hangingPunct="1">
              <a:lnSpc>
                <a:spcPct val="100000"/>
              </a:lnSpc>
              <a:spcBef>
                <a:spcPct val="20000"/>
              </a:spcBef>
              <a:spcAft>
                <a:spcPct val="0"/>
              </a:spcAft>
              <a:buClr>
                <a:schemeClr val="hlink"/>
              </a:buClr>
              <a:buSzPct val="155000"/>
              <a:buFont typeface="Wingdings" pitchFamily="2" charset="2"/>
              <a:buBlip>
                <a:blip r:embed="rId3"/>
              </a:buBlip>
              <a:tabLst/>
            </a:pPr>
            <a:endParaRPr kumimoji="0" lang="ko-KR" altLang="en-US" sz="1600" b="0" i="0" u="none" strike="noStrike" cap="none" normalizeH="0" baseline="0">
              <a:ln>
                <a:noFill/>
              </a:ln>
              <a:solidFill>
                <a:srgbClr val="000099"/>
              </a:solidFill>
              <a:effectLst/>
              <a:latin typeface="-소망M" pitchFamily="18" charset="-127"/>
              <a:ea typeface="-소망M" pitchFamily="18" charset="-127"/>
            </a:endParaRPr>
          </a:p>
        </p:txBody>
      </p:sp>
      <p:pic>
        <p:nvPicPr>
          <p:cNvPr id="7" name="그림 6">
            <a:extLst>
              <a:ext uri="{FF2B5EF4-FFF2-40B4-BE49-F238E27FC236}">
                <a16:creationId xmlns:a16="http://schemas.microsoft.com/office/drawing/2014/main" id="{BCD1204E-6CB1-436D-8A4D-BCD41C4F1F81}"/>
              </a:ext>
            </a:extLst>
          </p:cNvPr>
          <p:cNvPicPr>
            <a:picLocks noChangeAspect="1"/>
          </p:cNvPicPr>
          <p:nvPr/>
        </p:nvPicPr>
        <p:blipFill>
          <a:blip r:embed="rId4"/>
          <a:stretch>
            <a:fillRect/>
          </a:stretch>
        </p:blipFill>
        <p:spPr>
          <a:xfrm>
            <a:off x="103024" y="5711021"/>
            <a:ext cx="9258301" cy="1328365"/>
          </a:xfrm>
          <a:prstGeom prst="rect">
            <a:avLst/>
          </a:prstGeom>
        </p:spPr>
      </p:pic>
    </p:spTree>
    <p:extLst>
      <p:ext uri="{BB962C8B-B14F-4D97-AF65-F5344CB8AC3E}">
        <p14:creationId xmlns:p14="http://schemas.microsoft.com/office/powerpoint/2010/main" val="33662671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dirty="0"/>
              <a:t>Assignment for Lecture 5</a:t>
            </a:r>
            <a:endParaRPr lang="ko-KR" altLang="en-US" dirty="0"/>
          </a:p>
        </p:txBody>
      </p:sp>
      <p:sp>
        <p:nvSpPr>
          <p:cNvPr id="9" name="Rectangle 3">
            <a:extLst>
              <a:ext uri="{FF2B5EF4-FFF2-40B4-BE49-F238E27FC236}">
                <a16:creationId xmlns:a16="http://schemas.microsoft.com/office/drawing/2014/main" id="{F652D81F-5403-4E56-96BD-E7F7286A6330}"/>
              </a:ext>
            </a:extLst>
          </p:cNvPr>
          <p:cNvSpPr>
            <a:spLocks noGrp="1"/>
          </p:cNvSpPr>
          <p:nvPr>
            <p:ph idx="1"/>
          </p:nvPr>
        </p:nvSpPr>
        <p:spPr>
          <a:xfrm>
            <a:off x="645695" y="918328"/>
            <a:ext cx="11266089" cy="4841543"/>
          </a:xfrm>
        </p:spPr>
        <p:txBody>
          <a:bodyPr>
            <a:normAutofit/>
          </a:bodyPr>
          <a:lstStyle/>
          <a:p>
            <a:pPr marL="469265" indent="-469265"/>
            <a:r>
              <a:rPr lang="en-US" altLang="ko-KR" sz="1800" dirty="0">
                <a:latin typeface="Tahoma"/>
                <a:ea typeface="Tahoma"/>
                <a:cs typeface="Tahoma"/>
              </a:rPr>
              <a:t>Deadline: 10:25 am Next Friday</a:t>
            </a:r>
            <a:endParaRPr lang="en-US" dirty="0"/>
          </a:p>
          <a:p>
            <a:pPr eaLnBrk="1" hangingPunct="1"/>
            <a:r>
              <a:rPr lang="en-US" altLang="ko-KR" dirty="0">
                <a:latin typeface="Tahoma" panose="020B0604030504040204" pitchFamily="34" charset="0"/>
                <a:ea typeface="Tahoma" panose="020B0604030504040204" pitchFamily="34" charset="0"/>
                <a:cs typeface="Tahoma" panose="020B0604030504040204" pitchFamily="34" charset="0"/>
              </a:rPr>
              <a:t>Follow the instructions in this lecture with </a:t>
            </a:r>
            <a:r>
              <a:rPr lang="en-US" altLang="ko-KR" dirty="0" err="1">
                <a:latin typeface="Tahoma" panose="020B0604030504040204" pitchFamily="34" charset="0"/>
                <a:ea typeface="Tahoma" panose="020B0604030504040204" pitchFamily="34" charset="0"/>
                <a:cs typeface="Tahoma" panose="020B0604030504040204" pitchFamily="34" charset="0"/>
              </a:rPr>
              <a:t>insertsort.c</a:t>
            </a:r>
            <a:endParaRPr lang="en-US" altLang="ko-KR" dirty="0">
              <a:latin typeface="Tahoma" panose="020B0604030504040204" pitchFamily="34" charset="0"/>
              <a:ea typeface="Tahoma" panose="020B0604030504040204" pitchFamily="34" charset="0"/>
              <a:cs typeface="Tahoma" panose="020B0604030504040204" pitchFamily="34" charset="0"/>
            </a:endParaRPr>
          </a:p>
          <a:p>
            <a:pPr marL="469265" indent="-469265" eaLnBrk="1" hangingPunct="1"/>
            <a:r>
              <a:rPr lang="en-US" altLang="ko-KR" sz="1800" dirty="0">
                <a:latin typeface="Tahoma"/>
                <a:ea typeface="Tahoma"/>
                <a:cs typeface="Tahoma"/>
              </a:rPr>
              <a:t>Fix all bugs in </a:t>
            </a:r>
            <a:r>
              <a:rPr lang="en-US" altLang="ko-KR" sz="1800" dirty="0" err="1">
                <a:latin typeface="Tahoma"/>
                <a:ea typeface="Tahoma"/>
                <a:cs typeface="Tahoma"/>
              </a:rPr>
              <a:t>insertsort.c</a:t>
            </a:r>
            <a:r>
              <a:rPr lang="en-US" altLang="ko-KR" sz="1800" dirty="0">
                <a:latin typeface="Tahoma"/>
                <a:ea typeface="Tahoma"/>
                <a:cs typeface="Tahoma"/>
              </a:rPr>
              <a:t> and submit the bug-free file to </a:t>
            </a:r>
            <a:r>
              <a:rPr lang="en-US" altLang="ko-KR" sz="1800" dirty="0">
                <a:solidFill>
                  <a:srgbClr val="FF0000"/>
                </a:solidFill>
                <a:latin typeface="Tahoma"/>
                <a:ea typeface="Tahoma"/>
                <a:cs typeface="Tahoma"/>
              </a:rPr>
              <a:t>KLMS (no screenshot or JPG file allowed)</a:t>
            </a:r>
          </a:p>
          <a:p>
            <a:pPr lvl="1"/>
            <a:r>
              <a:rPr lang="en-US" altLang="ko-KR" dirty="0">
                <a:latin typeface="Tahoma" panose="020B0604030504040204" pitchFamily="34" charset="0"/>
                <a:ea typeface="Tahoma" panose="020B0604030504040204" pitchFamily="34" charset="0"/>
                <a:cs typeface="Tahoma" panose="020B0604030504040204" pitchFamily="34" charset="0"/>
              </a:rPr>
              <a:t>Use </a:t>
            </a:r>
            <a:r>
              <a:rPr lang="en-US" altLang="ko-KR" dirty="0" err="1">
                <a:latin typeface="Tahoma" panose="020B0604030504040204" pitchFamily="34" charset="0"/>
                <a:ea typeface="Tahoma" panose="020B0604030504040204" pitchFamily="34" charset="0"/>
                <a:cs typeface="Tahoma" panose="020B0604030504040204" pitchFamily="34" charset="0"/>
              </a:rPr>
              <a:t>gcc</a:t>
            </a:r>
            <a:r>
              <a:rPr lang="en-US" altLang="ko-KR" dirty="0">
                <a:latin typeface="Tahoma" panose="020B0604030504040204" pitchFamily="34" charset="0"/>
                <a:ea typeface="Tahoma" panose="020B0604030504040204" pitchFamily="34" charset="0"/>
                <a:cs typeface="Tahoma" panose="020B0604030504040204" pitchFamily="34" charset="0"/>
              </a:rPr>
              <a:t> instead of gcc209 for this assignment (Since gcc209 is safer, you can’t compile the code with gcc209 due to a compiling error)</a:t>
            </a:r>
          </a:p>
          <a:p>
            <a:pPr lvl="1"/>
            <a:r>
              <a:rPr lang="en-US" altLang="ko-KR" dirty="0">
                <a:latin typeface="Tahoma" panose="020B0604030504040204" pitchFamily="34" charset="0"/>
                <a:ea typeface="Tahoma" panose="020B0604030504040204" pitchFamily="34" charset="0"/>
                <a:cs typeface="Tahoma" panose="020B0604030504040204" pitchFamily="34" charset="0"/>
              </a:rPr>
              <a:t>$ </a:t>
            </a:r>
            <a:r>
              <a:rPr lang="en-US" altLang="ko-KR" dirty="0" err="1">
                <a:latin typeface="Courier New" panose="02070309020205020404" pitchFamily="49" charset="0"/>
                <a:ea typeface="Tahoma" panose="020B0604030504040204" pitchFamily="34" charset="0"/>
                <a:cs typeface="Courier New" panose="02070309020205020404" pitchFamily="49" charset="0"/>
              </a:rPr>
              <a:t>gcc</a:t>
            </a:r>
            <a:r>
              <a:rPr lang="en-US" altLang="ko-KR" dirty="0">
                <a:latin typeface="Courier New" panose="02070309020205020404" pitchFamily="49" charset="0"/>
                <a:ea typeface="Tahoma" panose="020B0604030504040204" pitchFamily="34" charset="0"/>
                <a:cs typeface="Courier New" panose="02070309020205020404" pitchFamily="49" charset="0"/>
              </a:rPr>
              <a:t> –g –o insert </a:t>
            </a:r>
            <a:r>
              <a:rPr lang="en-US" altLang="ko-KR" dirty="0" err="1">
                <a:latin typeface="Courier New" panose="02070309020205020404" pitchFamily="49" charset="0"/>
                <a:ea typeface="Tahoma" panose="020B0604030504040204" pitchFamily="34" charset="0"/>
                <a:cs typeface="Courier New" panose="02070309020205020404" pitchFamily="49" charset="0"/>
              </a:rPr>
              <a:t>insert.c</a:t>
            </a:r>
            <a:endParaRPr lang="en-US" altLang="ko-KR" dirty="0">
              <a:latin typeface="Courier New" panose="02070309020205020404" pitchFamily="49" charset="0"/>
              <a:ea typeface="Tahoma" panose="020B0604030504040204" pitchFamily="34" charset="0"/>
              <a:cs typeface="Courier New" panose="02070309020205020404" pitchFamily="49" charset="0"/>
            </a:endParaRPr>
          </a:p>
          <a:p>
            <a:pPr marL="469828" lvl="1" indent="-469828">
              <a:buSzPct val="155000"/>
              <a:buBlip>
                <a:blip r:embed="rId2"/>
              </a:buBlip>
            </a:pPr>
            <a:r>
              <a:rPr lang="en-US" altLang="ko-KR" dirty="0">
                <a:latin typeface="Tahoma" panose="020B0604030504040204" pitchFamily="34" charset="0"/>
                <a:ea typeface="Tahoma" panose="020B0604030504040204" pitchFamily="34" charset="0"/>
                <a:cs typeface="Tahoma" panose="020B0604030504040204" pitchFamily="34" charset="0"/>
              </a:rPr>
              <a:t>Name the file as </a:t>
            </a:r>
            <a:r>
              <a:rPr lang="en-US" altLang="ko-KR" dirty="0" err="1">
                <a:latin typeface="Tahoma" panose="020B0604030504040204" pitchFamily="34" charset="0"/>
                <a:ea typeface="Tahoma" panose="020B0604030504040204" pitchFamily="34" charset="0"/>
                <a:cs typeface="Tahoma" panose="020B0604030504040204" pitchFamily="34" charset="0"/>
              </a:rPr>
              <a:t>YourStudentID-insert.c</a:t>
            </a:r>
            <a:r>
              <a:rPr lang="en-US" altLang="ko-KR" dirty="0">
                <a:latin typeface="Tahoma" panose="020B0604030504040204" pitchFamily="34" charset="0"/>
                <a:ea typeface="Tahoma" panose="020B0604030504040204" pitchFamily="34" charset="0"/>
                <a:cs typeface="Tahoma" panose="020B0604030504040204" pitchFamily="34" charset="0"/>
              </a:rPr>
              <a:t> (e.g., 20101234-insert.c), and upload the file to </a:t>
            </a:r>
            <a:r>
              <a:rPr lang="en-US" altLang="ko-KR" dirty="0">
                <a:solidFill>
                  <a:srgbClr val="FF0000"/>
                </a:solidFill>
                <a:latin typeface="Tahoma" panose="020B0604030504040204" pitchFamily="34" charset="0"/>
                <a:ea typeface="Tahoma" panose="020B0604030504040204" pitchFamily="34" charset="0"/>
                <a:cs typeface="Tahoma" panose="020B0604030504040204" pitchFamily="34" charset="0"/>
              </a:rPr>
              <a:t>KLMS</a:t>
            </a:r>
            <a:endParaRPr lang="en-US" altLang="ko-KR" dirty="0">
              <a:solidFill>
                <a:srgbClr val="FF0000"/>
              </a:solidFill>
              <a:latin typeface="Courier New" panose="02070309020205020404" pitchFamily="49" charset="0"/>
              <a:ea typeface="Tahoma" panose="020B0604030504040204" pitchFamily="34" charset="0"/>
              <a:cs typeface="Courier New" panose="02070309020205020404" pitchFamily="49" charset="0"/>
            </a:endParaRPr>
          </a:p>
          <a:p>
            <a:endParaRPr lang="en-US" altLang="ko-KR" dirty="0">
              <a:latin typeface="Courier New" panose="02070309020205020404" pitchFamily="49" charset="0"/>
              <a:ea typeface="Tahoma" panose="020B0604030504040204" pitchFamily="34" charset="0"/>
              <a:cs typeface="Courier New" panose="02070309020205020404" pitchFamily="49" charset="0"/>
            </a:endParaRPr>
          </a:p>
          <a:p>
            <a:pPr marL="471416" lvl="1" indent="0">
              <a:buNone/>
            </a:pPr>
            <a:endParaRPr lang="en-US" altLang="ko-KR" dirty="0">
              <a:latin typeface="Courier New" panose="02070309020205020404" pitchFamily="49" charset="0"/>
              <a:ea typeface="Tahoma" panose="020B0604030504040204" pitchFamily="34" charset="0"/>
              <a:cs typeface="Courier New" panose="02070309020205020404" pitchFamily="49" charset="0"/>
            </a:endParaRPr>
          </a:p>
        </p:txBody>
      </p:sp>
    </p:spTree>
    <p:extLst>
      <p:ext uri="{BB962C8B-B14F-4D97-AF65-F5344CB8AC3E}">
        <p14:creationId xmlns:p14="http://schemas.microsoft.com/office/powerpoint/2010/main" val="32633668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6180AF75-AAC7-45D7-986E-CC951E056CE3}"/>
              </a:ext>
            </a:extLst>
          </p:cNvPr>
          <p:cNvSpPr>
            <a:spLocks noGrp="1"/>
          </p:cNvSpPr>
          <p:nvPr>
            <p:ph type="title"/>
          </p:nvPr>
        </p:nvSpPr>
        <p:spPr/>
        <p:txBody>
          <a:bodyPr>
            <a:normAutofit/>
          </a:bodyPr>
          <a:lstStyle/>
          <a:p>
            <a:pPr>
              <a:defRPr/>
            </a:pPr>
            <a:r>
              <a:rPr lang="en-US" altLang="ko-KR" dirty="0">
                <a:ea typeface="굴림" charset="-127"/>
              </a:rPr>
              <a:t>Typical Steps for Debugging with GDB</a:t>
            </a:r>
          </a:p>
        </p:txBody>
      </p:sp>
      <p:sp>
        <p:nvSpPr>
          <p:cNvPr id="2280451" name="Rectangle 3">
            <a:extLst>
              <a:ext uri="{FF2B5EF4-FFF2-40B4-BE49-F238E27FC236}">
                <a16:creationId xmlns:a16="http://schemas.microsoft.com/office/drawing/2014/main" id="{F44359DB-FDE2-E74C-949F-0403840E6187}"/>
              </a:ext>
            </a:extLst>
          </p:cNvPr>
          <p:cNvSpPr>
            <a:spLocks noGrp="1" noChangeArrowheads="1"/>
          </p:cNvSpPr>
          <p:nvPr>
            <p:ph idx="1"/>
          </p:nvPr>
        </p:nvSpPr>
        <p:spPr>
          <a:xfrm>
            <a:off x="417325" y="814079"/>
            <a:ext cx="10952517" cy="5394216"/>
          </a:xfrm>
        </p:spPr>
        <p:txBody>
          <a:bodyPr rtlCol="0">
            <a:noAutofit/>
          </a:bodyPr>
          <a:lstStyle/>
          <a:p>
            <a:pPr lvl="1">
              <a:buNone/>
              <a:defRPr/>
            </a:pPr>
            <a:r>
              <a:rPr lang="en-US" altLang="ko-KR" sz="1800" dirty="0">
                <a:ea typeface="굴림" charset="-127"/>
              </a:rPr>
              <a:t>(a) Build with –g</a:t>
            </a:r>
          </a:p>
          <a:p>
            <a:pPr lvl="1">
              <a:buNone/>
              <a:defRPr/>
            </a:pPr>
            <a:r>
              <a:rPr lang="en-US" altLang="ko-KR" sz="1600" dirty="0">
                <a:latin typeface="Courier New" pitchFamily="49" charset="0"/>
                <a:ea typeface="굴림" charset="-127"/>
                <a:cs typeface="Courier New" pitchFamily="49" charset="0"/>
              </a:rPr>
              <a:t>	</a:t>
            </a:r>
            <a:r>
              <a:rPr lang="en-US" altLang="ko-KR" dirty="0">
                <a:latin typeface="Courier New" pitchFamily="49" charset="0"/>
                <a:ea typeface="굴림" charset="-127"/>
                <a:cs typeface="Courier New" pitchFamily="49" charset="0"/>
              </a:rPr>
              <a:t>	</a:t>
            </a:r>
            <a:r>
              <a:rPr lang="en-US" altLang="ko-KR" b="1" dirty="0">
                <a:solidFill>
                  <a:srgbClr val="0000FF"/>
                </a:solidFill>
                <a:latin typeface="Courier New" pitchFamily="49" charset="0"/>
                <a:ea typeface="굴림" charset="-127"/>
                <a:cs typeface="Courier New" pitchFamily="49" charset="0"/>
              </a:rPr>
              <a:t>(</a:t>
            </a:r>
            <a:r>
              <a:rPr lang="en-US" altLang="ko-KR" b="1" dirty="0" err="1">
                <a:solidFill>
                  <a:srgbClr val="0000FF"/>
                </a:solidFill>
                <a:latin typeface="Courier New" pitchFamily="49" charset="0"/>
                <a:ea typeface="굴림" charset="-127"/>
                <a:cs typeface="Courier New" pitchFamily="49" charset="0"/>
              </a:rPr>
              <a:t>gdb</a:t>
            </a:r>
            <a:r>
              <a:rPr lang="en-US" altLang="ko-KR" b="1" dirty="0">
                <a:solidFill>
                  <a:srgbClr val="0000FF"/>
                </a:solidFill>
                <a:latin typeface="Courier New" pitchFamily="49" charset="0"/>
                <a:ea typeface="굴림" charset="-127"/>
                <a:cs typeface="Courier New" pitchFamily="49" charset="0"/>
              </a:rPr>
              <a:t>) </a:t>
            </a:r>
            <a:r>
              <a:rPr lang="en-US" altLang="ko-KR" b="1" dirty="0" err="1">
                <a:solidFill>
                  <a:srgbClr val="0000FF"/>
                </a:solidFill>
                <a:latin typeface="Courier New" pitchFamily="49" charset="0"/>
                <a:ea typeface="굴림" charset="-127"/>
                <a:cs typeface="Courier New" pitchFamily="49" charset="0"/>
              </a:rPr>
              <a:t>gcc</a:t>
            </a:r>
            <a:r>
              <a:rPr lang="en-US" altLang="ko-KR" b="1" dirty="0">
                <a:solidFill>
                  <a:srgbClr val="0000FF"/>
                </a:solidFill>
                <a:latin typeface="Courier New" pitchFamily="49" charset="0"/>
                <a:ea typeface="굴림" charset="-127"/>
                <a:cs typeface="Courier New" pitchFamily="49" charset="0"/>
              </a:rPr>
              <a:t> </a:t>
            </a:r>
            <a:r>
              <a:rPr lang="en-US" altLang="ko-KR" b="1" dirty="0">
                <a:solidFill>
                  <a:srgbClr val="FF0000"/>
                </a:solidFill>
                <a:latin typeface="Courier New" pitchFamily="49" charset="0"/>
                <a:ea typeface="굴림" charset="-127"/>
                <a:cs typeface="Courier New" pitchFamily="49" charset="0"/>
              </a:rPr>
              <a:t>–g</a:t>
            </a:r>
            <a:r>
              <a:rPr lang="en-US" altLang="ko-KR" b="1" dirty="0">
                <a:solidFill>
                  <a:srgbClr val="0000FF"/>
                </a:solidFill>
                <a:latin typeface="Courier New" pitchFamily="49" charset="0"/>
                <a:ea typeface="굴림" charset="-127"/>
                <a:cs typeface="Courier New" pitchFamily="49" charset="0"/>
              </a:rPr>
              <a:t> </a:t>
            </a:r>
            <a:r>
              <a:rPr lang="en-US" altLang="ko-KR" b="1" dirty="0" err="1">
                <a:solidFill>
                  <a:srgbClr val="0000FF"/>
                </a:solidFill>
                <a:latin typeface="Courier New" pitchFamily="49" charset="0"/>
                <a:ea typeface="굴림" charset="-127"/>
                <a:cs typeface="Courier New" pitchFamily="49" charset="0"/>
              </a:rPr>
              <a:t>insertsort.c</a:t>
            </a:r>
            <a:r>
              <a:rPr lang="en-US" altLang="ko-KR" b="1" dirty="0">
                <a:solidFill>
                  <a:srgbClr val="0000FF"/>
                </a:solidFill>
                <a:latin typeface="Courier New" pitchFamily="49" charset="0"/>
                <a:ea typeface="굴림" charset="-127"/>
                <a:cs typeface="Courier New" pitchFamily="49" charset="0"/>
              </a:rPr>
              <a:t> –o </a:t>
            </a:r>
            <a:r>
              <a:rPr lang="en-US" altLang="ko-KR" b="1" dirty="0" err="1">
                <a:solidFill>
                  <a:srgbClr val="0000FF"/>
                </a:solidFill>
                <a:latin typeface="Courier New" pitchFamily="49" charset="0"/>
                <a:ea typeface="굴림" charset="-127"/>
                <a:cs typeface="Courier New" pitchFamily="49" charset="0"/>
              </a:rPr>
              <a:t>insertsort</a:t>
            </a:r>
            <a:endParaRPr lang="en-US" altLang="ko-KR" b="1" dirty="0">
              <a:solidFill>
                <a:srgbClr val="0000FF"/>
              </a:solidFill>
              <a:latin typeface="Courier New" pitchFamily="49" charset="0"/>
              <a:ea typeface="굴림" charset="-127"/>
              <a:cs typeface="Courier New" pitchFamily="49" charset="0"/>
            </a:endParaRPr>
          </a:p>
          <a:p>
            <a:pPr lvl="2">
              <a:defRPr/>
            </a:pPr>
            <a:r>
              <a:rPr lang="en-US" altLang="ko-KR" dirty="0">
                <a:ea typeface="굴림" charset="-127"/>
              </a:rPr>
              <a:t>Adds extra information to executable file that GDB uses</a:t>
            </a:r>
          </a:p>
          <a:p>
            <a:pPr lvl="2">
              <a:defRPr/>
            </a:pPr>
            <a:r>
              <a:rPr lang="en-US" altLang="ko-KR" dirty="0">
                <a:ea typeface="굴림" charset="-127"/>
              </a:rPr>
              <a:t>Debugging symbols (e.g., line numbers, variable names, etc.)</a:t>
            </a:r>
          </a:p>
          <a:p>
            <a:pPr lvl="1">
              <a:buNone/>
              <a:defRPr/>
            </a:pPr>
            <a:r>
              <a:rPr lang="en-US" altLang="ko-KR" sz="1800" dirty="0">
                <a:ea typeface="굴림" charset="-127"/>
              </a:rPr>
              <a:t>(b) Run GDB in a different terminal</a:t>
            </a:r>
          </a:p>
          <a:p>
            <a:pPr lvl="1">
              <a:buNone/>
              <a:defRPr/>
            </a:pPr>
            <a:r>
              <a:rPr lang="en-US" altLang="ko-KR" b="1" dirty="0">
                <a:solidFill>
                  <a:srgbClr val="0000FF"/>
                </a:solidFill>
                <a:latin typeface="Courier New" pitchFamily="49" charset="0"/>
                <a:ea typeface="굴림" charset="-127"/>
                <a:cs typeface="Courier New" pitchFamily="49" charset="0"/>
              </a:rPr>
              <a:t>		$ </a:t>
            </a:r>
            <a:r>
              <a:rPr lang="en-US" altLang="ko-KR" b="1" dirty="0" err="1">
                <a:solidFill>
                  <a:srgbClr val="0000FF"/>
                </a:solidFill>
                <a:latin typeface="Courier New" pitchFamily="49" charset="0"/>
                <a:ea typeface="굴림" charset="-127"/>
                <a:cs typeface="Courier New" pitchFamily="49" charset="0"/>
              </a:rPr>
              <a:t>gdb</a:t>
            </a:r>
            <a:r>
              <a:rPr lang="en-US" altLang="ko-KR" b="1" dirty="0">
                <a:solidFill>
                  <a:srgbClr val="0000FF"/>
                </a:solidFill>
                <a:latin typeface="Courier New" pitchFamily="49" charset="0"/>
                <a:ea typeface="굴림" charset="-127"/>
                <a:cs typeface="Courier New" pitchFamily="49" charset="0"/>
              </a:rPr>
              <a:t> </a:t>
            </a:r>
            <a:r>
              <a:rPr lang="en-US" altLang="ko-KR" b="1" dirty="0" err="1">
                <a:solidFill>
                  <a:srgbClr val="0000FF"/>
                </a:solidFill>
                <a:latin typeface="Courier New" pitchFamily="49" charset="0"/>
                <a:ea typeface="굴림" charset="-127"/>
                <a:cs typeface="Courier New" pitchFamily="49" charset="0"/>
              </a:rPr>
              <a:t>insertsort</a:t>
            </a:r>
            <a:endParaRPr lang="en-US" altLang="ko-KR" b="1" dirty="0">
              <a:solidFill>
                <a:srgbClr val="0000FF"/>
              </a:solidFill>
              <a:latin typeface="Courier New" pitchFamily="49" charset="0"/>
              <a:ea typeface="굴림" charset="-127"/>
              <a:cs typeface="Courier New" pitchFamily="49" charset="0"/>
            </a:endParaRPr>
          </a:p>
          <a:p>
            <a:pPr lvl="1">
              <a:buNone/>
              <a:defRPr/>
            </a:pPr>
            <a:r>
              <a:rPr lang="en-US" altLang="ko-KR" dirty="0">
                <a:ea typeface="Tahoma" panose="020B0604030504040204" pitchFamily="34" charset="0"/>
              </a:rPr>
              <a:t>      You can run GDB inside Emacs or VIM as well</a:t>
            </a:r>
            <a:endParaRPr lang="en-US" altLang="ko-KR" dirty="0">
              <a:ea typeface="굴림" charset="-127"/>
            </a:endParaRPr>
          </a:p>
          <a:p>
            <a:pPr lvl="1">
              <a:buNone/>
              <a:defRPr/>
            </a:pPr>
            <a:r>
              <a:rPr lang="en-US" altLang="ko-KR" sz="1800" dirty="0">
                <a:ea typeface="굴림" charset="-127"/>
              </a:rPr>
              <a:t>(c) Set breakpoints, as desired </a:t>
            </a:r>
          </a:p>
          <a:p>
            <a:pPr lvl="1">
              <a:buNone/>
              <a:defRPr/>
            </a:pPr>
            <a:r>
              <a:rPr lang="en-US" altLang="ko-KR" sz="1800" dirty="0">
                <a:ea typeface="굴림" charset="-127"/>
              </a:rPr>
              <a:t>      -  the program would stop at each breakpoint when it’s executed</a:t>
            </a:r>
          </a:p>
          <a:p>
            <a:pPr>
              <a:buNone/>
              <a:defRPr/>
            </a:pPr>
            <a:r>
              <a:rPr lang="en-US" altLang="ko-KR" sz="2000" b="1" dirty="0">
                <a:latin typeface="Courier New" pitchFamily="49" charset="0"/>
                <a:ea typeface="굴림" charset="-127"/>
                <a:cs typeface="Courier New" pitchFamily="49" charset="0"/>
              </a:rPr>
              <a:t>		</a:t>
            </a:r>
            <a:r>
              <a:rPr lang="en-US" altLang="ko-KR" sz="1600" b="1" dirty="0">
                <a:solidFill>
                  <a:srgbClr val="0000FF"/>
                </a:solidFill>
                <a:latin typeface="Courier New" pitchFamily="49" charset="0"/>
                <a:ea typeface="굴림" charset="-127"/>
                <a:cs typeface="Courier New" pitchFamily="49" charset="0"/>
              </a:rPr>
              <a:t>(</a:t>
            </a:r>
            <a:r>
              <a:rPr lang="en-US" altLang="ko-KR" sz="1600" b="1" dirty="0" err="1">
                <a:solidFill>
                  <a:srgbClr val="0000FF"/>
                </a:solidFill>
                <a:latin typeface="Courier New" pitchFamily="49" charset="0"/>
                <a:ea typeface="굴림" charset="-127"/>
                <a:cs typeface="Courier New" pitchFamily="49" charset="0"/>
              </a:rPr>
              <a:t>gdb</a:t>
            </a:r>
            <a:r>
              <a:rPr lang="en-US" altLang="ko-KR" sz="1600" b="1" dirty="0">
                <a:solidFill>
                  <a:srgbClr val="0000FF"/>
                </a:solidFill>
                <a:latin typeface="Courier New" pitchFamily="49" charset="0"/>
                <a:ea typeface="굴림" charset="-127"/>
                <a:cs typeface="Courier New" pitchFamily="49" charset="0"/>
              </a:rPr>
              <a:t>) break main</a:t>
            </a:r>
          </a:p>
          <a:p>
            <a:pPr lvl="2">
              <a:defRPr/>
            </a:pPr>
            <a:r>
              <a:rPr lang="en-US" altLang="ko-KR" dirty="0">
                <a:ea typeface="굴림" charset="-127"/>
                <a:cs typeface="Courier New" pitchFamily="49" charset="0"/>
              </a:rPr>
              <a:t>GDB sets a breakpoint at the first executable line of main()</a:t>
            </a:r>
          </a:p>
          <a:p>
            <a:pPr>
              <a:buNone/>
              <a:defRPr/>
            </a:pPr>
            <a:r>
              <a:rPr lang="en-US" altLang="ko-KR" sz="1600" b="1" dirty="0">
                <a:latin typeface="Courier New" pitchFamily="49" charset="0"/>
                <a:ea typeface="굴림" charset="-127"/>
                <a:cs typeface="Courier New" pitchFamily="49" charset="0"/>
              </a:rPr>
              <a:t>		</a:t>
            </a:r>
            <a:r>
              <a:rPr lang="en-US" altLang="ko-KR" sz="1600" b="1" dirty="0">
                <a:solidFill>
                  <a:srgbClr val="0000FF"/>
                </a:solidFill>
                <a:latin typeface="Courier New" pitchFamily="49" charset="0"/>
                <a:ea typeface="굴림" charset="-127"/>
                <a:cs typeface="Courier New" pitchFamily="49" charset="0"/>
              </a:rPr>
              <a:t>(</a:t>
            </a:r>
            <a:r>
              <a:rPr lang="en-US" altLang="ko-KR" sz="1600" b="1" dirty="0" err="1">
                <a:solidFill>
                  <a:srgbClr val="0000FF"/>
                </a:solidFill>
                <a:latin typeface="Courier New" pitchFamily="49" charset="0"/>
                <a:ea typeface="굴림" charset="-127"/>
                <a:cs typeface="Courier New" pitchFamily="49" charset="0"/>
              </a:rPr>
              <a:t>gdb</a:t>
            </a:r>
            <a:r>
              <a:rPr lang="en-US" altLang="ko-KR" sz="1600" b="1" dirty="0">
                <a:solidFill>
                  <a:srgbClr val="0000FF"/>
                </a:solidFill>
                <a:latin typeface="Courier New" pitchFamily="49" charset="0"/>
                <a:ea typeface="굴림" charset="-127"/>
                <a:cs typeface="Courier New" pitchFamily="49" charset="0"/>
              </a:rPr>
              <a:t>) break </a:t>
            </a:r>
            <a:r>
              <a:rPr lang="en-US" altLang="ko-KR" sz="1600" b="1" dirty="0" err="1">
                <a:solidFill>
                  <a:srgbClr val="0000FF"/>
                </a:solidFill>
                <a:latin typeface="Courier New" pitchFamily="49" charset="0"/>
                <a:ea typeface="굴림" charset="-127"/>
                <a:cs typeface="Courier New" pitchFamily="49" charset="0"/>
              </a:rPr>
              <a:t>process_data</a:t>
            </a:r>
            <a:endParaRPr lang="en-US" altLang="ko-KR" sz="1600" b="1" dirty="0">
              <a:solidFill>
                <a:srgbClr val="0000FF"/>
              </a:solidFill>
              <a:latin typeface="Courier New" pitchFamily="49" charset="0"/>
              <a:ea typeface="굴림" charset="-127"/>
              <a:cs typeface="Courier New" pitchFamily="49" charset="0"/>
            </a:endParaRPr>
          </a:p>
          <a:p>
            <a:pPr lvl="2">
              <a:defRPr/>
            </a:pPr>
            <a:r>
              <a:rPr lang="en-US" altLang="ko-KR" dirty="0">
                <a:ea typeface="굴림" charset="-127"/>
                <a:cs typeface="Courier New" pitchFamily="49" charset="0"/>
              </a:rPr>
              <a:t>GDB sets a breakpoint at the first executable line of </a:t>
            </a:r>
            <a:r>
              <a:rPr lang="en-US" altLang="ko-KR" dirty="0" err="1">
                <a:ea typeface="굴림" charset="-127"/>
                <a:cs typeface="Courier New" pitchFamily="49" charset="0"/>
              </a:rPr>
              <a:t>process_data</a:t>
            </a:r>
            <a:r>
              <a:rPr lang="en-US" altLang="ko-KR" dirty="0">
                <a:ea typeface="굴림" charset="-127"/>
                <a:cs typeface="Courier New" pitchFamily="49" charset="0"/>
              </a:rPr>
              <a:t>()</a:t>
            </a:r>
          </a:p>
          <a:p>
            <a:pPr lvl="1">
              <a:buNone/>
              <a:defRPr/>
            </a:pPr>
            <a:endParaRPr lang="en-US" altLang="ko-KR" dirty="0">
              <a:ea typeface="굴림" charset="-127"/>
            </a:endParaRPr>
          </a:p>
        </p:txBody>
      </p:sp>
    </p:spTree>
    <p:extLst>
      <p:ext uri="{BB962C8B-B14F-4D97-AF65-F5344CB8AC3E}">
        <p14:creationId xmlns:p14="http://schemas.microsoft.com/office/powerpoint/2010/main" val="3006855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80451">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80451">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280451">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80451">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80451">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280451">
                                            <p:txEl>
                                              <p:pRg st="9" end="9"/>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280451">
                                            <p:txEl>
                                              <p:pRg st="10" end="1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280451">
                                            <p:txEl>
                                              <p:pRg st="11" end="11"/>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280451">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8BA10051-7EDA-40D0-94DB-CCAC6DDDD142}"/>
              </a:ext>
            </a:extLst>
          </p:cNvPr>
          <p:cNvSpPr>
            <a:spLocks noGrp="1"/>
          </p:cNvSpPr>
          <p:nvPr>
            <p:ph type="title"/>
          </p:nvPr>
        </p:nvSpPr>
        <p:spPr/>
        <p:txBody>
          <a:bodyPr/>
          <a:lstStyle/>
          <a:p>
            <a:pPr>
              <a:lnSpc>
                <a:spcPct val="70000"/>
              </a:lnSpc>
            </a:pPr>
            <a:r>
              <a:rPr lang="en-US" altLang="ko-KR" dirty="0">
                <a:ea typeface="굴림" charset="-127"/>
              </a:rPr>
              <a:t>Typical Steps for Debugging with GDB </a:t>
            </a:r>
            <a:r>
              <a:rPr lang="en-US" altLang="ko-KR" dirty="0">
                <a:ea typeface="굴림" panose="020B0600000101010101" pitchFamily="50" charset="-127"/>
              </a:rPr>
              <a:t>(cont.)</a:t>
            </a:r>
          </a:p>
        </p:txBody>
      </p:sp>
      <p:sp>
        <p:nvSpPr>
          <p:cNvPr id="8195" name="Rectangle 3">
            <a:extLst>
              <a:ext uri="{FF2B5EF4-FFF2-40B4-BE49-F238E27FC236}">
                <a16:creationId xmlns:a16="http://schemas.microsoft.com/office/drawing/2014/main" id="{7AAF8BDB-02F6-48FC-BE96-3392D28A2361}"/>
              </a:ext>
            </a:extLst>
          </p:cNvPr>
          <p:cNvSpPr>
            <a:spLocks noGrp="1"/>
          </p:cNvSpPr>
          <p:nvPr>
            <p:ph idx="1"/>
          </p:nvPr>
        </p:nvSpPr>
        <p:spPr>
          <a:xfrm>
            <a:off x="624416" y="728662"/>
            <a:ext cx="10649909" cy="5627687"/>
          </a:xfrm>
        </p:spPr>
        <p:txBody>
          <a:bodyPr>
            <a:noAutofit/>
          </a:bodyPr>
          <a:lstStyle/>
          <a:p>
            <a:pPr lvl="1" eaLnBrk="1" hangingPunct="1">
              <a:buFontTx/>
              <a:buNone/>
            </a:pPr>
            <a:r>
              <a:rPr lang="en-US" altLang="ko-KR" sz="1800" dirty="0">
                <a:ea typeface="굴림" panose="020B0600000101010101" pitchFamily="50" charset="-127"/>
              </a:rPr>
              <a:t>(d) Run (or continue) the program</a:t>
            </a:r>
          </a:p>
          <a:p>
            <a:pPr>
              <a:buNone/>
            </a:pPr>
            <a:r>
              <a:rPr lang="en-US" altLang="ko-KR" sz="1600" b="1" dirty="0">
                <a:latin typeface="Courier New" panose="02070309020205020404" pitchFamily="49" charset="0"/>
                <a:ea typeface="굴림" panose="020B0600000101010101" pitchFamily="50" charset="-127"/>
              </a:rPr>
              <a:t>		</a:t>
            </a:r>
            <a:r>
              <a:rPr lang="en-US" altLang="ko-KR" sz="1600" b="1" dirty="0">
                <a:solidFill>
                  <a:srgbClr val="0000FF"/>
                </a:solidFill>
                <a:latin typeface="Courier New" pitchFamily="49" charset="0"/>
                <a:ea typeface="굴림" charset="-127"/>
                <a:cs typeface="Courier New" pitchFamily="49" charset="0"/>
              </a:rPr>
              <a:t>(</a:t>
            </a:r>
            <a:r>
              <a:rPr lang="en-US" altLang="ko-KR" sz="1600" b="1" dirty="0" err="1">
                <a:solidFill>
                  <a:srgbClr val="0000FF"/>
                </a:solidFill>
                <a:latin typeface="Courier New" pitchFamily="49" charset="0"/>
                <a:ea typeface="굴림" charset="-127"/>
                <a:cs typeface="Courier New" pitchFamily="49" charset="0"/>
              </a:rPr>
              <a:t>gdb</a:t>
            </a:r>
            <a:r>
              <a:rPr lang="en-US" altLang="ko-KR" sz="1600" b="1" dirty="0">
                <a:solidFill>
                  <a:srgbClr val="0000FF"/>
                </a:solidFill>
                <a:latin typeface="Courier New" pitchFamily="49" charset="0"/>
                <a:ea typeface="굴림" charset="-127"/>
                <a:cs typeface="Courier New" pitchFamily="49" charset="0"/>
              </a:rPr>
              <a:t>)</a:t>
            </a:r>
            <a:r>
              <a:rPr lang="en-US" altLang="ko-KR" sz="1600" b="1" dirty="0">
                <a:solidFill>
                  <a:srgbClr val="0000FF"/>
                </a:solidFill>
                <a:latin typeface="Courier New" panose="02070309020205020404" pitchFamily="49" charset="0"/>
                <a:ea typeface="굴림" panose="020B0600000101010101" pitchFamily="50" charset="-127"/>
              </a:rPr>
              <a:t>run</a:t>
            </a:r>
          </a:p>
          <a:p>
            <a:pPr lvl="2"/>
            <a:r>
              <a:rPr lang="en-US" altLang="ko-KR" dirty="0">
                <a:ea typeface="굴림" panose="020B0600000101010101" pitchFamily="50" charset="-127"/>
              </a:rPr>
              <a:t>GDB stops at the breakpoint in main()</a:t>
            </a:r>
          </a:p>
          <a:p>
            <a:pPr>
              <a:buNone/>
            </a:pPr>
            <a:r>
              <a:rPr lang="en-US" altLang="ko-KR" sz="1600" b="1" dirty="0">
                <a:latin typeface="Courier New" panose="02070309020205020404" pitchFamily="49" charset="0"/>
                <a:ea typeface="굴림" panose="020B0600000101010101" pitchFamily="50" charset="-127"/>
              </a:rPr>
              <a:t>		</a:t>
            </a:r>
            <a:r>
              <a:rPr lang="en-US" altLang="ko-KR" sz="1600" b="1" dirty="0">
                <a:solidFill>
                  <a:srgbClr val="0000FF"/>
                </a:solidFill>
                <a:latin typeface="Courier New" pitchFamily="49" charset="0"/>
                <a:ea typeface="굴림" charset="-127"/>
                <a:cs typeface="Courier New" pitchFamily="49" charset="0"/>
              </a:rPr>
              <a:t>(</a:t>
            </a:r>
            <a:r>
              <a:rPr lang="en-US" altLang="ko-KR" sz="1600" b="1" dirty="0" err="1">
                <a:solidFill>
                  <a:srgbClr val="0000FF"/>
                </a:solidFill>
                <a:latin typeface="Courier New" pitchFamily="49" charset="0"/>
                <a:ea typeface="굴림" charset="-127"/>
                <a:cs typeface="Courier New" pitchFamily="49" charset="0"/>
              </a:rPr>
              <a:t>gdb</a:t>
            </a:r>
            <a:r>
              <a:rPr lang="en-US" altLang="ko-KR" sz="1600" b="1" dirty="0">
                <a:solidFill>
                  <a:srgbClr val="0000FF"/>
                </a:solidFill>
                <a:latin typeface="Courier New" pitchFamily="49" charset="0"/>
                <a:ea typeface="굴림" charset="-127"/>
                <a:cs typeface="Courier New" pitchFamily="49" charset="0"/>
              </a:rPr>
              <a:t>)</a:t>
            </a:r>
            <a:r>
              <a:rPr lang="en-US" altLang="ko-KR" sz="1600" b="1" dirty="0">
                <a:solidFill>
                  <a:srgbClr val="0000FF"/>
                </a:solidFill>
                <a:latin typeface="Courier New" panose="02070309020205020404" pitchFamily="49" charset="0"/>
                <a:ea typeface="굴림" panose="020B0600000101010101" pitchFamily="50" charset="-127"/>
              </a:rPr>
              <a:t>continue</a:t>
            </a:r>
          </a:p>
          <a:p>
            <a:pPr lvl="2"/>
            <a:r>
              <a:rPr lang="en-US" altLang="ko-KR" dirty="0">
                <a:ea typeface="굴림" panose="020B0600000101010101" pitchFamily="50" charset="-127"/>
              </a:rPr>
              <a:t>GDB stops at the breakpoint in </a:t>
            </a:r>
            <a:r>
              <a:rPr lang="en-US" altLang="ko-KR" dirty="0" err="1">
                <a:ea typeface="굴림" panose="020B0600000101010101" pitchFamily="50" charset="-127"/>
              </a:rPr>
              <a:t>process_data</a:t>
            </a:r>
            <a:r>
              <a:rPr lang="en-US" altLang="ko-KR" dirty="0">
                <a:ea typeface="굴림" panose="020B0600000101010101" pitchFamily="50" charset="-127"/>
              </a:rPr>
              <a:t>()</a:t>
            </a:r>
          </a:p>
          <a:p>
            <a:pPr lvl="1" eaLnBrk="1" hangingPunct="1">
              <a:buFontTx/>
              <a:buNone/>
            </a:pPr>
            <a:r>
              <a:rPr lang="en-US" altLang="ko-KR" sz="1800" dirty="0">
                <a:ea typeface="굴림" panose="020B0600000101010101" pitchFamily="50" charset="-127"/>
              </a:rPr>
              <a:t>(e) Step through the program, as desired</a:t>
            </a:r>
          </a:p>
          <a:p>
            <a:pPr lvl="1" eaLnBrk="1" hangingPunct="1">
              <a:buFontTx/>
              <a:buNone/>
            </a:pPr>
            <a:r>
              <a:rPr lang="en-US" altLang="ko-KR" sz="1600" b="1" dirty="0">
                <a:solidFill>
                  <a:srgbClr val="0000FF"/>
                </a:solidFill>
                <a:latin typeface="Courier New" panose="02070309020205020404" pitchFamily="49" charset="0"/>
                <a:ea typeface="굴림" panose="020B0600000101010101" pitchFamily="50" charset="-127"/>
              </a:rPr>
              <a:t>	</a:t>
            </a:r>
            <a:r>
              <a:rPr lang="en-US" altLang="ko-KR" b="1" dirty="0">
                <a:solidFill>
                  <a:srgbClr val="0000FF"/>
                </a:solidFill>
                <a:latin typeface="Courier New" panose="02070309020205020404" pitchFamily="49" charset="0"/>
                <a:ea typeface="굴림" panose="020B0600000101010101" pitchFamily="50" charset="-127"/>
              </a:rPr>
              <a:t>	(</a:t>
            </a:r>
            <a:r>
              <a:rPr lang="en-US" altLang="ko-KR" b="1" dirty="0" err="1">
                <a:solidFill>
                  <a:srgbClr val="0000FF"/>
                </a:solidFill>
                <a:latin typeface="Courier New" panose="02070309020205020404" pitchFamily="49" charset="0"/>
                <a:ea typeface="굴림" panose="020B0600000101010101" pitchFamily="50" charset="-127"/>
              </a:rPr>
              <a:t>gdb</a:t>
            </a:r>
            <a:r>
              <a:rPr lang="en-US" altLang="ko-KR" b="1" dirty="0">
                <a:solidFill>
                  <a:srgbClr val="0000FF"/>
                </a:solidFill>
                <a:latin typeface="Courier New" panose="02070309020205020404" pitchFamily="49" charset="0"/>
                <a:ea typeface="굴림" panose="020B0600000101010101" pitchFamily="50" charset="-127"/>
              </a:rPr>
              <a:t>)step</a:t>
            </a:r>
            <a:r>
              <a:rPr lang="en-US" altLang="ko-KR" dirty="0">
                <a:ea typeface="굴림" panose="020B0600000101010101" pitchFamily="50" charset="-127"/>
              </a:rPr>
              <a:t> (repeatedly)</a:t>
            </a:r>
          </a:p>
          <a:p>
            <a:pPr lvl="3" eaLnBrk="1" hangingPunct="1"/>
            <a:r>
              <a:rPr lang="en-US" altLang="ko-KR" dirty="0">
                <a:ea typeface="굴림" panose="020B0600000101010101" pitchFamily="50" charset="-127"/>
              </a:rPr>
              <a:t>GDB executes the next line (repeatedly)</a:t>
            </a:r>
          </a:p>
          <a:p>
            <a:pPr lvl="1" eaLnBrk="1" hangingPunct="1"/>
            <a:r>
              <a:rPr lang="en-US" altLang="ko-KR" sz="1800" dirty="0">
                <a:ea typeface="굴림" panose="020B0600000101010101" pitchFamily="50" charset="-127"/>
              </a:rPr>
              <a:t>Note:  When next line is a call of one of your functions:</a:t>
            </a:r>
          </a:p>
          <a:p>
            <a:pPr lvl="2" eaLnBrk="1" hangingPunct="1"/>
            <a:r>
              <a:rPr lang="en-US" altLang="ko-KR" b="1" dirty="0">
                <a:solidFill>
                  <a:srgbClr val="0000FF"/>
                </a:solidFill>
                <a:latin typeface="Courier New" panose="02070309020205020404" pitchFamily="49" charset="0"/>
                <a:ea typeface="굴림" panose="020B0600000101010101" pitchFamily="50" charset="-127"/>
              </a:rPr>
              <a:t>step</a:t>
            </a:r>
            <a:r>
              <a:rPr lang="en-US" altLang="ko-KR" dirty="0">
                <a:ea typeface="굴림" panose="020B0600000101010101" pitchFamily="50" charset="-127"/>
              </a:rPr>
              <a:t> command </a:t>
            </a:r>
            <a:r>
              <a:rPr lang="en-US" altLang="ko-KR" i="1" dirty="0">
                <a:ea typeface="굴림" panose="020B0600000101010101" pitchFamily="50" charset="-127"/>
              </a:rPr>
              <a:t>steps into</a:t>
            </a:r>
            <a:r>
              <a:rPr lang="en-US" altLang="ko-KR" dirty="0">
                <a:ea typeface="굴림" panose="020B0600000101010101" pitchFamily="50" charset="-127"/>
              </a:rPr>
              <a:t> the function</a:t>
            </a:r>
          </a:p>
          <a:p>
            <a:pPr lvl="2" eaLnBrk="1" hangingPunct="1"/>
            <a:r>
              <a:rPr lang="en-US" altLang="ko-KR" b="1" dirty="0">
                <a:solidFill>
                  <a:srgbClr val="0000FF"/>
                </a:solidFill>
                <a:latin typeface="Courier New" panose="02070309020205020404" pitchFamily="49" charset="0"/>
                <a:ea typeface="굴림" panose="020B0600000101010101" pitchFamily="50" charset="-127"/>
              </a:rPr>
              <a:t>next</a:t>
            </a:r>
            <a:r>
              <a:rPr lang="en-US" altLang="ko-KR" dirty="0">
                <a:ea typeface="굴림" panose="020B0600000101010101" pitchFamily="50" charset="-127"/>
              </a:rPr>
              <a:t> command </a:t>
            </a:r>
            <a:r>
              <a:rPr lang="en-US" altLang="ko-KR" i="1" dirty="0">
                <a:ea typeface="굴림" panose="020B0600000101010101" pitchFamily="50" charset="-127"/>
              </a:rPr>
              <a:t>steps over</a:t>
            </a:r>
            <a:r>
              <a:rPr lang="en-US" altLang="ko-KR" dirty="0">
                <a:ea typeface="굴림" panose="020B0600000101010101" pitchFamily="50" charset="-127"/>
              </a:rPr>
              <a:t> the function, that is, executes the next line without stepping into the function</a:t>
            </a:r>
          </a:p>
        </p:txBody>
      </p:sp>
    </p:spTree>
    <p:extLst>
      <p:ext uri="{BB962C8B-B14F-4D97-AF65-F5344CB8AC3E}">
        <p14:creationId xmlns:p14="http://schemas.microsoft.com/office/powerpoint/2010/main" val="3043246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19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195">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195">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19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195">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195">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195">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195">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8195">
                                            <p:txEl>
                                              <p:pRg st="9" end="9"/>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8195">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233BAB02-FB2B-459F-9C0D-BFFE9694E588}"/>
              </a:ext>
            </a:extLst>
          </p:cNvPr>
          <p:cNvSpPr>
            <a:spLocks noGrp="1"/>
          </p:cNvSpPr>
          <p:nvPr>
            <p:ph type="title"/>
          </p:nvPr>
        </p:nvSpPr>
        <p:spPr/>
        <p:txBody>
          <a:bodyPr/>
          <a:lstStyle/>
          <a:p>
            <a:pPr>
              <a:lnSpc>
                <a:spcPct val="80000"/>
              </a:lnSpc>
            </a:pPr>
            <a:r>
              <a:rPr lang="en-US" altLang="ko-KR" dirty="0">
                <a:ea typeface="굴림" charset="-127"/>
              </a:rPr>
              <a:t>Typical Steps for Debugging with GDB </a:t>
            </a:r>
            <a:r>
              <a:rPr lang="en-US" altLang="ko-KR" dirty="0">
                <a:ea typeface="굴림" panose="020B0600000101010101" pitchFamily="50" charset="-127"/>
              </a:rPr>
              <a:t>(cont.)</a:t>
            </a:r>
          </a:p>
        </p:txBody>
      </p:sp>
      <p:sp>
        <p:nvSpPr>
          <p:cNvPr id="10243" name="Rectangle 3">
            <a:extLst>
              <a:ext uri="{FF2B5EF4-FFF2-40B4-BE49-F238E27FC236}">
                <a16:creationId xmlns:a16="http://schemas.microsoft.com/office/drawing/2014/main" id="{0604FA84-4E29-47E6-8AF0-5459127C1F3D}"/>
              </a:ext>
            </a:extLst>
          </p:cNvPr>
          <p:cNvSpPr>
            <a:spLocks noGrp="1"/>
          </p:cNvSpPr>
          <p:nvPr>
            <p:ph idx="1"/>
          </p:nvPr>
        </p:nvSpPr>
        <p:spPr>
          <a:xfrm>
            <a:off x="838200" y="953254"/>
            <a:ext cx="10515600" cy="4951492"/>
          </a:xfrm>
        </p:spPr>
        <p:txBody>
          <a:bodyPr>
            <a:normAutofit fontScale="77500" lnSpcReduction="20000"/>
          </a:bodyPr>
          <a:lstStyle/>
          <a:p>
            <a:pPr lvl="1" eaLnBrk="1" hangingPunct="1">
              <a:buFontTx/>
              <a:buNone/>
            </a:pPr>
            <a:r>
              <a:rPr lang="en-US" altLang="ko-KR" sz="2100" dirty="0">
                <a:ea typeface="굴림" panose="020B0600000101010101" pitchFamily="50" charset="-127"/>
              </a:rPr>
              <a:t>(f) Examine variables, as desired </a:t>
            </a:r>
          </a:p>
          <a:p>
            <a:pPr marL="1079500" lvl="1" indent="0" eaLnBrk="1" hangingPunct="1">
              <a:buFontTx/>
              <a:buNone/>
            </a:pPr>
            <a:r>
              <a:rPr lang="en-US" altLang="ko-KR" sz="2100" b="1" dirty="0">
                <a:solidFill>
                  <a:srgbClr val="0000FF"/>
                </a:solidFill>
                <a:latin typeface="Courier New" panose="02070309020205020404" pitchFamily="49" charset="0"/>
                <a:ea typeface="굴림" panose="020B0600000101010101" pitchFamily="50" charset="-127"/>
              </a:rPr>
              <a:t>(</a:t>
            </a:r>
            <a:r>
              <a:rPr lang="en-US" altLang="ko-KR" sz="2100" b="1" dirty="0" err="1">
                <a:solidFill>
                  <a:srgbClr val="0000FF"/>
                </a:solidFill>
                <a:latin typeface="Courier New" panose="02070309020205020404" pitchFamily="49" charset="0"/>
                <a:ea typeface="굴림" panose="020B0600000101010101" pitchFamily="50" charset="-127"/>
              </a:rPr>
              <a:t>gdb</a:t>
            </a:r>
            <a:r>
              <a:rPr lang="en-US" altLang="ko-KR" sz="2100" b="1" dirty="0">
                <a:solidFill>
                  <a:srgbClr val="0000FF"/>
                </a:solidFill>
                <a:latin typeface="Courier New" panose="02070309020205020404" pitchFamily="49" charset="0"/>
                <a:ea typeface="굴림" panose="020B0600000101010101" pitchFamily="50" charset="-127"/>
              </a:rPr>
              <a:t>) print </a:t>
            </a:r>
            <a:r>
              <a:rPr lang="en-US" altLang="ko-KR" sz="2100" b="1" dirty="0" err="1">
                <a:solidFill>
                  <a:srgbClr val="0000FF"/>
                </a:solidFill>
                <a:latin typeface="Courier New" panose="02070309020205020404" pitchFamily="49" charset="0"/>
                <a:ea typeface="굴림" panose="020B0600000101010101" pitchFamily="50" charset="-127"/>
              </a:rPr>
              <a:t>i</a:t>
            </a:r>
            <a:endParaRPr lang="en-US" altLang="ko-KR" sz="2100" b="1" dirty="0">
              <a:solidFill>
                <a:srgbClr val="0000FF"/>
              </a:solidFill>
              <a:latin typeface="Courier New" panose="02070309020205020404" pitchFamily="49" charset="0"/>
              <a:ea typeface="굴림" panose="020B0600000101010101" pitchFamily="50" charset="-127"/>
            </a:endParaRPr>
          </a:p>
          <a:p>
            <a:pPr marL="1079500" lvl="1" indent="0" eaLnBrk="1" hangingPunct="1">
              <a:buFontTx/>
              <a:buNone/>
            </a:pPr>
            <a:r>
              <a:rPr lang="en-US" altLang="ko-KR" sz="2100" b="1" dirty="0">
                <a:solidFill>
                  <a:srgbClr val="0000FF"/>
                </a:solidFill>
                <a:latin typeface="Courier New" panose="02070309020205020404" pitchFamily="49" charset="0"/>
                <a:ea typeface="굴림" panose="020B0600000101010101" pitchFamily="50" charset="-127"/>
              </a:rPr>
              <a:t>(</a:t>
            </a:r>
            <a:r>
              <a:rPr lang="en-US" altLang="ko-KR" sz="2100" b="1" dirty="0" err="1">
                <a:solidFill>
                  <a:srgbClr val="0000FF"/>
                </a:solidFill>
                <a:latin typeface="Courier New" panose="02070309020205020404" pitchFamily="49" charset="0"/>
                <a:ea typeface="굴림" panose="020B0600000101010101" pitchFamily="50" charset="-127"/>
              </a:rPr>
              <a:t>gdb</a:t>
            </a:r>
            <a:r>
              <a:rPr lang="en-US" altLang="ko-KR" sz="2100" b="1" dirty="0">
                <a:solidFill>
                  <a:srgbClr val="0000FF"/>
                </a:solidFill>
                <a:latin typeface="Courier New" panose="02070309020205020404" pitchFamily="49" charset="0"/>
                <a:ea typeface="굴림" panose="020B0600000101010101" pitchFamily="50" charset="-127"/>
              </a:rPr>
              <a:t>) print j</a:t>
            </a:r>
          </a:p>
          <a:p>
            <a:pPr marL="1079500" lvl="3" indent="0">
              <a:buNone/>
            </a:pPr>
            <a:r>
              <a:rPr lang="en-US" altLang="ko-KR" sz="2100" b="1" dirty="0">
                <a:solidFill>
                  <a:srgbClr val="0000FF"/>
                </a:solidFill>
                <a:latin typeface="Courier New" panose="02070309020205020404" pitchFamily="49" charset="0"/>
                <a:ea typeface="굴림" panose="020B0600000101010101" pitchFamily="50" charset="-127"/>
              </a:rPr>
              <a:t>(</a:t>
            </a:r>
            <a:r>
              <a:rPr lang="en-US" altLang="ko-KR" sz="2100" b="1" dirty="0" err="1">
                <a:solidFill>
                  <a:srgbClr val="0000FF"/>
                </a:solidFill>
                <a:latin typeface="Courier New" panose="02070309020205020404" pitchFamily="49" charset="0"/>
                <a:ea typeface="굴림" panose="020B0600000101010101" pitchFamily="50" charset="-127"/>
              </a:rPr>
              <a:t>gdb</a:t>
            </a:r>
            <a:r>
              <a:rPr lang="en-US" altLang="ko-KR" sz="2100" b="1" dirty="0">
                <a:solidFill>
                  <a:srgbClr val="0000FF"/>
                </a:solidFill>
                <a:latin typeface="Courier New" panose="02070309020205020404" pitchFamily="49" charset="0"/>
                <a:ea typeface="굴림" panose="020B0600000101010101" pitchFamily="50" charset="-127"/>
              </a:rPr>
              <a:t>) print temp</a:t>
            </a:r>
          </a:p>
          <a:p>
            <a:pPr lvl="3" eaLnBrk="1" hangingPunct="1"/>
            <a:r>
              <a:rPr lang="en-US" altLang="ko-KR" sz="2100" dirty="0">
                <a:ea typeface="굴림" panose="020B0600000101010101" pitchFamily="50" charset="-127"/>
              </a:rPr>
              <a:t>GDB prints the value of each variable</a:t>
            </a:r>
          </a:p>
          <a:p>
            <a:pPr lvl="1" eaLnBrk="1" hangingPunct="1">
              <a:buFontTx/>
              <a:buNone/>
            </a:pPr>
            <a:endParaRPr lang="en-US" altLang="ko-KR" sz="2300" dirty="0">
              <a:ea typeface="굴림" panose="020B0600000101010101" pitchFamily="50" charset="-127"/>
            </a:endParaRPr>
          </a:p>
          <a:p>
            <a:pPr lvl="1" eaLnBrk="1" hangingPunct="1">
              <a:buFontTx/>
              <a:buNone/>
            </a:pPr>
            <a:r>
              <a:rPr lang="en-US" altLang="ko-KR" sz="2300" dirty="0">
                <a:ea typeface="굴림" panose="020B0600000101010101" pitchFamily="50" charset="-127"/>
              </a:rPr>
              <a:t>(g) Examine the function call stack, if desired</a:t>
            </a:r>
          </a:p>
          <a:p>
            <a:pPr marL="1079500" lvl="1" indent="0" eaLnBrk="1" hangingPunct="1">
              <a:buFontTx/>
              <a:buNone/>
            </a:pPr>
            <a:r>
              <a:rPr lang="en-US" altLang="ko-KR" sz="2100" b="1" dirty="0">
                <a:solidFill>
                  <a:srgbClr val="0000FF"/>
                </a:solidFill>
                <a:latin typeface="Courier New" panose="02070309020205020404" pitchFamily="49" charset="0"/>
                <a:ea typeface="굴림" panose="020B0600000101010101" pitchFamily="50" charset="-127"/>
              </a:rPr>
              <a:t>(</a:t>
            </a:r>
            <a:r>
              <a:rPr lang="en-US" altLang="ko-KR" sz="2100" b="1" dirty="0" err="1">
                <a:solidFill>
                  <a:srgbClr val="0000FF"/>
                </a:solidFill>
                <a:latin typeface="Courier New" panose="02070309020205020404" pitchFamily="49" charset="0"/>
                <a:ea typeface="굴림" panose="020B0600000101010101" pitchFamily="50" charset="-127"/>
              </a:rPr>
              <a:t>gdb</a:t>
            </a:r>
            <a:r>
              <a:rPr lang="en-US" altLang="ko-KR" sz="2100" b="1" dirty="0">
                <a:solidFill>
                  <a:srgbClr val="0000FF"/>
                </a:solidFill>
                <a:latin typeface="Courier New" panose="02070309020205020404" pitchFamily="49" charset="0"/>
                <a:ea typeface="굴림" panose="020B0600000101010101" pitchFamily="50" charset="-127"/>
              </a:rPr>
              <a:t>) where</a:t>
            </a:r>
          </a:p>
          <a:p>
            <a:pPr lvl="3" eaLnBrk="1" hangingPunct="1"/>
            <a:r>
              <a:rPr lang="en-US" altLang="ko-KR" sz="2100" dirty="0">
                <a:ea typeface="굴림" panose="020B0600000101010101" pitchFamily="50" charset="-127"/>
              </a:rPr>
              <a:t>GDB prints the function call stack</a:t>
            </a:r>
          </a:p>
          <a:p>
            <a:pPr lvl="3" eaLnBrk="1" hangingPunct="1"/>
            <a:r>
              <a:rPr lang="en-US" altLang="ko-KR" sz="2100" dirty="0">
                <a:ea typeface="굴림" panose="020B0600000101010101" pitchFamily="50" charset="-127"/>
              </a:rPr>
              <a:t>Useful for diagnosing crash in large program</a:t>
            </a:r>
          </a:p>
          <a:p>
            <a:pPr lvl="1" eaLnBrk="1" hangingPunct="1">
              <a:buFontTx/>
              <a:buNone/>
            </a:pPr>
            <a:endParaRPr lang="en-US" altLang="ko-KR" dirty="0">
              <a:ea typeface="굴림" panose="020B0600000101010101" pitchFamily="50" charset="-127"/>
            </a:endParaRPr>
          </a:p>
          <a:p>
            <a:pPr lvl="1" eaLnBrk="1" hangingPunct="1">
              <a:buFontTx/>
              <a:buNone/>
            </a:pPr>
            <a:r>
              <a:rPr lang="en-US" altLang="ko-KR" sz="2300" dirty="0">
                <a:ea typeface="굴림" panose="020B0600000101010101" pitchFamily="50" charset="-127"/>
              </a:rPr>
              <a:t>(h) Exit </a:t>
            </a:r>
            <a:r>
              <a:rPr lang="en-US" altLang="ko-KR" sz="2300" dirty="0" err="1">
                <a:ea typeface="굴림" panose="020B0600000101010101" pitchFamily="50" charset="-127"/>
              </a:rPr>
              <a:t>gdb</a:t>
            </a:r>
            <a:endParaRPr lang="en-US" altLang="ko-KR" sz="2300" dirty="0">
              <a:ea typeface="굴림" panose="020B0600000101010101" pitchFamily="50" charset="-127"/>
            </a:endParaRPr>
          </a:p>
          <a:p>
            <a:pPr marL="987425" lvl="1" indent="0" eaLnBrk="1" hangingPunct="1">
              <a:buFontTx/>
              <a:buNone/>
            </a:pPr>
            <a:r>
              <a:rPr lang="en-US" altLang="ko-KR" sz="2000" b="1" dirty="0">
                <a:solidFill>
                  <a:srgbClr val="0000FF"/>
                </a:solidFill>
                <a:latin typeface="Courier New" panose="02070309020205020404" pitchFamily="49" charset="0"/>
                <a:ea typeface="굴림" panose="020B0600000101010101" pitchFamily="50" charset="-127"/>
              </a:rPr>
              <a:t>(</a:t>
            </a:r>
            <a:r>
              <a:rPr lang="en-US" altLang="ko-KR" sz="2000" b="1" dirty="0" err="1">
                <a:solidFill>
                  <a:srgbClr val="0000FF"/>
                </a:solidFill>
                <a:latin typeface="Courier New" panose="02070309020205020404" pitchFamily="49" charset="0"/>
                <a:ea typeface="굴림" panose="020B0600000101010101" pitchFamily="50" charset="-127"/>
              </a:rPr>
              <a:t>gdb</a:t>
            </a:r>
            <a:r>
              <a:rPr lang="en-US" altLang="ko-KR" sz="2000" b="1" dirty="0">
                <a:solidFill>
                  <a:srgbClr val="0000FF"/>
                </a:solidFill>
                <a:latin typeface="Courier New" panose="02070309020205020404" pitchFamily="49" charset="0"/>
                <a:ea typeface="굴림" panose="020B0600000101010101" pitchFamily="50" charset="-127"/>
              </a:rPr>
              <a:t>) quit</a:t>
            </a:r>
            <a:endParaRPr lang="en-US" altLang="ko-KR" sz="2000" b="1" dirty="0">
              <a:latin typeface="Courier New" panose="02070309020205020404" pitchFamily="49" charset="0"/>
              <a:ea typeface="굴림" panose="020B0600000101010101" pitchFamily="50" charset="-127"/>
            </a:endParaRPr>
          </a:p>
        </p:txBody>
      </p:sp>
    </p:spTree>
    <p:extLst>
      <p:ext uri="{BB962C8B-B14F-4D97-AF65-F5344CB8AC3E}">
        <p14:creationId xmlns:p14="http://schemas.microsoft.com/office/powerpoint/2010/main" val="3904748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43">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43">
                                            <p:txEl>
                                              <p:pRg st="7" end="7"/>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243">
                                            <p:txEl>
                                              <p:pRg st="8" end="8"/>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243">
                                            <p:txEl>
                                              <p:pRg st="9" end="9"/>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243">
                                            <p:txEl>
                                              <p:pRg st="11" end="1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24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881C6AF4-EA8C-4CF0-9D54-022607579966}"/>
              </a:ext>
            </a:extLst>
          </p:cNvPr>
          <p:cNvSpPr>
            <a:spLocks noGrp="1"/>
          </p:cNvSpPr>
          <p:nvPr>
            <p:ph type="title"/>
          </p:nvPr>
        </p:nvSpPr>
        <p:spPr/>
        <p:txBody>
          <a:bodyPr/>
          <a:lstStyle/>
          <a:p>
            <a:r>
              <a:rPr lang="en-US" altLang="ko-KR" dirty="0">
                <a:ea typeface="굴림" panose="020B0600000101010101" pitchFamily="50" charset="-127"/>
              </a:rPr>
              <a:t>Other Useful Tips</a:t>
            </a:r>
          </a:p>
        </p:txBody>
      </p:sp>
      <p:sp>
        <p:nvSpPr>
          <p:cNvPr id="12291" name="Rectangle 3">
            <a:extLst>
              <a:ext uri="{FF2B5EF4-FFF2-40B4-BE49-F238E27FC236}">
                <a16:creationId xmlns:a16="http://schemas.microsoft.com/office/drawing/2014/main" id="{C5451F9F-43F0-4FF5-AE9F-3881A7236D19}"/>
              </a:ext>
            </a:extLst>
          </p:cNvPr>
          <p:cNvSpPr>
            <a:spLocks noGrp="1"/>
          </p:cNvSpPr>
          <p:nvPr>
            <p:ph idx="1"/>
          </p:nvPr>
        </p:nvSpPr>
        <p:spPr/>
        <p:txBody>
          <a:bodyPr>
            <a:normAutofit/>
          </a:bodyPr>
          <a:lstStyle/>
          <a:p>
            <a:r>
              <a:rPr lang="en-US" altLang="ko-KR" dirty="0">
                <a:ea typeface="굴림" panose="020B0600000101010101" pitchFamily="50" charset="-127"/>
              </a:rPr>
              <a:t>How to run with command-line arguments?</a:t>
            </a:r>
          </a:p>
          <a:p>
            <a:pPr lvl="2" eaLnBrk="1" hangingPunct="1">
              <a:buFontTx/>
              <a:buNone/>
            </a:pPr>
            <a:r>
              <a:rPr lang="en-US" altLang="ko-KR" b="1" dirty="0">
                <a:solidFill>
                  <a:srgbClr val="0000FF"/>
                </a:solidFill>
                <a:latin typeface="Courier New" panose="02070309020205020404" pitchFamily="49" charset="0"/>
                <a:ea typeface="굴림" panose="020B0600000101010101" pitchFamily="50" charset="-127"/>
              </a:rPr>
              <a:t>(</a:t>
            </a:r>
            <a:r>
              <a:rPr lang="en-US" altLang="ko-KR" b="1" dirty="0" err="1">
                <a:solidFill>
                  <a:srgbClr val="0000FF"/>
                </a:solidFill>
                <a:latin typeface="Courier New" panose="02070309020205020404" pitchFamily="49" charset="0"/>
                <a:ea typeface="굴림" panose="020B0600000101010101" pitchFamily="50" charset="-127"/>
              </a:rPr>
              <a:t>gdb</a:t>
            </a:r>
            <a:r>
              <a:rPr lang="en-US" altLang="ko-KR" b="1" dirty="0">
                <a:solidFill>
                  <a:srgbClr val="0000FF"/>
                </a:solidFill>
                <a:latin typeface="Courier New" panose="02070309020205020404" pitchFamily="49" charset="0"/>
                <a:ea typeface="굴림" panose="020B0600000101010101" pitchFamily="50" charset="-127"/>
              </a:rPr>
              <a:t>) run arg1 arg2</a:t>
            </a:r>
          </a:p>
          <a:p>
            <a:r>
              <a:rPr lang="en-US" altLang="ko-KR" dirty="0">
                <a:ea typeface="굴림" panose="020B0600000101010101" pitchFamily="50" charset="-127"/>
              </a:rPr>
              <a:t>How to handle redirection of </a:t>
            </a:r>
            <a:r>
              <a:rPr lang="en-US" altLang="ko-KR" dirty="0" err="1">
                <a:ea typeface="굴림" panose="020B0600000101010101" pitchFamily="50" charset="-127"/>
              </a:rPr>
              <a:t>stdin</a:t>
            </a:r>
            <a:r>
              <a:rPr lang="en-US" altLang="ko-KR" dirty="0">
                <a:ea typeface="굴림" panose="020B0600000101010101" pitchFamily="50" charset="-127"/>
              </a:rPr>
              <a:t>, </a:t>
            </a:r>
            <a:r>
              <a:rPr lang="en-US" altLang="ko-KR" dirty="0" err="1">
                <a:ea typeface="굴림" panose="020B0600000101010101" pitchFamily="50" charset="-127"/>
              </a:rPr>
              <a:t>stdout</a:t>
            </a:r>
            <a:r>
              <a:rPr lang="en-US" altLang="ko-KR" dirty="0">
                <a:ea typeface="굴림" panose="020B0600000101010101" pitchFamily="50" charset="-127"/>
              </a:rPr>
              <a:t>, </a:t>
            </a:r>
            <a:r>
              <a:rPr lang="en-US" altLang="ko-KR" dirty="0" err="1">
                <a:ea typeface="굴림" panose="020B0600000101010101" pitchFamily="50" charset="-127"/>
              </a:rPr>
              <a:t>stderr</a:t>
            </a:r>
            <a:r>
              <a:rPr lang="en-US" altLang="ko-KR" dirty="0">
                <a:ea typeface="굴림" panose="020B0600000101010101" pitchFamily="50" charset="-127"/>
              </a:rPr>
              <a:t>?</a:t>
            </a:r>
          </a:p>
          <a:p>
            <a:pPr lvl="2" eaLnBrk="1" hangingPunct="1">
              <a:buFontTx/>
              <a:buNone/>
            </a:pPr>
            <a:r>
              <a:rPr lang="en-US" altLang="ko-KR" b="1" dirty="0">
                <a:solidFill>
                  <a:srgbClr val="0000FF"/>
                </a:solidFill>
                <a:latin typeface="Courier New" panose="02070309020205020404" pitchFamily="49" charset="0"/>
                <a:ea typeface="굴림" panose="020B0600000101010101" pitchFamily="50" charset="-127"/>
              </a:rPr>
              <a:t>(</a:t>
            </a:r>
            <a:r>
              <a:rPr lang="en-US" altLang="ko-KR" b="1" dirty="0" err="1">
                <a:solidFill>
                  <a:srgbClr val="0000FF"/>
                </a:solidFill>
                <a:latin typeface="Courier New" panose="02070309020205020404" pitchFamily="49" charset="0"/>
                <a:ea typeface="굴림" panose="020B0600000101010101" pitchFamily="50" charset="-127"/>
              </a:rPr>
              <a:t>gdb</a:t>
            </a:r>
            <a:r>
              <a:rPr lang="en-US" altLang="ko-KR" b="1" dirty="0">
                <a:solidFill>
                  <a:srgbClr val="0000FF"/>
                </a:solidFill>
                <a:latin typeface="Courier New" panose="02070309020205020404" pitchFamily="49" charset="0"/>
                <a:ea typeface="굴림" panose="020B0600000101010101" pitchFamily="50" charset="-127"/>
              </a:rPr>
              <a:t>) run &lt; </a:t>
            </a:r>
            <a:r>
              <a:rPr lang="en-US" altLang="ko-KR" b="1" dirty="0" err="1">
                <a:solidFill>
                  <a:srgbClr val="0000FF"/>
                </a:solidFill>
                <a:latin typeface="Courier New" panose="02070309020205020404" pitchFamily="49" charset="0"/>
                <a:ea typeface="굴림" panose="020B0600000101010101" pitchFamily="50" charset="-127"/>
              </a:rPr>
              <a:t>somefile</a:t>
            </a:r>
            <a:r>
              <a:rPr lang="en-US" altLang="ko-KR" b="1" dirty="0">
                <a:solidFill>
                  <a:srgbClr val="0000FF"/>
                </a:solidFill>
                <a:latin typeface="Courier New" panose="02070309020205020404" pitchFamily="49" charset="0"/>
                <a:ea typeface="굴림" panose="020B0600000101010101" pitchFamily="50" charset="-127"/>
              </a:rPr>
              <a:t> &gt; </a:t>
            </a:r>
            <a:r>
              <a:rPr lang="en-US" altLang="ko-KR" b="1" dirty="0" err="1">
                <a:solidFill>
                  <a:srgbClr val="0000FF"/>
                </a:solidFill>
                <a:latin typeface="Courier New" panose="02070309020205020404" pitchFamily="49" charset="0"/>
                <a:ea typeface="굴림" panose="020B0600000101010101" pitchFamily="50" charset="-127"/>
              </a:rPr>
              <a:t>someotherfile</a:t>
            </a:r>
            <a:endParaRPr lang="en-US" altLang="ko-KR" b="1" dirty="0">
              <a:solidFill>
                <a:srgbClr val="0000FF"/>
              </a:solidFill>
              <a:latin typeface="Courier New" panose="02070309020205020404" pitchFamily="49" charset="0"/>
              <a:ea typeface="굴림" panose="020B0600000101010101" pitchFamily="50" charset="-127"/>
            </a:endParaRPr>
          </a:p>
          <a:p>
            <a:r>
              <a:rPr lang="en-US" altLang="ko-KR" dirty="0">
                <a:ea typeface="굴림" panose="020B0600000101010101" pitchFamily="50" charset="-127"/>
              </a:rPr>
              <a:t>Print values of expressions (later)</a:t>
            </a:r>
          </a:p>
          <a:p>
            <a:r>
              <a:rPr lang="en-US" altLang="ko-KR" dirty="0">
                <a:ea typeface="굴림" panose="020B0600000101010101" pitchFamily="50" charset="-127"/>
              </a:rPr>
              <a:t>Break conditionally (later)</a:t>
            </a:r>
          </a:p>
          <a:p>
            <a:r>
              <a:rPr lang="en-US" altLang="ko-KR" dirty="0">
                <a:ea typeface="굴림" panose="020B0600000101010101" pitchFamily="50" charset="-127"/>
              </a:rPr>
              <a:t>Materials so far are enough for basic usage of GDB</a:t>
            </a:r>
          </a:p>
        </p:txBody>
      </p:sp>
    </p:spTree>
    <p:extLst>
      <p:ext uri="{BB962C8B-B14F-4D97-AF65-F5344CB8AC3E}">
        <p14:creationId xmlns:p14="http://schemas.microsoft.com/office/powerpoint/2010/main" val="2605365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291">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291">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291">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291">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29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dirty="0"/>
              <a:t>Debugging "</a:t>
            </a:r>
            <a:r>
              <a:rPr lang="en-US" altLang="ko-KR" dirty="0" err="1"/>
              <a:t>insertsort.c</a:t>
            </a:r>
            <a:r>
              <a:rPr lang="en-US" altLang="ko-KR" dirty="0"/>
              <a:t>” (from TAD)</a:t>
            </a:r>
            <a:endParaRPr lang="ko-KR" altLang="en-US" dirty="0"/>
          </a:p>
        </p:txBody>
      </p:sp>
      <p:sp>
        <p:nvSpPr>
          <p:cNvPr id="6" name="TextBox 5"/>
          <p:cNvSpPr txBox="1"/>
          <p:nvPr/>
        </p:nvSpPr>
        <p:spPr>
          <a:xfrm>
            <a:off x="1941146" y="1106915"/>
            <a:ext cx="7773587" cy="5047536"/>
          </a:xfrm>
          <a:prstGeom prst="rect">
            <a:avLst/>
          </a:prstGeom>
          <a:solidFill>
            <a:srgbClr val="FFFF99"/>
          </a:solidFill>
          <a:ln>
            <a:solidFill>
              <a:schemeClr val="tx1"/>
            </a:solidFill>
          </a:ln>
        </p:spPr>
        <p:txBody>
          <a:bodyPr wrap="square" numCol="1" rtlCol="0">
            <a:spAutoFit/>
          </a:bodyPr>
          <a:lstStyle/>
          <a:p>
            <a:pPr algn="l"/>
            <a:r>
              <a:rPr lang="en-US" altLang="ko-KR" sz="1400" b="0" dirty="0">
                <a:latin typeface="Courier New" panose="02070309020205020404" pitchFamily="49" charset="0"/>
                <a:cs typeface="Courier New" panose="02070309020205020404" pitchFamily="49" charset="0"/>
              </a:rPr>
              <a:t>// insertion sort, several errors</a:t>
            </a:r>
          </a:p>
          <a:p>
            <a:pPr algn="l"/>
            <a:r>
              <a:rPr lang="en-US" altLang="ko-KR" sz="1400" b="0" dirty="0">
                <a:latin typeface="Courier New" panose="02070309020205020404" pitchFamily="49" charset="0"/>
                <a:cs typeface="Courier New" panose="02070309020205020404" pitchFamily="49" charset="0"/>
              </a:rPr>
              <a:t>// usage: </a:t>
            </a:r>
            <a:r>
              <a:rPr lang="en-US" altLang="ko-KR" sz="1400" b="0" dirty="0" err="1">
                <a:latin typeface="Courier New" panose="02070309020205020404" pitchFamily="49" charset="0"/>
                <a:cs typeface="Courier New" panose="02070309020205020404" pitchFamily="49" charset="0"/>
              </a:rPr>
              <a:t>insert_sort</a:t>
            </a:r>
            <a:r>
              <a:rPr lang="en-US" altLang="ko-KR" sz="1400" b="0" dirty="0">
                <a:latin typeface="Courier New" panose="02070309020205020404" pitchFamily="49" charset="0"/>
                <a:cs typeface="Courier New" panose="02070309020205020404" pitchFamily="49" charset="0"/>
              </a:rPr>
              <a:t> num1 num2 num3 ..., </a:t>
            </a:r>
          </a:p>
          <a:p>
            <a:pPr algn="l"/>
            <a:r>
              <a:rPr lang="en-US" altLang="ko-KR" sz="1400" b="0" dirty="0">
                <a:latin typeface="Courier New" panose="02070309020205020404" pitchFamily="49" charset="0"/>
                <a:cs typeface="Courier New" panose="02070309020205020404" pitchFamily="49" charset="0"/>
              </a:rPr>
              <a:t>// where the </a:t>
            </a:r>
            <a:r>
              <a:rPr lang="en-US" altLang="ko-KR" sz="1400" b="0" dirty="0" err="1">
                <a:latin typeface="Courier New" panose="02070309020205020404" pitchFamily="49" charset="0"/>
                <a:cs typeface="Courier New" panose="02070309020205020404" pitchFamily="49" charset="0"/>
              </a:rPr>
              <a:t>numi</a:t>
            </a:r>
            <a:r>
              <a:rPr lang="en-US" altLang="ko-KR" sz="1400" b="0" dirty="0">
                <a:latin typeface="Courier New" panose="02070309020205020404" pitchFamily="49" charset="0"/>
                <a:cs typeface="Courier New" panose="02070309020205020404" pitchFamily="49" charset="0"/>
              </a:rPr>
              <a:t> are the numbers to be sorted</a:t>
            </a:r>
          </a:p>
          <a:p>
            <a:pPr algn="l"/>
            <a:endParaRPr lang="ko-KR" altLang="en-US" sz="1400" b="0" dirty="0">
              <a:latin typeface="Courier New" panose="02070309020205020404" pitchFamily="49" charset="0"/>
              <a:cs typeface="Courier New" panose="02070309020205020404" pitchFamily="49" charset="0"/>
            </a:endParaRPr>
          </a:p>
          <a:p>
            <a:pPr algn="l"/>
            <a:r>
              <a:rPr lang="en-US" altLang="ko-KR" sz="1400" b="0" dirty="0" err="1">
                <a:latin typeface="Courier New" panose="02070309020205020404" pitchFamily="49" charset="0"/>
                <a:cs typeface="Courier New" panose="02070309020205020404" pitchFamily="49" charset="0"/>
              </a:rPr>
              <a:t>int</a:t>
            </a:r>
            <a:r>
              <a:rPr lang="en-US" altLang="ko-KR" sz="1400" b="0" dirty="0">
                <a:latin typeface="Courier New" panose="02070309020205020404" pitchFamily="49" charset="0"/>
                <a:cs typeface="Courier New" panose="02070309020205020404" pitchFamily="49" charset="0"/>
              </a:rPr>
              <a:t> x[10],      // input array</a:t>
            </a:r>
          </a:p>
          <a:p>
            <a:pPr algn="l"/>
            <a:r>
              <a:rPr lang="en-US" altLang="ko-KR" sz="1400" b="0" dirty="0">
                <a:latin typeface="Courier New" panose="02070309020205020404" pitchFamily="49" charset="0"/>
                <a:cs typeface="Courier New" panose="02070309020205020404" pitchFamily="49" charset="0"/>
              </a:rPr>
              <a:t>    y[10],      // workspace array  </a:t>
            </a:r>
          </a:p>
          <a:p>
            <a:pPr algn="l"/>
            <a:r>
              <a:rPr lang="en-US" altLang="ko-KR" sz="1400" b="0" dirty="0">
                <a:latin typeface="Courier New" panose="02070309020205020404" pitchFamily="49" charset="0"/>
                <a:cs typeface="Courier New" panose="02070309020205020404" pitchFamily="49" charset="0"/>
              </a:rPr>
              <a:t>    </a:t>
            </a:r>
            <a:r>
              <a:rPr lang="en-US" altLang="ko-KR" sz="1400" b="0" dirty="0" err="1">
                <a:latin typeface="Courier New" panose="02070309020205020404" pitchFamily="49" charset="0"/>
                <a:cs typeface="Courier New" panose="02070309020205020404" pitchFamily="49" charset="0"/>
              </a:rPr>
              <a:t>num_inputs</a:t>
            </a:r>
            <a:r>
              <a:rPr lang="en-US" altLang="ko-KR" sz="1400" b="0" dirty="0">
                <a:latin typeface="Courier New" panose="02070309020205020404" pitchFamily="49" charset="0"/>
                <a:cs typeface="Courier New" panose="02070309020205020404" pitchFamily="49" charset="0"/>
              </a:rPr>
              <a:t>, // length of input array</a:t>
            </a:r>
          </a:p>
          <a:p>
            <a:pPr algn="l"/>
            <a:r>
              <a:rPr lang="en-US" altLang="ko-KR" sz="1400" b="0" dirty="0">
                <a:latin typeface="Courier New" panose="02070309020205020404" pitchFamily="49" charset="0"/>
                <a:cs typeface="Courier New" panose="02070309020205020404" pitchFamily="49" charset="0"/>
              </a:rPr>
              <a:t>    </a:t>
            </a:r>
            <a:r>
              <a:rPr lang="en-US" altLang="ko-KR" sz="1400" b="0" dirty="0" err="1">
                <a:latin typeface="Courier New" panose="02070309020205020404" pitchFamily="49" charset="0"/>
                <a:cs typeface="Courier New" panose="02070309020205020404" pitchFamily="49" charset="0"/>
              </a:rPr>
              <a:t>num_y</a:t>
            </a:r>
            <a:r>
              <a:rPr lang="en-US" altLang="ko-KR" sz="1400" b="0" dirty="0">
                <a:latin typeface="Courier New" panose="02070309020205020404" pitchFamily="49" charset="0"/>
                <a:cs typeface="Courier New" panose="02070309020205020404" pitchFamily="49" charset="0"/>
              </a:rPr>
              <a:t> = 0;  // current number of elements in y</a:t>
            </a:r>
          </a:p>
          <a:p>
            <a:pPr algn="l"/>
            <a:endParaRPr lang="ko-KR" altLang="en-US" sz="1400" b="0" dirty="0">
              <a:latin typeface="Courier New" panose="02070309020205020404" pitchFamily="49" charset="0"/>
              <a:cs typeface="Courier New" panose="02070309020205020404" pitchFamily="49" charset="0"/>
            </a:endParaRPr>
          </a:p>
          <a:p>
            <a:pPr algn="l"/>
            <a:r>
              <a:rPr lang="en-US" altLang="ko-KR" sz="1400" b="0" dirty="0">
                <a:latin typeface="Courier New" panose="02070309020205020404" pitchFamily="49" charset="0"/>
                <a:cs typeface="Courier New" panose="02070309020205020404" pitchFamily="49" charset="0"/>
              </a:rPr>
              <a:t>void </a:t>
            </a:r>
            <a:r>
              <a:rPr lang="en-US" altLang="ko-KR" sz="1400" b="0" dirty="0" err="1">
                <a:latin typeface="Courier New" panose="02070309020205020404" pitchFamily="49" charset="0"/>
                <a:cs typeface="Courier New" panose="02070309020205020404" pitchFamily="49" charset="0"/>
              </a:rPr>
              <a:t>get_args</a:t>
            </a:r>
            <a:r>
              <a:rPr lang="en-US" altLang="ko-KR" sz="1400" b="0" dirty="0">
                <a:latin typeface="Courier New" panose="02070309020205020404" pitchFamily="49" charset="0"/>
                <a:cs typeface="Courier New" panose="02070309020205020404" pitchFamily="49" charset="0"/>
              </a:rPr>
              <a:t>(</a:t>
            </a:r>
            <a:r>
              <a:rPr lang="en-US" altLang="ko-KR" sz="1400" b="0" dirty="0" err="1">
                <a:latin typeface="Courier New" panose="02070309020205020404" pitchFamily="49" charset="0"/>
                <a:cs typeface="Courier New" panose="02070309020205020404" pitchFamily="49" charset="0"/>
              </a:rPr>
              <a:t>int</a:t>
            </a:r>
            <a:r>
              <a:rPr lang="en-US" altLang="ko-KR" sz="1400" b="0" dirty="0">
                <a:latin typeface="Courier New" panose="02070309020205020404" pitchFamily="49" charset="0"/>
                <a:cs typeface="Courier New" panose="02070309020205020404" pitchFamily="49" charset="0"/>
              </a:rPr>
              <a:t> ac, char **</a:t>
            </a:r>
            <a:r>
              <a:rPr lang="en-US" altLang="ko-KR" sz="1400" b="0" dirty="0" err="1">
                <a:latin typeface="Courier New" panose="02070309020205020404" pitchFamily="49" charset="0"/>
                <a:cs typeface="Courier New" panose="02070309020205020404" pitchFamily="49" charset="0"/>
              </a:rPr>
              <a:t>av</a:t>
            </a:r>
            <a:r>
              <a:rPr lang="en-US" altLang="ko-KR" sz="1400" b="0" dirty="0">
                <a:latin typeface="Courier New" panose="02070309020205020404" pitchFamily="49" charset="0"/>
                <a:cs typeface="Courier New" panose="02070309020205020404" pitchFamily="49" charset="0"/>
              </a:rPr>
              <a:t>)</a:t>
            </a:r>
          </a:p>
          <a:p>
            <a:pPr algn="l"/>
            <a:r>
              <a:rPr lang="en-US" altLang="ko-KR" sz="1400" b="0" dirty="0">
                <a:latin typeface="Courier New" panose="02070309020205020404" pitchFamily="49" charset="0"/>
                <a:cs typeface="Courier New" panose="02070309020205020404" pitchFamily="49" charset="0"/>
              </a:rPr>
              <a:t>{  </a:t>
            </a:r>
          </a:p>
          <a:p>
            <a:pPr algn="l"/>
            <a:r>
              <a:rPr lang="en-US" altLang="ko-KR" sz="1400" b="0" dirty="0">
                <a:latin typeface="Courier New" panose="02070309020205020404" pitchFamily="49" charset="0"/>
                <a:cs typeface="Courier New" panose="02070309020205020404" pitchFamily="49" charset="0"/>
              </a:rPr>
              <a:t>   </a:t>
            </a:r>
            <a:r>
              <a:rPr lang="en-US" altLang="ko-KR" sz="1400" b="0" dirty="0" err="1">
                <a:latin typeface="Courier New" panose="02070309020205020404" pitchFamily="49" charset="0"/>
                <a:cs typeface="Courier New" panose="02070309020205020404" pitchFamily="49" charset="0"/>
              </a:rPr>
              <a:t>int</a:t>
            </a:r>
            <a:r>
              <a:rPr lang="en-US" altLang="ko-KR" sz="1400" b="0" dirty="0">
                <a:latin typeface="Courier New" panose="02070309020205020404" pitchFamily="49" charset="0"/>
                <a:cs typeface="Courier New" panose="02070309020205020404" pitchFamily="49" charset="0"/>
              </a:rPr>
              <a:t> </a:t>
            </a:r>
            <a:r>
              <a:rPr lang="en-US" altLang="ko-KR" sz="1400" b="0" dirty="0" err="1">
                <a:latin typeface="Courier New" panose="02070309020205020404" pitchFamily="49" charset="0"/>
                <a:cs typeface="Courier New" panose="02070309020205020404" pitchFamily="49" charset="0"/>
              </a:rPr>
              <a:t>i</a:t>
            </a:r>
            <a:r>
              <a:rPr lang="en-US" altLang="ko-KR" sz="1400" b="0" dirty="0">
                <a:latin typeface="Courier New" panose="02070309020205020404" pitchFamily="49" charset="0"/>
                <a:cs typeface="Courier New" panose="02070309020205020404" pitchFamily="49" charset="0"/>
              </a:rPr>
              <a:t>;</a:t>
            </a:r>
          </a:p>
          <a:p>
            <a:pPr algn="l"/>
            <a:r>
              <a:rPr lang="en-US" altLang="ko-KR" sz="1400" b="0" dirty="0">
                <a:latin typeface="Courier New" panose="02070309020205020404" pitchFamily="49" charset="0"/>
                <a:cs typeface="Courier New" panose="02070309020205020404" pitchFamily="49" charset="0"/>
              </a:rPr>
              <a:t>   </a:t>
            </a:r>
            <a:r>
              <a:rPr lang="en-US" altLang="ko-KR" sz="1400" b="0" dirty="0" err="1">
                <a:latin typeface="Courier New" panose="02070309020205020404" pitchFamily="49" charset="0"/>
                <a:cs typeface="Courier New" panose="02070309020205020404" pitchFamily="49" charset="0"/>
              </a:rPr>
              <a:t>num_inputs</a:t>
            </a:r>
            <a:r>
              <a:rPr lang="en-US" altLang="ko-KR" sz="1400" b="0" dirty="0">
                <a:latin typeface="Courier New" panose="02070309020205020404" pitchFamily="49" charset="0"/>
                <a:cs typeface="Courier New" panose="02070309020205020404" pitchFamily="49" charset="0"/>
              </a:rPr>
              <a:t> = ac - 1;</a:t>
            </a:r>
          </a:p>
          <a:p>
            <a:pPr algn="l"/>
            <a:r>
              <a:rPr lang="nn-NO" altLang="ko-KR" sz="1400" b="0" dirty="0">
                <a:latin typeface="Courier New" panose="02070309020205020404" pitchFamily="49" charset="0"/>
                <a:cs typeface="Courier New" panose="02070309020205020404" pitchFamily="49" charset="0"/>
              </a:rPr>
              <a:t>   for (i = 0; i &lt; num_inputs; i++)</a:t>
            </a:r>
          </a:p>
          <a:p>
            <a:pPr algn="l"/>
            <a:r>
              <a:rPr lang="en-US" altLang="ko-KR" sz="1400" b="0" dirty="0">
                <a:latin typeface="Courier New" panose="02070309020205020404" pitchFamily="49" charset="0"/>
                <a:cs typeface="Courier New" panose="02070309020205020404" pitchFamily="49" charset="0"/>
              </a:rPr>
              <a:t>      x[</a:t>
            </a:r>
            <a:r>
              <a:rPr lang="en-US" altLang="ko-KR" sz="1400" b="0" dirty="0" err="1">
                <a:latin typeface="Courier New" panose="02070309020205020404" pitchFamily="49" charset="0"/>
                <a:cs typeface="Courier New" panose="02070309020205020404" pitchFamily="49" charset="0"/>
              </a:rPr>
              <a:t>i</a:t>
            </a:r>
            <a:r>
              <a:rPr lang="en-US" altLang="ko-KR" sz="1400" b="0" dirty="0">
                <a:latin typeface="Courier New" panose="02070309020205020404" pitchFamily="49" charset="0"/>
                <a:cs typeface="Courier New" panose="02070309020205020404" pitchFamily="49" charset="0"/>
              </a:rPr>
              <a:t>] = </a:t>
            </a:r>
            <a:r>
              <a:rPr lang="en-US" altLang="ko-KR" sz="1400" b="0" dirty="0" err="1">
                <a:latin typeface="Courier New" panose="02070309020205020404" pitchFamily="49" charset="0"/>
                <a:cs typeface="Courier New" panose="02070309020205020404" pitchFamily="49" charset="0"/>
              </a:rPr>
              <a:t>atoi</a:t>
            </a:r>
            <a:r>
              <a:rPr lang="en-US" altLang="ko-KR" sz="1400" b="0" dirty="0">
                <a:latin typeface="Courier New" panose="02070309020205020404" pitchFamily="49" charset="0"/>
                <a:cs typeface="Courier New" panose="02070309020205020404" pitchFamily="49" charset="0"/>
              </a:rPr>
              <a:t>(</a:t>
            </a:r>
            <a:r>
              <a:rPr lang="en-US" altLang="ko-KR" sz="1400" b="0" dirty="0" err="1">
                <a:latin typeface="Courier New" panose="02070309020205020404" pitchFamily="49" charset="0"/>
                <a:cs typeface="Courier New" panose="02070309020205020404" pitchFamily="49" charset="0"/>
              </a:rPr>
              <a:t>av</a:t>
            </a:r>
            <a:r>
              <a:rPr lang="en-US" altLang="ko-KR" sz="1400" b="0" dirty="0">
                <a:latin typeface="Courier New" panose="02070309020205020404" pitchFamily="49" charset="0"/>
                <a:cs typeface="Courier New" panose="02070309020205020404" pitchFamily="49" charset="0"/>
              </a:rPr>
              <a:t>[i+1]);</a:t>
            </a:r>
          </a:p>
          <a:p>
            <a:pPr algn="l"/>
            <a:r>
              <a:rPr lang="en-US" altLang="ko-KR" sz="1400" b="0" dirty="0">
                <a:latin typeface="Courier New" panose="02070309020205020404" pitchFamily="49" charset="0"/>
                <a:cs typeface="Courier New" panose="02070309020205020404" pitchFamily="49" charset="0"/>
              </a:rPr>
              <a:t>}</a:t>
            </a:r>
          </a:p>
          <a:p>
            <a:pPr algn="l"/>
            <a:endParaRPr lang="ko-KR" altLang="en-US" sz="1400" b="0" dirty="0">
              <a:latin typeface="Courier New" panose="02070309020205020404" pitchFamily="49" charset="0"/>
              <a:cs typeface="Courier New" panose="02070309020205020404" pitchFamily="49" charset="0"/>
            </a:endParaRPr>
          </a:p>
          <a:p>
            <a:pPr algn="l"/>
            <a:r>
              <a:rPr lang="en-US" altLang="ko-KR" sz="1400" b="0" dirty="0">
                <a:latin typeface="Courier New" panose="02070309020205020404" pitchFamily="49" charset="0"/>
                <a:cs typeface="Courier New" panose="02070309020205020404" pitchFamily="49" charset="0"/>
              </a:rPr>
              <a:t>void </a:t>
            </a:r>
            <a:r>
              <a:rPr lang="en-US" altLang="ko-KR" sz="1400" b="0" dirty="0" err="1">
                <a:latin typeface="Courier New" panose="02070309020205020404" pitchFamily="49" charset="0"/>
                <a:cs typeface="Courier New" panose="02070309020205020404" pitchFamily="49" charset="0"/>
              </a:rPr>
              <a:t>scoot_over</a:t>
            </a:r>
            <a:r>
              <a:rPr lang="en-US" altLang="ko-KR" sz="1400" b="0" dirty="0">
                <a:latin typeface="Courier New" panose="02070309020205020404" pitchFamily="49" charset="0"/>
                <a:cs typeface="Courier New" panose="02070309020205020404" pitchFamily="49" charset="0"/>
              </a:rPr>
              <a:t>(</a:t>
            </a:r>
            <a:r>
              <a:rPr lang="en-US" altLang="ko-KR" sz="1400" b="0" dirty="0" err="1">
                <a:latin typeface="Courier New" panose="02070309020205020404" pitchFamily="49" charset="0"/>
                <a:cs typeface="Courier New" panose="02070309020205020404" pitchFamily="49" charset="0"/>
              </a:rPr>
              <a:t>int</a:t>
            </a:r>
            <a:r>
              <a:rPr lang="en-US" altLang="ko-KR" sz="1400" b="0" dirty="0">
                <a:latin typeface="Courier New" panose="02070309020205020404" pitchFamily="49" charset="0"/>
                <a:cs typeface="Courier New" panose="02070309020205020404" pitchFamily="49" charset="0"/>
              </a:rPr>
              <a:t> </a:t>
            </a:r>
            <a:r>
              <a:rPr lang="en-US" altLang="ko-KR" sz="1400" b="0" dirty="0" err="1">
                <a:latin typeface="Courier New" panose="02070309020205020404" pitchFamily="49" charset="0"/>
                <a:cs typeface="Courier New" panose="02070309020205020404" pitchFamily="49" charset="0"/>
              </a:rPr>
              <a:t>jj</a:t>
            </a:r>
            <a:r>
              <a:rPr lang="en-US" altLang="ko-KR" sz="1400" b="0" dirty="0">
                <a:latin typeface="Courier New" panose="02070309020205020404" pitchFamily="49" charset="0"/>
                <a:cs typeface="Courier New" panose="02070309020205020404" pitchFamily="49" charset="0"/>
              </a:rPr>
              <a:t>)</a:t>
            </a:r>
          </a:p>
          <a:p>
            <a:pPr algn="l"/>
            <a:r>
              <a:rPr lang="en-US" altLang="ko-KR" sz="1400" b="0" dirty="0">
                <a:latin typeface="Courier New" panose="02070309020205020404" pitchFamily="49" charset="0"/>
                <a:cs typeface="Courier New" panose="02070309020205020404" pitchFamily="49" charset="0"/>
              </a:rPr>
              <a:t>{  </a:t>
            </a:r>
          </a:p>
          <a:p>
            <a:pPr algn="l"/>
            <a:r>
              <a:rPr lang="en-US" altLang="ko-KR" sz="1400" b="0" dirty="0">
                <a:latin typeface="Courier New" panose="02070309020205020404" pitchFamily="49" charset="0"/>
                <a:cs typeface="Courier New" panose="02070309020205020404" pitchFamily="49" charset="0"/>
              </a:rPr>
              <a:t>   </a:t>
            </a:r>
            <a:r>
              <a:rPr lang="en-US" altLang="ko-KR" sz="1400" b="0" dirty="0" err="1">
                <a:latin typeface="Courier New" panose="02070309020205020404" pitchFamily="49" charset="0"/>
                <a:cs typeface="Courier New" panose="02070309020205020404" pitchFamily="49" charset="0"/>
              </a:rPr>
              <a:t>int</a:t>
            </a:r>
            <a:r>
              <a:rPr lang="en-US" altLang="ko-KR" sz="1400" b="0" dirty="0">
                <a:latin typeface="Courier New" panose="02070309020205020404" pitchFamily="49" charset="0"/>
                <a:cs typeface="Courier New" panose="02070309020205020404" pitchFamily="49" charset="0"/>
              </a:rPr>
              <a:t> k;</a:t>
            </a:r>
          </a:p>
          <a:p>
            <a:pPr algn="l"/>
            <a:r>
              <a:rPr lang="en-US" altLang="ko-KR" sz="1400" b="0" dirty="0">
                <a:latin typeface="Courier New" panose="02070309020205020404" pitchFamily="49" charset="0"/>
                <a:cs typeface="Courier New" panose="02070309020205020404" pitchFamily="49" charset="0"/>
              </a:rPr>
              <a:t>   for (k = num_y-1; k &gt; </a:t>
            </a:r>
            <a:r>
              <a:rPr lang="en-US" altLang="ko-KR" sz="1400" b="0" dirty="0" err="1">
                <a:latin typeface="Courier New" panose="02070309020205020404" pitchFamily="49" charset="0"/>
                <a:cs typeface="Courier New" panose="02070309020205020404" pitchFamily="49" charset="0"/>
              </a:rPr>
              <a:t>jj</a:t>
            </a:r>
            <a:r>
              <a:rPr lang="en-US" altLang="ko-KR" sz="1400" b="0" dirty="0">
                <a:latin typeface="Courier New" panose="02070309020205020404" pitchFamily="49" charset="0"/>
                <a:cs typeface="Courier New" panose="02070309020205020404" pitchFamily="49" charset="0"/>
              </a:rPr>
              <a:t>; k++)</a:t>
            </a:r>
          </a:p>
          <a:p>
            <a:pPr algn="l"/>
            <a:r>
              <a:rPr lang="en-US" altLang="ko-KR" sz="1400" b="0" dirty="0">
                <a:latin typeface="Courier New" panose="02070309020205020404" pitchFamily="49" charset="0"/>
                <a:cs typeface="Courier New" panose="02070309020205020404" pitchFamily="49" charset="0"/>
              </a:rPr>
              <a:t>      y[k] = y[k-1];</a:t>
            </a:r>
          </a:p>
          <a:p>
            <a:pPr algn="l"/>
            <a:r>
              <a:rPr lang="en-US" altLang="ko-KR" sz="1400" b="0"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15004562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dirty="0"/>
              <a:t>Debugging "</a:t>
            </a:r>
            <a:r>
              <a:rPr lang="en-US" altLang="ko-KR" dirty="0" err="1"/>
              <a:t>insertsort.c</a:t>
            </a:r>
            <a:r>
              <a:rPr lang="en-US" altLang="ko-KR" dirty="0"/>
              <a:t>” (from TAD)</a:t>
            </a:r>
            <a:endParaRPr lang="ko-KR" altLang="en-US" dirty="0"/>
          </a:p>
        </p:txBody>
      </p:sp>
      <p:sp>
        <p:nvSpPr>
          <p:cNvPr id="5" name="TextBox 4"/>
          <p:cNvSpPr txBox="1"/>
          <p:nvPr/>
        </p:nvSpPr>
        <p:spPr>
          <a:xfrm>
            <a:off x="1870132" y="1376938"/>
            <a:ext cx="6574259" cy="4401205"/>
          </a:xfrm>
          <a:prstGeom prst="rect">
            <a:avLst/>
          </a:prstGeom>
          <a:solidFill>
            <a:srgbClr val="FFFF99"/>
          </a:solidFill>
          <a:ln>
            <a:solidFill>
              <a:schemeClr val="tx1"/>
            </a:solidFill>
          </a:ln>
        </p:spPr>
        <p:txBody>
          <a:bodyPr wrap="square" numCol="1" rtlCol="0">
            <a:spAutoFit/>
          </a:bodyPr>
          <a:lstStyle/>
          <a:p>
            <a:pPr algn="l"/>
            <a:r>
              <a:rPr lang="en-US" altLang="ko-KR" sz="1400" b="0" dirty="0">
                <a:latin typeface="Courier New" panose="02070309020205020404" pitchFamily="49" charset="0"/>
                <a:cs typeface="Courier New" panose="02070309020205020404" pitchFamily="49" charset="0"/>
              </a:rPr>
              <a:t>void insert(</a:t>
            </a:r>
            <a:r>
              <a:rPr lang="en-US" altLang="ko-KR" sz="1400" b="0" dirty="0" err="1">
                <a:latin typeface="Courier New" panose="02070309020205020404" pitchFamily="49" charset="0"/>
                <a:cs typeface="Courier New" panose="02070309020205020404" pitchFamily="49" charset="0"/>
              </a:rPr>
              <a:t>int</a:t>
            </a:r>
            <a:r>
              <a:rPr lang="en-US" altLang="ko-KR" sz="1400" b="0" dirty="0">
                <a:latin typeface="Courier New" panose="02070309020205020404" pitchFamily="49" charset="0"/>
                <a:cs typeface="Courier New" panose="02070309020205020404" pitchFamily="49" charset="0"/>
              </a:rPr>
              <a:t> </a:t>
            </a:r>
            <a:r>
              <a:rPr lang="en-US" altLang="ko-KR" sz="1400" b="0" dirty="0" err="1">
                <a:latin typeface="Courier New" panose="02070309020205020404" pitchFamily="49" charset="0"/>
                <a:cs typeface="Courier New" panose="02070309020205020404" pitchFamily="49" charset="0"/>
              </a:rPr>
              <a:t>new_y</a:t>
            </a:r>
            <a:r>
              <a:rPr lang="en-US" altLang="ko-KR" sz="1400" b="0" dirty="0">
                <a:latin typeface="Courier New" panose="02070309020205020404" pitchFamily="49" charset="0"/>
                <a:cs typeface="Courier New" panose="02070309020205020404" pitchFamily="49" charset="0"/>
              </a:rPr>
              <a:t>)</a:t>
            </a:r>
          </a:p>
          <a:p>
            <a:pPr algn="l"/>
            <a:r>
              <a:rPr lang="en-US" altLang="ko-KR" sz="1400" b="0" dirty="0">
                <a:latin typeface="Courier New" panose="02070309020205020404" pitchFamily="49" charset="0"/>
                <a:cs typeface="Courier New" panose="02070309020205020404" pitchFamily="49" charset="0"/>
              </a:rPr>
              <a:t>{  </a:t>
            </a:r>
          </a:p>
          <a:p>
            <a:pPr algn="l"/>
            <a:r>
              <a:rPr lang="en-US" altLang="ko-KR" sz="1400" b="0" dirty="0">
                <a:latin typeface="Courier New" panose="02070309020205020404" pitchFamily="49" charset="0"/>
                <a:cs typeface="Courier New" panose="02070309020205020404" pitchFamily="49" charset="0"/>
              </a:rPr>
              <a:t>   </a:t>
            </a:r>
            <a:r>
              <a:rPr lang="en-US" altLang="ko-KR" sz="1400" b="0" dirty="0" err="1">
                <a:latin typeface="Courier New" panose="02070309020205020404" pitchFamily="49" charset="0"/>
                <a:cs typeface="Courier New" panose="02070309020205020404" pitchFamily="49" charset="0"/>
              </a:rPr>
              <a:t>int</a:t>
            </a:r>
            <a:r>
              <a:rPr lang="en-US" altLang="ko-KR" sz="1400" b="0" dirty="0">
                <a:latin typeface="Courier New" panose="02070309020205020404" pitchFamily="49" charset="0"/>
                <a:cs typeface="Courier New" panose="02070309020205020404" pitchFamily="49" charset="0"/>
              </a:rPr>
              <a:t> j;</a:t>
            </a:r>
          </a:p>
          <a:p>
            <a:pPr algn="l"/>
            <a:r>
              <a:rPr lang="en-US" altLang="ko-KR" sz="1400" b="0" dirty="0">
                <a:latin typeface="Courier New" panose="02070309020205020404" pitchFamily="49" charset="0"/>
                <a:cs typeface="Courier New" panose="02070309020205020404" pitchFamily="49" charset="0"/>
              </a:rPr>
              <a:t>   if (</a:t>
            </a:r>
            <a:r>
              <a:rPr lang="en-US" altLang="ko-KR" sz="1400" b="0" dirty="0" err="1">
                <a:latin typeface="Courier New" panose="02070309020205020404" pitchFamily="49" charset="0"/>
                <a:cs typeface="Courier New" panose="02070309020205020404" pitchFamily="49" charset="0"/>
              </a:rPr>
              <a:t>num_y</a:t>
            </a:r>
            <a:r>
              <a:rPr lang="en-US" altLang="ko-KR" sz="1400" b="0" dirty="0">
                <a:latin typeface="Courier New" panose="02070309020205020404" pitchFamily="49" charset="0"/>
                <a:cs typeface="Courier New" panose="02070309020205020404" pitchFamily="49" charset="0"/>
              </a:rPr>
              <a:t> = 0) { // y empty so far</a:t>
            </a:r>
          </a:p>
          <a:p>
            <a:pPr algn="l"/>
            <a:r>
              <a:rPr lang="en-US" altLang="ko-KR" sz="1400" b="0" dirty="0">
                <a:latin typeface="Courier New" panose="02070309020205020404" pitchFamily="49" charset="0"/>
                <a:cs typeface="Courier New" panose="02070309020205020404" pitchFamily="49" charset="0"/>
              </a:rPr>
              <a:t>      y[0] = </a:t>
            </a:r>
            <a:r>
              <a:rPr lang="en-US" altLang="ko-KR" sz="1400" b="0" dirty="0" err="1">
                <a:latin typeface="Courier New" panose="02070309020205020404" pitchFamily="49" charset="0"/>
                <a:cs typeface="Courier New" panose="02070309020205020404" pitchFamily="49" charset="0"/>
              </a:rPr>
              <a:t>new_y</a:t>
            </a:r>
            <a:r>
              <a:rPr lang="en-US" altLang="ko-KR" sz="1400" b="0" dirty="0">
                <a:latin typeface="Courier New" panose="02070309020205020404" pitchFamily="49" charset="0"/>
                <a:cs typeface="Courier New" panose="02070309020205020404" pitchFamily="49" charset="0"/>
              </a:rPr>
              <a:t>;</a:t>
            </a:r>
          </a:p>
          <a:p>
            <a:pPr algn="l"/>
            <a:r>
              <a:rPr lang="en-US" altLang="ko-KR" sz="1400" b="0" dirty="0">
                <a:latin typeface="Courier New" panose="02070309020205020404" pitchFamily="49" charset="0"/>
                <a:cs typeface="Courier New" panose="02070309020205020404" pitchFamily="49" charset="0"/>
              </a:rPr>
              <a:t>      return;</a:t>
            </a:r>
          </a:p>
          <a:p>
            <a:pPr algn="l"/>
            <a:r>
              <a:rPr lang="ko-KR" altLang="en-US" sz="1400" b="0" dirty="0">
                <a:latin typeface="Courier New" panose="02070309020205020404" pitchFamily="49" charset="0"/>
                <a:cs typeface="Courier New" panose="02070309020205020404" pitchFamily="49" charset="0"/>
              </a:rPr>
              <a:t>   </a:t>
            </a:r>
            <a:r>
              <a:rPr lang="en-US" altLang="ko-KR" sz="1400" b="0" dirty="0">
                <a:latin typeface="Courier New" panose="02070309020205020404" pitchFamily="49" charset="0"/>
                <a:cs typeface="Courier New" panose="02070309020205020404" pitchFamily="49" charset="0"/>
              </a:rPr>
              <a:t>}</a:t>
            </a:r>
          </a:p>
          <a:p>
            <a:pPr algn="l"/>
            <a:endParaRPr lang="en-US" altLang="ko-KR" sz="1400" b="0" dirty="0">
              <a:latin typeface="Courier New" panose="02070309020205020404" pitchFamily="49" charset="0"/>
              <a:cs typeface="Courier New" panose="02070309020205020404" pitchFamily="49" charset="0"/>
            </a:endParaRPr>
          </a:p>
          <a:p>
            <a:pPr algn="l"/>
            <a:r>
              <a:rPr lang="en-US" altLang="ko-KR" sz="1400" b="0" dirty="0">
                <a:latin typeface="Courier New" panose="02070309020205020404" pitchFamily="49" charset="0"/>
                <a:cs typeface="Courier New" panose="02070309020205020404" pitchFamily="49" charset="0"/>
              </a:rPr>
              <a:t> // need to insert just before the first y </a:t>
            </a:r>
          </a:p>
          <a:p>
            <a:pPr algn="l"/>
            <a:r>
              <a:rPr lang="en-US" altLang="ko-KR" sz="1400" b="0" dirty="0">
                <a:latin typeface="Courier New" panose="02070309020205020404" pitchFamily="49" charset="0"/>
                <a:cs typeface="Courier New" panose="02070309020205020404" pitchFamily="49" charset="0"/>
              </a:rPr>
              <a:t> // element that </a:t>
            </a:r>
            <a:r>
              <a:rPr lang="en-US" altLang="ko-KR" sz="1400" b="0" dirty="0" err="1">
                <a:latin typeface="Courier New" panose="02070309020205020404" pitchFamily="49" charset="0"/>
                <a:cs typeface="Courier New" panose="02070309020205020404" pitchFamily="49" charset="0"/>
              </a:rPr>
              <a:t>new_y</a:t>
            </a:r>
            <a:r>
              <a:rPr lang="en-US" altLang="ko-KR" sz="1400" b="0" dirty="0">
                <a:latin typeface="Courier New" panose="02070309020205020404" pitchFamily="49" charset="0"/>
                <a:cs typeface="Courier New" panose="02070309020205020404" pitchFamily="49" charset="0"/>
              </a:rPr>
              <a:t> is less than</a:t>
            </a:r>
          </a:p>
          <a:p>
            <a:pPr algn="l"/>
            <a:r>
              <a:rPr lang="en-US" altLang="ko-KR" sz="1400" b="0" dirty="0">
                <a:latin typeface="Courier New" panose="02070309020205020404" pitchFamily="49" charset="0"/>
                <a:cs typeface="Courier New" panose="02070309020205020404" pitchFamily="49" charset="0"/>
              </a:rPr>
              <a:t>   for (j = 0; j &lt; </a:t>
            </a:r>
            <a:r>
              <a:rPr lang="en-US" altLang="ko-KR" sz="1400" b="0" dirty="0" err="1">
                <a:latin typeface="Courier New" panose="02070309020205020404" pitchFamily="49" charset="0"/>
                <a:cs typeface="Courier New" panose="02070309020205020404" pitchFamily="49" charset="0"/>
              </a:rPr>
              <a:t>num_y</a:t>
            </a:r>
            <a:r>
              <a:rPr lang="en-US" altLang="ko-KR" sz="1400" b="0" dirty="0">
                <a:latin typeface="Courier New" panose="02070309020205020404" pitchFamily="49" charset="0"/>
                <a:cs typeface="Courier New" panose="02070309020205020404" pitchFamily="49" charset="0"/>
              </a:rPr>
              <a:t>; </a:t>
            </a:r>
            <a:r>
              <a:rPr lang="en-US" altLang="ko-KR" sz="1400" b="0" dirty="0" err="1">
                <a:latin typeface="Courier New" panose="02070309020205020404" pitchFamily="49" charset="0"/>
                <a:cs typeface="Courier New" panose="02070309020205020404" pitchFamily="49" charset="0"/>
              </a:rPr>
              <a:t>j++</a:t>
            </a:r>
            <a:r>
              <a:rPr lang="en-US" altLang="ko-KR" sz="1400" b="0" dirty="0">
                <a:latin typeface="Courier New" panose="02070309020205020404" pitchFamily="49" charset="0"/>
                <a:cs typeface="Courier New" panose="02070309020205020404" pitchFamily="49" charset="0"/>
              </a:rPr>
              <a:t>)  {</a:t>
            </a:r>
          </a:p>
          <a:p>
            <a:pPr algn="l"/>
            <a:r>
              <a:rPr lang="en-US" altLang="ko-KR" sz="1400" b="0" dirty="0">
                <a:latin typeface="Courier New" panose="02070309020205020404" pitchFamily="49" charset="0"/>
                <a:cs typeface="Courier New" panose="02070309020205020404" pitchFamily="49" charset="0"/>
              </a:rPr>
              <a:t>      if (</a:t>
            </a:r>
            <a:r>
              <a:rPr lang="en-US" altLang="ko-KR" sz="1400" b="0" dirty="0" err="1">
                <a:latin typeface="Courier New" panose="02070309020205020404" pitchFamily="49" charset="0"/>
                <a:cs typeface="Courier New" panose="02070309020205020404" pitchFamily="49" charset="0"/>
              </a:rPr>
              <a:t>new_y</a:t>
            </a:r>
            <a:r>
              <a:rPr lang="en-US" altLang="ko-KR" sz="1400" b="0" dirty="0">
                <a:latin typeface="Courier New" panose="02070309020205020404" pitchFamily="49" charset="0"/>
                <a:cs typeface="Courier New" panose="02070309020205020404" pitchFamily="49" charset="0"/>
              </a:rPr>
              <a:t> &lt; y[j])  {</a:t>
            </a:r>
          </a:p>
          <a:p>
            <a:pPr algn="l"/>
            <a:r>
              <a:rPr lang="en-US" altLang="ko-KR" sz="1400" b="0" dirty="0">
                <a:latin typeface="Courier New" panose="02070309020205020404" pitchFamily="49" charset="0"/>
                <a:cs typeface="Courier New" panose="02070309020205020404" pitchFamily="49" charset="0"/>
              </a:rPr>
              <a:t>         // shift y[j], y[j+1],... rightward </a:t>
            </a:r>
          </a:p>
          <a:p>
            <a:pPr algn="l"/>
            <a:r>
              <a:rPr lang="en-US" altLang="ko-KR" sz="1400" b="0" dirty="0">
                <a:latin typeface="Courier New" panose="02070309020205020404" pitchFamily="49" charset="0"/>
                <a:cs typeface="Courier New" panose="02070309020205020404" pitchFamily="49" charset="0"/>
              </a:rPr>
              <a:t>         // before inserting </a:t>
            </a:r>
            <a:r>
              <a:rPr lang="en-US" altLang="ko-KR" sz="1400" b="0" dirty="0" err="1">
                <a:latin typeface="Courier New" panose="02070309020205020404" pitchFamily="49" charset="0"/>
                <a:cs typeface="Courier New" panose="02070309020205020404" pitchFamily="49" charset="0"/>
              </a:rPr>
              <a:t>new_y</a:t>
            </a:r>
            <a:endParaRPr lang="en-US" altLang="ko-KR" sz="1400" b="0" dirty="0">
              <a:latin typeface="Courier New" panose="02070309020205020404" pitchFamily="49" charset="0"/>
              <a:cs typeface="Courier New" panose="02070309020205020404" pitchFamily="49" charset="0"/>
            </a:endParaRPr>
          </a:p>
          <a:p>
            <a:pPr algn="l"/>
            <a:r>
              <a:rPr lang="en-US" altLang="ko-KR" sz="1400" b="0" dirty="0">
                <a:latin typeface="Courier New" panose="02070309020205020404" pitchFamily="49" charset="0"/>
                <a:cs typeface="Courier New" panose="02070309020205020404" pitchFamily="49" charset="0"/>
              </a:rPr>
              <a:t>         </a:t>
            </a:r>
            <a:r>
              <a:rPr lang="en-US" altLang="ko-KR" sz="1400" b="0" dirty="0" err="1">
                <a:latin typeface="Courier New" panose="02070309020205020404" pitchFamily="49" charset="0"/>
                <a:cs typeface="Courier New" panose="02070309020205020404" pitchFamily="49" charset="0"/>
              </a:rPr>
              <a:t>scoot_over</a:t>
            </a:r>
            <a:r>
              <a:rPr lang="en-US" altLang="ko-KR" sz="1400" b="0" dirty="0">
                <a:latin typeface="Courier New" panose="02070309020205020404" pitchFamily="49" charset="0"/>
                <a:cs typeface="Courier New" panose="02070309020205020404" pitchFamily="49" charset="0"/>
              </a:rPr>
              <a:t>(j);</a:t>
            </a:r>
          </a:p>
          <a:p>
            <a:pPr algn="l"/>
            <a:r>
              <a:rPr lang="en-US" altLang="ko-KR" sz="1400" b="0" dirty="0">
                <a:latin typeface="Courier New" panose="02070309020205020404" pitchFamily="49" charset="0"/>
                <a:cs typeface="Courier New" panose="02070309020205020404" pitchFamily="49" charset="0"/>
              </a:rPr>
              <a:t>         y[j] = </a:t>
            </a:r>
            <a:r>
              <a:rPr lang="en-US" altLang="ko-KR" sz="1400" b="0" dirty="0" err="1">
                <a:latin typeface="Courier New" panose="02070309020205020404" pitchFamily="49" charset="0"/>
                <a:cs typeface="Courier New" panose="02070309020205020404" pitchFamily="49" charset="0"/>
              </a:rPr>
              <a:t>new_y</a:t>
            </a:r>
            <a:r>
              <a:rPr lang="en-US" altLang="ko-KR" sz="1400" b="0" dirty="0">
                <a:latin typeface="Courier New" panose="02070309020205020404" pitchFamily="49" charset="0"/>
                <a:cs typeface="Courier New" panose="02070309020205020404" pitchFamily="49" charset="0"/>
              </a:rPr>
              <a:t>;</a:t>
            </a:r>
          </a:p>
          <a:p>
            <a:pPr algn="l"/>
            <a:r>
              <a:rPr lang="en-US" altLang="ko-KR" sz="1400" b="0" dirty="0">
                <a:latin typeface="Courier New" panose="02070309020205020404" pitchFamily="49" charset="0"/>
                <a:cs typeface="Courier New" panose="02070309020205020404" pitchFamily="49" charset="0"/>
              </a:rPr>
              <a:t>         return;</a:t>
            </a:r>
          </a:p>
          <a:p>
            <a:pPr algn="l"/>
            <a:r>
              <a:rPr lang="ko-KR" altLang="en-US" sz="1400" b="0" dirty="0">
                <a:latin typeface="Courier New" panose="02070309020205020404" pitchFamily="49" charset="0"/>
                <a:cs typeface="Courier New" panose="02070309020205020404" pitchFamily="49" charset="0"/>
              </a:rPr>
              <a:t>      </a:t>
            </a:r>
            <a:r>
              <a:rPr lang="en-US" altLang="ko-KR" sz="1400" b="0" dirty="0">
                <a:latin typeface="Courier New" panose="02070309020205020404" pitchFamily="49" charset="0"/>
                <a:cs typeface="Courier New" panose="02070309020205020404" pitchFamily="49" charset="0"/>
              </a:rPr>
              <a:t>}</a:t>
            </a:r>
          </a:p>
          <a:p>
            <a:pPr algn="l"/>
            <a:r>
              <a:rPr lang="ko-KR" altLang="en-US" sz="1400" b="0" dirty="0">
                <a:latin typeface="Courier New" panose="02070309020205020404" pitchFamily="49" charset="0"/>
                <a:cs typeface="Courier New" panose="02070309020205020404" pitchFamily="49" charset="0"/>
              </a:rPr>
              <a:t>   </a:t>
            </a:r>
            <a:r>
              <a:rPr lang="en-US" altLang="ko-KR" sz="1400" b="0" dirty="0">
                <a:latin typeface="Courier New" panose="02070309020205020404" pitchFamily="49" charset="0"/>
                <a:cs typeface="Courier New" panose="02070309020205020404" pitchFamily="49" charset="0"/>
              </a:rPr>
              <a:t>}</a:t>
            </a:r>
          </a:p>
          <a:p>
            <a:pPr algn="l"/>
            <a:r>
              <a:rPr lang="en-US" altLang="ko-KR" sz="1400" b="0" dirty="0">
                <a:latin typeface="Courier New" panose="02070309020205020404" pitchFamily="49" charset="0"/>
                <a:cs typeface="Courier New" panose="02070309020205020404" pitchFamily="49" charset="0"/>
              </a:rPr>
              <a:t>}</a:t>
            </a:r>
            <a:endParaRPr lang="ko-KR" altLang="en-US" sz="1600" b="0" dirty="0"/>
          </a:p>
        </p:txBody>
      </p:sp>
    </p:spTree>
    <p:extLst>
      <p:ext uri="{BB962C8B-B14F-4D97-AF65-F5344CB8AC3E}">
        <p14:creationId xmlns:p14="http://schemas.microsoft.com/office/powerpoint/2010/main" val="26380696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dirty="0"/>
              <a:t>Debugging "</a:t>
            </a:r>
            <a:r>
              <a:rPr lang="en-US" altLang="ko-KR" dirty="0" err="1"/>
              <a:t>insertsort.c</a:t>
            </a:r>
            <a:r>
              <a:rPr lang="en-US" altLang="ko-KR" dirty="0"/>
              <a:t>” (from TAD)</a:t>
            </a:r>
            <a:endParaRPr lang="ko-KR" altLang="en-US" dirty="0"/>
          </a:p>
        </p:txBody>
      </p:sp>
      <p:sp>
        <p:nvSpPr>
          <p:cNvPr id="7" name="TextBox 6"/>
          <p:cNvSpPr txBox="1"/>
          <p:nvPr/>
        </p:nvSpPr>
        <p:spPr>
          <a:xfrm>
            <a:off x="1711090" y="1211242"/>
            <a:ext cx="8181614" cy="4862870"/>
          </a:xfrm>
          <a:prstGeom prst="rect">
            <a:avLst/>
          </a:prstGeom>
          <a:solidFill>
            <a:srgbClr val="FFFF99"/>
          </a:solidFill>
          <a:ln>
            <a:solidFill>
              <a:schemeClr val="tx1"/>
            </a:solidFill>
          </a:ln>
        </p:spPr>
        <p:txBody>
          <a:bodyPr wrap="square" numCol="1" rtlCol="0">
            <a:spAutoFit/>
          </a:bodyPr>
          <a:lstStyle/>
          <a:p>
            <a:pPr algn="l"/>
            <a:r>
              <a:rPr lang="en-US" altLang="ko-KR" sz="1400" b="0" dirty="0">
                <a:latin typeface="Courier New" panose="02070309020205020404" pitchFamily="49" charset="0"/>
                <a:cs typeface="Courier New" panose="02070309020205020404" pitchFamily="49" charset="0"/>
              </a:rPr>
              <a:t>void </a:t>
            </a:r>
            <a:r>
              <a:rPr lang="en-US" altLang="ko-KR" sz="1400" b="0" dirty="0" err="1">
                <a:latin typeface="Courier New" panose="02070309020205020404" pitchFamily="49" charset="0"/>
                <a:cs typeface="Courier New" panose="02070309020205020404" pitchFamily="49" charset="0"/>
              </a:rPr>
              <a:t>process_data</a:t>
            </a:r>
            <a:r>
              <a:rPr lang="en-US" altLang="ko-KR" sz="1400" b="0" dirty="0">
                <a:latin typeface="Courier New" panose="02070309020205020404" pitchFamily="49" charset="0"/>
                <a:cs typeface="Courier New" panose="02070309020205020404" pitchFamily="49" charset="0"/>
              </a:rPr>
              <a:t>()</a:t>
            </a:r>
          </a:p>
          <a:p>
            <a:pPr algn="l"/>
            <a:r>
              <a:rPr lang="en-US" altLang="ko-KR" sz="1400" b="0" dirty="0">
                <a:latin typeface="Courier New" panose="02070309020205020404" pitchFamily="49" charset="0"/>
                <a:cs typeface="Courier New" panose="02070309020205020404" pitchFamily="49" charset="0"/>
              </a:rPr>
              <a:t>{</a:t>
            </a:r>
          </a:p>
          <a:p>
            <a:pPr algn="l"/>
            <a:r>
              <a:rPr lang="pt-BR" altLang="ko-KR" sz="1400" b="0" dirty="0">
                <a:latin typeface="Courier New" panose="02070309020205020404" pitchFamily="49" charset="0"/>
                <a:cs typeface="Courier New" panose="02070309020205020404" pitchFamily="49" charset="0"/>
              </a:rPr>
              <a:t> for (num_y = 0; num_y &lt; num_inputs; num_y++)</a:t>
            </a:r>
          </a:p>
          <a:p>
            <a:pPr algn="l"/>
            <a:r>
              <a:rPr lang="en-US" altLang="ko-KR" sz="1400" b="0" dirty="0">
                <a:latin typeface="Courier New" panose="02070309020205020404" pitchFamily="49" charset="0"/>
                <a:cs typeface="Courier New" panose="02070309020205020404" pitchFamily="49" charset="0"/>
              </a:rPr>
              <a:t>    // insert new y in the proper place </a:t>
            </a:r>
          </a:p>
          <a:p>
            <a:pPr algn="l"/>
            <a:r>
              <a:rPr lang="en-US" altLang="ko-KR" sz="1400" b="0" dirty="0">
                <a:latin typeface="Courier New" panose="02070309020205020404" pitchFamily="49" charset="0"/>
                <a:cs typeface="Courier New" panose="02070309020205020404" pitchFamily="49" charset="0"/>
              </a:rPr>
              <a:t>    // among y[0],...,y[num_y-1]</a:t>
            </a:r>
          </a:p>
          <a:p>
            <a:pPr algn="l"/>
            <a:r>
              <a:rPr lang="en-US" altLang="ko-KR" sz="1400" b="0" dirty="0">
                <a:latin typeface="Courier New" panose="02070309020205020404" pitchFamily="49" charset="0"/>
                <a:cs typeface="Courier New" panose="02070309020205020404" pitchFamily="49" charset="0"/>
              </a:rPr>
              <a:t>    insert(x[</a:t>
            </a:r>
            <a:r>
              <a:rPr lang="en-US" altLang="ko-KR" sz="1400" b="0" dirty="0" err="1">
                <a:latin typeface="Courier New" panose="02070309020205020404" pitchFamily="49" charset="0"/>
                <a:cs typeface="Courier New" panose="02070309020205020404" pitchFamily="49" charset="0"/>
              </a:rPr>
              <a:t>num_y</a:t>
            </a:r>
            <a:r>
              <a:rPr lang="en-US" altLang="ko-KR" sz="1400" b="0" dirty="0">
                <a:latin typeface="Courier New" panose="02070309020205020404" pitchFamily="49" charset="0"/>
                <a:cs typeface="Courier New" panose="02070309020205020404" pitchFamily="49" charset="0"/>
              </a:rPr>
              <a:t>]);</a:t>
            </a:r>
          </a:p>
          <a:p>
            <a:pPr algn="l"/>
            <a:r>
              <a:rPr lang="en-US" altLang="ko-KR" sz="1400" b="0" dirty="0">
                <a:latin typeface="Courier New" panose="02070309020205020404" pitchFamily="49" charset="0"/>
                <a:cs typeface="Courier New" panose="02070309020205020404" pitchFamily="49" charset="0"/>
              </a:rPr>
              <a:t>}</a:t>
            </a:r>
          </a:p>
          <a:p>
            <a:pPr algn="l"/>
            <a:endParaRPr lang="en-US" altLang="ko-KR" sz="1400" b="0" dirty="0">
              <a:latin typeface="Courier New" panose="02070309020205020404" pitchFamily="49" charset="0"/>
              <a:cs typeface="Courier New" panose="02070309020205020404" pitchFamily="49" charset="0"/>
            </a:endParaRPr>
          </a:p>
          <a:p>
            <a:pPr algn="l"/>
            <a:r>
              <a:rPr lang="en-US" altLang="ko-KR" sz="1400" b="0" dirty="0">
                <a:latin typeface="Courier New" panose="02070309020205020404" pitchFamily="49" charset="0"/>
                <a:cs typeface="Courier New" panose="02070309020205020404" pitchFamily="49" charset="0"/>
              </a:rPr>
              <a:t>void </a:t>
            </a:r>
            <a:r>
              <a:rPr lang="en-US" altLang="ko-KR" sz="1400" b="0" dirty="0" err="1">
                <a:latin typeface="Courier New" panose="02070309020205020404" pitchFamily="49" charset="0"/>
                <a:cs typeface="Courier New" panose="02070309020205020404" pitchFamily="49" charset="0"/>
              </a:rPr>
              <a:t>print_results</a:t>
            </a:r>
            <a:r>
              <a:rPr lang="en-US" altLang="ko-KR" sz="1400" b="0" dirty="0">
                <a:latin typeface="Courier New" panose="02070309020205020404" pitchFamily="49" charset="0"/>
                <a:cs typeface="Courier New" panose="02070309020205020404" pitchFamily="49" charset="0"/>
              </a:rPr>
              <a:t>()</a:t>
            </a:r>
          </a:p>
          <a:p>
            <a:pPr algn="l"/>
            <a:r>
              <a:rPr lang="en-US" altLang="ko-KR" sz="1400" b="0" dirty="0">
                <a:latin typeface="Courier New" panose="02070309020205020404" pitchFamily="49" charset="0"/>
                <a:cs typeface="Courier New" panose="02070309020205020404" pitchFamily="49" charset="0"/>
              </a:rPr>
              <a:t>{  </a:t>
            </a:r>
            <a:r>
              <a:rPr lang="en-US" altLang="ko-KR" sz="1400" b="0" dirty="0" err="1">
                <a:latin typeface="Courier New" panose="02070309020205020404" pitchFamily="49" charset="0"/>
                <a:cs typeface="Courier New" panose="02070309020205020404" pitchFamily="49" charset="0"/>
              </a:rPr>
              <a:t>int</a:t>
            </a:r>
            <a:r>
              <a:rPr lang="en-US" altLang="ko-KR" sz="1400" b="0" dirty="0">
                <a:latin typeface="Courier New" panose="02070309020205020404" pitchFamily="49" charset="0"/>
                <a:cs typeface="Courier New" panose="02070309020205020404" pitchFamily="49" charset="0"/>
              </a:rPr>
              <a:t> </a:t>
            </a:r>
            <a:r>
              <a:rPr lang="en-US" altLang="ko-KR" sz="1400" b="0" dirty="0" err="1">
                <a:latin typeface="Courier New" panose="02070309020205020404" pitchFamily="49" charset="0"/>
                <a:cs typeface="Courier New" panose="02070309020205020404" pitchFamily="49" charset="0"/>
              </a:rPr>
              <a:t>i</a:t>
            </a:r>
            <a:r>
              <a:rPr lang="en-US" altLang="ko-KR" sz="1400" b="0" dirty="0">
                <a:latin typeface="Courier New" panose="02070309020205020404" pitchFamily="49" charset="0"/>
                <a:cs typeface="Courier New" panose="02070309020205020404" pitchFamily="49" charset="0"/>
              </a:rPr>
              <a:t>;</a:t>
            </a:r>
          </a:p>
          <a:p>
            <a:pPr algn="l"/>
            <a:endParaRPr lang="ko-KR" altLang="en-US" sz="1400" b="0" dirty="0">
              <a:latin typeface="Courier New" panose="02070309020205020404" pitchFamily="49" charset="0"/>
              <a:cs typeface="Courier New" panose="02070309020205020404" pitchFamily="49" charset="0"/>
            </a:endParaRPr>
          </a:p>
          <a:p>
            <a:pPr algn="l"/>
            <a:r>
              <a:rPr lang="nn-NO" altLang="ko-KR" sz="1400" b="0" dirty="0">
                <a:latin typeface="Courier New" panose="02070309020205020404" pitchFamily="49" charset="0"/>
                <a:cs typeface="Courier New" panose="02070309020205020404" pitchFamily="49" charset="0"/>
              </a:rPr>
              <a:t>   for (i = 0; i &lt; num_inputs; i++)</a:t>
            </a:r>
          </a:p>
          <a:p>
            <a:pPr algn="l"/>
            <a:r>
              <a:rPr lang="en-US" altLang="ko-KR" sz="1400" b="0" dirty="0">
                <a:latin typeface="Courier New" panose="02070309020205020404" pitchFamily="49" charset="0"/>
                <a:cs typeface="Courier New" panose="02070309020205020404" pitchFamily="49" charset="0"/>
              </a:rPr>
              <a:t>      </a:t>
            </a:r>
            <a:r>
              <a:rPr lang="en-US" altLang="ko-KR" sz="1400" b="0" dirty="0" err="1">
                <a:latin typeface="Courier New" panose="02070309020205020404" pitchFamily="49" charset="0"/>
                <a:cs typeface="Courier New" panose="02070309020205020404" pitchFamily="49" charset="0"/>
              </a:rPr>
              <a:t>printf</a:t>
            </a:r>
            <a:r>
              <a:rPr lang="en-US" altLang="ko-KR" sz="1400" b="0" dirty="0">
                <a:latin typeface="Courier New" panose="02070309020205020404" pitchFamily="49" charset="0"/>
                <a:cs typeface="Courier New" panose="02070309020205020404" pitchFamily="49" charset="0"/>
              </a:rPr>
              <a:t>("%d\</a:t>
            </a:r>
            <a:r>
              <a:rPr lang="en-US" altLang="ko-KR" sz="1400" b="0" dirty="0" err="1">
                <a:latin typeface="Courier New" panose="02070309020205020404" pitchFamily="49" charset="0"/>
                <a:cs typeface="Courier New" panose="02070309020205020404" pitchFamily="49" charset="0"/>
              </a:rPr>
              <a:t>n",y</a:t>
            </a:r>
            <a:r>
              <a:rPr lang="en-US" altLang="ko-KR" sz="1400" b="0" dirty="0">
                <a:latin typeface="Courier New" panose="02070309020205020404" pitchFamily="49" charset="0"/>
                <a:cs typeface="Courier New" panose="02070309020205020404" pitchFamily="49" charset="0"/>
              </a:rPr>
              <a:t>[</a:t>
            </a:r>
            <a:r>
              <a:rPr lang="en-US" altLang="ko-KR" sz="1400" b="0" dirty="0" err="1">
                <a:latin typeface="Courier New" panose="02070309020205020404" pitchFamily="49" charset="0"/>
                <a:cs typeface="Courier New" panose="02070309020205020404" pitchFamily="49" charset="0"/>
              </a:rPr>
              <a:t>i</a:t>
            </a:r>
            <a:r>
              <a:rPr lang="en-US" altLang="ko-KR" sz="1400" b="0" dirty="0">
                <a:latin typeface="Courier New" panose="02070309020205020404" pitchFamily="49" charset="0"/>
                <a:cs typeface="Courier New" panose="02070309020205020404" pitchFamily="49" charset="0"/>
              </a:rPr>
              <a:t>]);</a:t>
            </a:r>
          </a:p>
          <a:p>
            <a:pPr algn="l"/>
            <a:r>
              <a:rPr lang="en-US" altLang="ko-KR" sz="1400" b="0" dirty="0">
                <a:latin typeface="Courier New" panose="02070309020205020404" pitchFamily="49" charset="0"/>
                <a:cs typeface="Courier New" panose="02070309020205020404" pitchFamily="49" charset="0"/>
              </a:rPr>
              <a:t>}</a:t>
            </a:r>
          </a:p>
          <a:p>
            <a:pPr algn="l"/>
            <a:endParaRPr lang="ko-KR" altLang="en-US" sz="1400" b="0" dirty="0">
              <a:latin typeface="Courier New" panose="02070309020205020404" pitchFamily="49" charset="0"/>
              <a:cs typeface="Courier New" panose="02070309020205020404" pitchFamily="49" charset="0"/>
            </a:endParaRPr>
          </a:p>
          <a:p>
            <a:pPr algn="l"/>
            <a:r>
              <a:rPr lang="en-US" altLang="ko-KR" sz="1400" b="0" dirty="0" err="1">
                <a:latin typeface="Courier New" panose="02070309020205020404" pitchFamily="49" charset="0"/>
                <a:cs typeface="Courier New" panose="02070309020205020404" pitchFamily="49" charset="0"/>
              </a:rPr>
              <a:t>int</a:t>
            </a:r>
            <a:r>
              <a:rPr lang="en-US" altLang="ko-KR" sz="1400" b="0" dirty="0">
                <a:latin typeface="Courier New" panose="02070309020205020404" pitchFamily="49" charset="0"/>
                <a:cs typeface="Courier New" panose="02070309020205020404" pitchFamily="49" charset="0"/>
              </a:rPr>
              <a:t> main(</a:t>
            </a:r>
            <a:r>
              <a:rPr lang="en-US" altLang="ko-KR" sz="1400" b="0" dirty="0" err="1">
                <a:latin typeface="Courier New" panose="02070309020205020404" pitchFamily="49" charset="0"/>
                <a:cs typeface="Courier New" panose="02070309020205020404" pitchFamily="49" charset="0"/>
              </a:rPr>
              <a:t>int</a:t>
            </a:r>
            <a:r>
              <a:rPr lang="en-US" altLang="ko-KR" sz="1400" b="0" dirty="0">
                <a:latin typeface="Courier New" panose="02070309020205020404" pitchFamily="49" charset="0"/>
                <a:cs typeface="Courier New" panose="02070309020205020404" pitchFamily="49" charset="0"/>
              </a:rPr>
              <a:t> </a:t>
            </a:r>
            <a:r>
              <a:rPr lang="en-US" altLang="ko-KR" sz="1400" b="0" dirty="0" err="1">
                <a:latin typeface="Courier New" panose="02070309020205020404" pitchFamily="49" charset="0"/>
                <a:cs typeface="Courier New" panose="02070309020205020404" pitchFamily="49" charset="0"/>
              </a:rPr>
              <a:t>argc</a:t>
            </a:r>
            <a:r>
              <a:rPr lang="en-US" altLang="ko-KR" sz="1400" b="0" dirty="0">
                <a:latin typeface="Courier New" panose="02070309020205020404" pitchFamily="49" charset="0"/>
                <a:cs typeface="Courier New" panose="02070309020205020404" pitchFamily="49" charset="0"/>
              </a:rPr>
              <a:t>, char ** </a:t>
            </a:r>
            <a:r>
              <a:rPr lang="en-US" altLang="ko-KR" sz="1400" b="0" dirty="0" err="1">
                <a:latin typeface="Courier New" panose="02070309020205020404" pitchFamily="49" charset="0"/>
                <a:cs typeface="Courier New" panose="02070309020205020404" pitchFamily="49" charset="0"/>
              </a:rPr>
              <a:t>argv</a:t>
            </a:r>
            <a:r>
              <a:rPr lang="en-US" altLang="ko-KR" sz="1400" b="0" dirty="0">
                <a:latin typeface="Courier New" panose="02070309020205020404" pitchFamily="49" charset="0"/>
                <a:cs typeface="Courier New" panose="02070309020205020404" pitchFamily="49" charset="0"/>
              </a:rPr>
              <a:t>)</a:t>
            </a:r>
          </a:p>
          <a:p>
            <a:pPr algn="l"/>
            <a:r>
              <a:rPr lang="en-US" altLang="ko-KR" sz="1400" b="0" dirty="0">
                <a:latin typeface="Courier New" panose="02070309020205020404" pitchFamily="49" charset="0"/>
                <a:cs typeface="Courier New" panose="02070309020205020404" pitchFamily="49" charset="0"/>
              </a:rPr>
              <a:t>{  </a:t>
            </a:r>
          </a:p>
          <a:p>
            <a:pPr algn="l"/>
            <a:r>
              <a:rPr lang="en-US" altLang="ko-KR" sz="1400" b="0" dirty="0">
                <a:latin typeface="Courier New" panose="02070309020205020404" pitchFamily="49" charset="0"/>
                <a:cs typeface="Courier New" panose="02070309020205020404" pitchFamily="49" charset="0"/>
              </a:rPr>
              <a:t>   </a:t>
            </a:r>
            <a:r>
              <a:rPr lang="en-US" altLang="ko-KR" sz="1400" b="0" dirty="0" err="1">
                <a:latin typeface="Courier New" panose="02070309020205020404" pitchFamily="49" charset="0"/>
                <a:cs typeface="Courier New" panose="02070309020205020404" pitchFamily="49" charset="0"/>
              </a:rPr>
              <a:t>get_args</a:t>
            </a:r>
            <a:r>
              <a:rPr lang="en-US" altLang="ko-KR" sz="1400" b="0" dirty="0">
                <a:latin typeface="Courier New" panose="02070309020205020404" pitchFamily="49" charset="0"/>
                <a:cs typeface="Courier New" panose="02070309020205020404" pitchFamily="49" charset="0"/>
              </a:rPr>
              <a:t>(</a:t>
            </a:r>
            <a:r>
              <a:rPr lang="en-US" altLang="ko-KR" sz="1400" b="0" dirty="0" err="1">
                <a:latin typeface="Courier New" panose="02070309020205020404" pitchFamily="49" charset="0"/>
                <a:cs typeface="Courier New" panose="02070309020205020404" pitchFamily="49" charset="0"/>
              </a:rPr>
              <a:t>argc</a:t>
            </a:r>
            <a:r>
              <a:rPr lang="en-US" altLang="ko-KR" sz="1400" b="0" dirty="0">
                <a:latin typeface="Courier New" panose="02070309020205020404" pitchFamily="49" charset="0"/>
                <a:cs typeface="Courier New" panose="02070309020205020404" pitchFamily="49" charset="0"/>
              </a:rPr>
              <a:t>, </a:t>
            </a:r>
            <a:r>
              <a:rPr lang="en-US" altLang="ko-KR" sz="1400" b="0" dirty="0" err="1">
                <a:latin typeface="Courier New" panose="02070309020205020404" pitchFamily="49" charset="0"/>
                <a:cs typeface="Courier New" panose="02070309020205020404" pitchFamily="49" charset="0"/>
              </a:rPr>
              <a:t>argv</a:t>
            </a:r>
            <a:r>
              <a:rPr lang="en-US" altLang="ko-KR" sz="1400" b="0" dirty="0">
                <a:latin typeface="Courier New" panose="02070309020205020404" pitchFamily="49" charset="0"/>
                <a:cs typeface="Courier New" panose="02070309020205020404" pitchFamily="49" charset="0"/>
              </a:rPr>
              <a:t>);</a:t>
            </a:r>
          </a:p>
          <a:p>
            <a:pPr algn="l"/>
            <a:r>
              <a:rPr lang="en-US" altLang="ko-KR" sz="1400" b="0" dirty="0">
                <a:latin typeface="Courier New" panose="02070309020205020404" pitchFamily="49" charset="0"/>
                <a:cs typeface="Courier New" panose="02070309020205020404" pitchFamily="49" charset="0"/>
              </a:rPr>
              <a:t>   </a:t>
            </a:r>
            <a:r>
              <a:rPr lang="en-US" altLang="ko-KR" sz="1400" b="0" dirty="0" err="1">
                <a:latin typeface="Courier New" panose="02070309020205020404" pitchFamily="49" charset="0"/>
                <a:cs typeface="Courier New" panose="02070309020205020404" pitchFamily="49" charset="0"/>
              </a:rPr>
              <a:t>process_data</a:t>
            </a:r>
            <a:r>
              <a:rPr lang="en-US" altLang="ko-KR" sz="1400" b="0" dirty="0">
                <a:latin typeface="Courier New" panose="02070309020205020404" pitchFamily="49" charset="0"/>
                <a:cs typeface="Courier New" panose="02070309020205020404" pitchFamily="49" charset="0"/>
              </a:rPr>
              <a:t>();</a:t>
            </a:r>
          </a:p>
          <a:p>
            <a:pPr algn="l"/>
            <a:r>
              <a:rPr lang="en-US" altLang="ko-KR" sz="1400" b="0" dirty="0">
                <a:latin typeface="Courier New" panose="02070309020205020404" pitchFamily="49" charset="0"/>
                <a:cs typeface="Courier New" panose="02070309020205020404" pitchFamily="49" charset="0"/>
              </a:rPr>
              <a:t>   </a:t>
            </a:r>
            <a:r>
              <a:rPr lang="en-US" altLang="ko-KR" sz="1400" b="0" dirty="0" err="1">
                <a:latin typeface="Courier New" panose="02070309020205020404" pitchFamily="49" charset="0"/>
                <a:cs typeface="Courier New" panose="02070309020205020404" pitchFamily="49" charset="0"/>
              </a:rPr>
              <a:t>print_results</a:t>
            </a:r>
            <a:r>
              <a:rPr lang="en-US" altLang="ko-KR" sz="1400" b="0" dirty="0">
                <a:latin typeface="Courier New" panose="02070309020205020404" pitchFamily="49" charset="0"/>
                <a:cs typeface="Courier New" panose="02070309020205020404" pitchFamily="49" charset="0"/>
              </a:rPr>
              <a:t>();</a:t>
            </a:r>
          </a:p>
          <a:p>
            <a:pPr algn="l"/>
            <a:r>
              <a:rPr lang="en-US" altLang="ko-KR" sz="1400" b="0" dirty="0">
                <a:latin typeface="Courier New" panose="02070309020205020404" pitchFamily="49" charset="0"/>
                <a:cs typeface="Courier New" panose="02070309020205020404" pitchFamily="49" charset="0"/>
              </a:rPr>
              <a:t>}</a:t>
            </a:r>
          </a:p>
          <a:p>
            <a:pPr algn="l"/>
            <a:endParaRPr lang="ko-KR" altLang="en-US" sz="1600" b="0" dirty="0"/>
          </a:p>
        </p:txBody>
      </p:sp>
    </p:spTree>
    <p:extLst>
      <p:ext uri="{BB962C8B-B14F-4D97-AF65-F5344CB8AC3E}">
        <p14:creationId xmlns:p14="http://schemas.microsoft.com/office/powerpoint/2010/main" val="300379523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테마1">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사용자 지정 2">
      <a:majorFont>
        <a:latin typeface="HY중고딕"/>
        <a:ea typeface="HY중고딕"/>
        <a:cs typeface=""/>
      </a:majorFont>
      <a:minorFont>
        <a:latin typeface="HY중고딕"/>
        <a:ea typeface="HY중고딕"/>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tx1">
            <a:lumMod val="50000"/>
            <a:lumOff val="50000"/>
          </a:schemeClr>
        </a:solidFill>
        <a:ln w="12700" cap="flat" cmpd="sng" algn="ctr">
          <a:noFill/>
          <a:prstDash val="solid"/>
          <a:round/>
          <a:headEnd type="none" w="med" len="med"/>
          <a:tailEnd type="none" w="med" len="med"/>
        </a:ln>
        <a:effectLst/>
      </a:spPr>
      <a:bodyPr vert="horz" wrap="none" lIns="91440" tIns="45720" rIns="91440" bIns="45720" numCol="1" rtlCol="0" anchor="ctr" anchorCtr="0" compatLnSpc="1">
        <a:prstTxWarp prst="textNoShape">
          <a:avLst/>
        </a:prstTxWarp>
      </a:bodyPr>
      <a:lstStyle>
        <a:defPPr marL="342900" marR="0" indent="-342900" algn="l" defTabSz="914400" rtl="0" eaLnBrk="1" fontAlgn="base" latinLnBrk="1" hangingPunct="1">
          <a:lnSpc>
            <a:spcPct val="100000"/>
          </a:lnSpc>
          <a:spcBef>
            <a:spcPct val="20000"/>
          </a:spcBef>
          <a:spcAft>
            <a:spcPct val="0"/>
          </a:spcAft>
          <a:buClr>
            <a:schemeClr val="hlink"/>
          </a:buClr>
          <a:buSzPct val="155000"/>
          <a:buFont typeface="Wingdings" pitchFamily="2" charset="2"/>
          <a:buBlip>
            <a:blip xmlns:r="http://schemas.openxmlformats.org/officeDocument/2006/relationships" r:embed="rId1"/>
          </a:buBlip>
          <a:tabLst/>
          <a:defRPr kumimoji="0" sz="1600" b="0" i="0" u="none" strike="noStrike" cap="none" normalizeH="0" baseline="0" smtClean="0">
            <a:ln>
              <a:noFill/>
            </a:ln>
            <a:solidFill>
              <a:srgbClr val="000099"/>
            </a:solidFill>
            <a:effectLst/>
            <a:latin typeface="-소망M" pitchFamily="18" charset="-127"/>
            <a:ea typeface="-소망M" pitchFamily="18" charset="-127"/>
          </a:defRPr>
        </a:defPPr>
      </a:lstStyle>
    </a:spDef>
    <a:lnDef>
      <a:spPr>
        <a:noFill/>
        <a:ln w="12700" cap="flat" cmpd="sng" algn="ctr">
          <a:solidFill>
            <a:sysClr val="windowText" lastClr="000000"/>
          </a:solidFill>
          <a:prstDash val="solid"/>
          <a:miter lim="800000"/>
          <a:tailEnd type="none"/>
        </a:ln>
        <a:effectLst/>
      </a:spPr>
      <a:bodyPr/>
      <a:lstStyle/>
    </a:lnDef>
    <a:txDef>
      <a:spPr>
        <a:noFill/>
      </a:spPr>
      <a:bodyPr wrap="square" rtlCol="0">
        <a:spAutoFit/>
      </a:bodyPr>
      <a:lstStyle>
        <a:defPPr algn="ctr">
          <a:defRPr sz="1400" b="1" smtClean="0">
            <a:latin typeface="맑은 고딕" panose="020B0503020000020004" pitchFamily="50" charset="-127"/>
            <a:ea typeface="맑은 고딕" panose="020B0503020000020004" pitchFamily="50" charset="-127"/>
            <a:cs typeface="Helvetica" panose="020B0604020202020204" pitchFamily="34" charset="0"/>
          </a:defRPr>
        </a:defPPr>
      </a:lstStyle>
    </a:txDef>
  </a:objectDefaults>
  <a:extraClrSchemeLst>
    <a:extraClrScheme>
      <a:clrScheme name="1_비즈니스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1_비즈니스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1_비즈니스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1_비즈니스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1_비즈니스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1_비즈니스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1_비즈니스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1_비즈니스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1_비즈니스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테마1" id="{4FF67D30-625E-4AB9-AB2E-FF635787DAA8}" vid="{1B851D7F-DA76-41AE-AA05-367DFEE3533A}"/>
    </a:ext>
  </a:ext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맑은 고딕"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테마1</Template>
  <TotalTime>23420</TotalTime>
  <Words>4042</Words>
  <Application>Microsoft Office PowerPoint</Application>
  <PresentationFormat>와이드스크린</PresentationFormat>
  <Paragraphs>485</Paragraphs>
  <Slides>24</Slides>
  <Notes>8</Notes>
  <HiddenSlides>0</HiddenSlides>
  <MMClips>0</MMClips>
  <ScaleCrop>false</ScaleCrop>
  <HeadingPairs>
    <vt:vector size="6" baseType="variant">
      <vt:variant>
        <vt:lpstr>사용한 글꼴</vt:lpstr>
      </vt:variant>
      <vt:variant>
        <vt:i4>12</vt:i4>
      </vt:variant>
      <vt:variant>
        <vt:lpstr>테마</vt:lpstr>
      </vt:variant>
      <vt:variant>
        <vt:i4>1</vt:i4>
      </vt:variant>
      <vt:variant>
        <vt:lpstr>슬라이드 제목</vt:lpstr>
      </vt:variant>
      <vt:variant>
        <vt:i4>24</vt:i4>
      </vt:variant>
    </vt:vector>
  </HeadingPairs>
  <TitlesOfParts>
    <vt:vector size="37" baseType="lpstr">
      <vt:lpstr>Helvetica Neue Medium</vt:lpstr>
      <vt:lpstr>HY중고딕</vt:lpstr>
      <vt:lpstr>Gulim</vt:lpstr>
      <vt:lpstr>Malgun Gothic</vt:lpstr>
      <vt:lpstr>-소망M</vt:lpstr>
      <vt:lpstr>Arial</vt:lpstr>
      <vt:lpstr>Courier New</vt:lpstr>
      <vt:lpstr>Helvetica</vt:lpstr>
      <vt:lpstr>Helvetica Neue</vt:lpstr>
      <vt:lpstr>Tahoma</vt:lpstr>
      <vt:lpstr>Times New Roman</vt:lpstr>
      <vt:lpstr>Wingdings</vt:lpstr>
      <vt:lpstr>테마1</vt:lpstr>
      <vt:lpstr>Lecture 5: Debuggers</vt:lpstr>
      <vt:lpstr>Introduction to GNU Debugger</vt:lpstr>
      <vt:lpstr>Typical Steps for Debugging with GDB</vt:lpstr>
      <vt:lpstr>Typical Steps for Debugging with GDB (cont.)</vt:lpstr>
      <vt:lpstr>Typical Steps for Debugging with GDB (cont.)</vt:lpstr>
      <vt:lpstr>Other Useful Tips</vt:lpstr>
      <vt:lpstr>Debugging "insertsort.c” (from TAD)</vt:lpstr>
      <vt:lpstr>Debugging "insertsort.c” (from TAD)</vt:lpstr>
      <vt:lpstr>Debugging "insertsort.c” (from TAD)</vt:lpstr>
      <vt:lpstr>Insertion Sort</vt:lpstr>
      <vt:lpstr>Build &amp; Run the Program</vt:lpstr>
      <vt:lpstr>Build &amp; Run the Program</vt:lpstr>
      <vt:lpstr>PowerPoint 프레젠테이션</vt:lpstr>
      <vt:lpstr>Debugging Insertsort</vt:lpstr>
      <vt:lpstr>Debugging Insertsort</vt:lpstr>
      <vt:lpstr>Debugging Insertsort</vt:lpstr>
      <vt:lpstr>Debugging Insertsort</vt:lpstr>
      <vt:lpstr>Debugging Insertsort</vt:lpstr>
      <vt:lpstr>PowerPoint 프레젠테이션</vt:lpstr>
      <vt:lpstr>More on Breakpoints </vt:lpstr>
      <vt:lpstr>list/where/up/down</vt:lpstr>
      <vt:lpstr>Resuming Execution</vt:lpstr>
      <vt:lpstr>Gdb with core in eelab machines</vt:lpstr>
      <vt:lpstr>Assignment for Lecture 5</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Precept 1: Introduction to Programming</dc:title>
  <dc:creator>yhwan</dc:creator>
  <cp:lastModifiedBy>dongsuh</cp:lastModifiedBy>
  <cp:revision>494</cp:revision>
  <dcterms:created xsi:type="dcterms:W3CDTF">2016-01-10T11:49:48Z</dcterms:created>
  <dcterms:modified xsi:type="dcterms:W3CDTF">2022-03-30T02:34:08Z</dcterms:modified>
</cp:coreProperties>
</file>