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29"/>
  </p:notesMasterIdLst>
  <p:sldIdLst>
    <p:sldId id="332" r:id="rId3"/>
    <p:sldId id="305" r:id="rId4"/>
    <p:sldId id="265" r:id="rId5"/>
    <p:sldId id="329" r:id="rId6"/>
    <p:sldId id="312" r:id="rId7"/>
    <p:sldId id="284" r:id="rId8"/>
    <p:sldId id="316" r:id="rId9"/>
    <p:sldId id="330" r:id="rId10"/>
    <p:sldId id="318" r:id="rId11"/>
    <p:sldId id="315" r:id="rId12"/>
    <p:sldId id="320" r:id="rId13"/>
    <p:sldId id="319" r:id="rId14"/>
    <p:sldId id="321" r:id="rId15"/>
    <p:sldId id="326" r:id="rId16"/>
    <p:sldId id="290" r:id="rId17"/>
    <p:sldId id="294" r:id="rId18"/>
    <p:sldId id="295" r:id="rId19"/>
    <p:sldId id="297" r:id="rId20"/>
    <p:sldId id="298" r:id="rId21"/>
    <p:sldId id="1587" r:id="rId22"/>
    <p:sldId id="328" r:id="rId23"/>
    <p:sldId id="1586" r:id="rId24"/>
    <p:sldId id="1588" r:id="rId25"/>
    <p:sldId id="331" r:id="rId26"/>
    <p:sldId id="327" r:id="rId27"/>
    <p:sldId id="1584" r:id="rId28"/>
  </p:sldIdLst>
  <p:sldSz cx="9144000" cy="6858000" type="screen4x3"/>
  <p:notesSz cx="9144000" cy="6858000"/>
  <p:defaultTextStyle>
    <a:defPPr marL="0" marR="0" indent="0" algn="l" defTabSz="64274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60688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32137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482062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642749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803436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96412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124811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285497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DECB1C-07E8-4BB4-885C-EEF067CB3727}" v="7" dt="2022-03-18T03:41:00.985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89340" autoAdjust="0"/>
  </p:normalViewPr>
  <p:slideViewPr>
    <p:cSldViewPr snapToGrid="0" snapToObjects="1">
      <p:cViewPr varScale="1">
        <p:scale>
          <a:sx n="158" d="100"/>
          <a:sy n="158" d="100"/>
        </p:scale>
        <p:origin x="2012" y="76"/>
      </p:cViewPr>
      <p:guideLst>
        <p:guide orient="horz" pos="867"/>
        <p:guide pos="2880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woo Park" userId="8C5AQSrfVqGO2a8LR2SK/5hA7B8YPurciDM9yuU1evQ=" providerId="None" clId="Web-{90DECB1C-07E8-4BB4-885C-EEF067CB3727}"/>
    <pc:docChg chg="modSld">
      <pc:chgData name="Jinwoo Park" userId="8C5AQSrfVqGO2a8LR2SK/5hA7B8YPurciDM9yuU1evQ=" providerId="None" clId="Web-{90DECB1C-07E8-4BB4-885C-EEF067CB3727}" dt="2022-03-18T03:41:00.985" v="6" actId="20577"/>
      <pc:docMkLst>
        <pc:docMk/>
      </pc:docMkLst>
      <pc:sldChg chg="modSp">
        <pc:chgData name="Jinwoo Park" userId="8C5AQSrfVqGO2a8LR2SK/5hA7B8YPurciDM9yuU1evQ=" providerId="None" clId="Web-{90DECB1C-07E8-4BB4-885C-EEF067CB3727}" dt="2022-03-18T03:41:00.985" v="6" actId="20577"/>
        <pc:sldMkLst>
          <pc:docMk/>
          <pc:sldMk cId="1259600252" sldId="327"/>
        </pc:sldMkLst>
        <pc:spChg chg="mod">
          <ac:chgData name="Jinwoo Park" userId="8C5AQSrfVqGO2a8LR2SK/5hA7B8YPurciDM9yuU1evQ=" providerId="None" clId="Web-{90DECB1C-07E8-4BB4-885C-EEF067CB3727}" dt="2022-03-18T03:41:00.985" v="6" actId="20577"/>
          <ac:spMkLst>
            <pc:docMk/>
            <pc:sldMk cId="1259600252" sldId="327"/>
            <ac:spMk id="3" creationId="{3BED594A-77D3-4127-919D-67B93CD0A8EE}"/>
          </ac:spMkLst>
        </pc:spChg>
      </pc:sldChg>
      <pc:sldChg chg="modSp">
        <pc:chgData name="Jinwoo Park" userId="8C5AQSrfVqGO2a8LR2SK/5hA7B8YPurciDM9yuU1evQ=" providerId="None" clId="Web-{90DECB1C-07E8-4BB4-885C-EEF067CB3727}" dt="2022-03-18T03:40:08.844" v="2" actId="20577"/>
        <pc:sldMkLst>
          <pc:docMk/>
          <pc:sldMk cId="3121327368" sldId="332"/>
        </pc:sldMkLst>
        <pc:spChg chg="mod">
          <ac:chgData name="Jinwoo Park" userId="8C5AQSrfVqGO2a8LR2SK/5hA7B8YPurciDM9yuU1evQ=" providerId="None" clId="Web-{90DECB1C-07E8-4BB4-885C-EEF067CB3727}" dt="2022-03-18T03:40:08.844" v="2" actId="20577"/>
          <ac:spMkLst>
            <pc:docMk/>
            <pc:sldMk cId="3121327368" sldId="332"/>
            <ac:spMk id="4" creationId="{D33DF818-B844-403F-B685-D9A26E0397C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1pPr>
    <a:lvl2pPr indent="160688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2pPr>
    <a:lvl3pPr indent="32137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3pPr>
    <a:lvl4pPr indent="482062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4pPr>
    <a:lvl5pPr indent="642749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5pPr>
    <a:lvl6pPr indent="803436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6pPr>
    <a:lvl7pPr indent="96412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7pPr>
    <a:lvl8pPr indent="1124811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8pPr>
    <a:lvl9pPr indent="1285497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5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29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8:notes"/>
          <p:cNvSpPr txBox="1">
            <a:spLocks noGrp="1"/>
          </p:cNvSpPr>
          <p:nvPr>
            <p:ph type="body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KR" dirty="0"/>
              <a:t>ime – measure the time taken to execute </a:t>
            </a:r>
          </a:p>
        </p:txBody>
      </p:sp>
    </p:spTree>
    <p:extLst>
      <p:ext uri="{BB962C8B-B14F-4D97-AF65-F5344CB8AC3E}">
        <p14:creationId xmlns:p14="http://schemas.microsoft.com/office/powerpoint/2010/main" val="323328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KR" dirty="0"/>
              <a:t>olatile: do not have the variable target for compiler optiminzation – no dead-code elimination, etc.</a:t>
            </a:r>
          </a:p>
          <a:p>
            <a:endParaRPr lang="en-KR" dirty="0"/>
          </a:p>
          <a:p>
            <a:r>
              <a:rPr lang="en-KR" dirty="0"/>
              <a:t>Always read from memory – needed for MMIO mapped values, but bad in terms of performance (i.e., no caching effects)</a:t>
            </a:r>
          </a:p>
        </p:txBody>
      </p:sp>
    </p:spTree>
    <p:extLst>
      <p:ext uri="{BB962C8B-B14F-4D97-AF65-F5344CB8AC3E}">
        <p14:creationId xmlns:p14="http://schemas.microsoft.com/office/powerpoint/2010/main" val="3073743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KR" dirty="0"/>
              <a:t>r: short for ‘archive’, used to create static library using an object file.</a:t>
            </a:r>
          </a:p>
        </p:txBody>
      </p:sp>
    </p:spTree>
    <p:extLst>
      <p:ext uri="{BB962C8B-B14F-4D97-AF65-F5344CB8AC3E}">
        <p14:creationId xmlns:p14="http://schemas.microsoft.com/office/powerpoint/2010/main" val="103911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63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10988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668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608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2071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10928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01578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354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8220108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156628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903292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12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982830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52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41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768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278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249843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63330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57885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3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735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457201" y="2019937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/>
                <a:cs typeface="Helvetica"/>
              </a:rPr>
              <a:t>EE485B</a:t>
            </a: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/>
                <a:ea typeface="-소망M"/>
                <a:cs typeface="Helvetica"/>
                <a:sym typeface="Helvetica Neue"/>
              </a:rPr>
              <a:t>: Introduction to Environments &amp; Tools</a:t>
            </a: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/>
                <a:cs typeface="Helvetica"/>
              </a:rPr>
              <a:t> </a:t>
            </a:r>
            <a:endParaRPr kumimoji="0" lang="en-US" altLang="ko-KR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  <a:sym typeface="Helvetica Neue"/>
              </a:rPr>
              <a:t>for Modern Software Development</a:t>
            </a:r>
            <a:endParaRPr kumimoji="0" lang="ko-KR" altLang="en-US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8"/>
          <p:cNvSpPr/>
          <p:nvPr/>
        </p:nvSpPr>
        <p:spPr>
          <a:xfrm>
            <a:off x="1041379" y="1833221"/>
            <a:ext cx="3006322" cy="49853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…100101000110100100100… </a:t>
            </a:r>
            <a:endParaRPr/>
          </a:p>
        </p:txBody>
      </p:sp>
      <p:sp>
        <p:nvSpPr>
          <p:cNvPr id="332" name="Google Shape;332;p28"/>
          <p:cNvSpPr/>
          <p:nvPr/>
        </p:nvSpPr>
        <p:spPr>
          <a:xfrm>
            <a:off x="5437507" y="1817962"/>
            <a:ext cx="2773722" cy="49853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Helvetica Neue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…11100100000100100110…</a:t>
            </a:r>
            <a:endParaRPr/>
          </a:p>
        </p:txBody>
      </p:sp>
      <p:sp>
        <p:nvSpPr>
          <p:cNvPr id="333" name="Google Shape;333;p28"/>
          <p:cNvSpPr/>
          <p:nvPr/>
        </p:nvSpPr>
        <p:spPr>
          <a:xfrm>
            <a:off x="6426881" y="1417723"/>
            <a:ext cx="1556549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libc.so</a:t>
            </a:r>
            <a:endParaRPr sz="21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4" name="Google Shape;334;p28"/>
          <p:cNvSpPr/>
          <p:nvPr/>
        </p:nvSpPr>
        <p:spPr>
          <a:xfrm>
            <a:off x="6642631" y="2487190"/>
            <a:ext cx="363474" cy="29500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5" name="Google Shape;335;p28"/>
          <p:cNvSpPr/>
          <p:nvPr/>
        </p:nvSpPr>
        <p:spPr>
          <a:xfrm>
            <a:off x="2362803" y="2392170"/>
            <a:ext cx="363474" cy="43542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pSp>
        <p:nvGrpSpPr>
          <p:cNvPr id="336" name="Google Shape;336;p28"/>
          <p:cNvGrpSpPr/>
          <p:nvPr/>
        </p:nvGrpSpPr>
        <p:grpSpPr>
          <a:xfrm>
            <a:off x="2028295" y="2937779"/>
            <a:ext cx="5324719" cy="1018260"/>
            <a:chOff x="2007916" y="3789952"/>
            <a:chExt cx="7099625" cy="1357680"/>
          </a:xfrm>
        </p:grpSpPr>
        <p:sp>
          <p:nvSpPr>
            <p:cNvPr id="337" name="Google Shape;337;p28"/>
            <p:cNvSpPr/>
            <p:nvPr/>
          </p:nvSpPr>
          <p:spPr>
            <a:xfrm>
              <a:off x="2426014" y="3789952"/>
              <a:ext cx="6000958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Helvetica Neue"/>
                <a:buNone/>
              </a:pPr>
              <a:r>
                <a:rPr lang="en-US" sz="1500" b="1" i="0" u="none" strike="noStrike" cap="none" dirty="0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Linker</a:t>
              </a:r>
              <a:endParaRPr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338" name="Google Shape;338;p28"/>
            <p:cNvSpPr/>
            <p:nvPr/>
          </p:nvSpPr>
          <p:spPr>
            <a:xfrm>
              <a:off x="2007916" y="4382911"/>
              <a:ext cx="7099625" cy="4923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65"/>
                <a:buFont typeface="Courier New"/>
                <a:buNone/>
              </a:pPr>
              <a:r>
                <a:rPr lang="en-US" sz="1800" b="0" i="0" u="none" strike="noStrike" cap="none" dirty="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</a:t>
              </a:r>
              <a:r>
                <a:rPr lang="en-US" sz="1800" b="0" i="0" u="none" strike="noStrike" cap="none" dirty="0" err="1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hello.o</a:t>
              </a:r>
              <a:r>
                <a:rPr lang="en-US" sz="1800" b="0" i="0" u="none" strike="noStrike" cap="none" dirty="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 -lc -o hello</a:t>
              </a:r>
              <a:endParaRPr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340" name="Google Shape;340;p28"/>
          <p:cNvSpPr/>
          <p:nvPr/>
        </p:nvSpPr>
        <p:spPr>
          <a:xfrm>
            <a:off x="1947620" y="1390150"/>
            <a:ext cx="1201075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</a:pPr>
            <a:r>
              <a:rPr lang="en-US" sz="2100" b="0" i="0" u="none" strike="noStrike" cap="none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hello.o</a:t>
            </a:r>
            <a:endParaRPr sz="21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1" name="Google Shape;341;p28"/>
          <p:cNvSpPr/>
          <p:nvPr/>
        </p:nvSpPr>
        <p:spPr>
          <a:xfrm>
            <a:off x="4375390" y="4129939"/>
            <a:ext cx="363474" cy="46039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2" name="Google Shape;342;p28"/>
          <p:cNvSpPr/>
          <p:nvPr/>
        </p:nvSpPr>
        <p:spPr>
          <a:xfrm>
            <a:off x="4870295" y="4105852"/>
            <a:ext cx="96740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None/>
            </a:pPr>
            <a:r>
              <a:rPr lang="en-US" sz="21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hello</a:t>
            </a:r>
            <a:endParaRPr sz="2100" b="0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43" name="Google Shape;343;p28"/>
          <p:cNvSpPr/>
          <p:nvPr/>
        </p:nvSpPr>
        <p:spPr>
          <a:xfrm>
            <a:off x="2266604" y="4922449"/>
            <a:ext cx="4160277" cy="610595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20160001@eelab1:~$ ./hello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hello, world</a:t>
            </a:r>
            <a:endParaRPr/>
          </a:p>
        </p:txBody>
      </p:sp>
      <p:sp>
        <p:nvSpPr>
          <p:cNvPr id="344" name="Google Shape;344;p28"/>
          <p:cNvSpPr txBox="1"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Generate Executable Binary</a:t>
            </a: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5F01A-8D22-5E4B-AF39-A7D4377EC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1BDBA-3D51-8E46-ACA7-F68A7A2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165" y="728663"/>
            <a:ext cx="8235190" cy="5340991"/>
          </a:xfrm>
        </p:spPr>
        <p:txBody>
          <a:bodyPr/>
          <a:lstStyle/>
          <a:p>
            <a:pPr marL="0" indent="0" algn="ctr" latinLnBrk="0">
              <a:buNone/>
            </a:pPr>
            <a:endParaRPr lang="en-KR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 latinLnBrk="0">
              <a:buNone/>
            </a:pPr>
            <a:r>
              <a:rPr lang="en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-O</a:t>
            </a:r>
            <a:r>
              <a:rPr lang="en-KR" sz="1600" i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</a:p>
          <a:p>
            <a:pPr latinLnBrk="0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-O0</a:t>
            </a:r>
            <a:r>
              <a:rPr lang="en-US" sz="1800" dirty="0"/>
              <a:t>: (default) reduce the cost of compilation and make debugging</a:t>
            </a:r>
          </a:p>
          <a:p>
            <a:pPr latinLnBrk="0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-O1</a:t>
            </a:r>
            <a:r>
              <a:rPr lang="en-US" sz="1800" dirty="0"/>
              <a:t>: reduce code size and execution time</a:t>
            </a:r>
          </a:p>
          <a:p>
            <a:pPr latinLnBrk="0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-O2</a:t>
            </a:r>
            <a:r>
              <a:rPr lang="en-US" sz="1800" dirty="0"/>
              <a:t>: performs nearly all supported optimizations that do not involve a space-speed tradeoff</a:t>
            </a:r>
          </a:p>
          <a:p>
            <a:pPr latinLnBrk="0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-O3</a:t>
            </a:r>
            <a:r>
              <a:rPr lang="en-US" sz="1800" dirty="0"/>
              <a:t>: optimize more aggressive than O2</a:t>
            </a:r>
          </a:p>
          <a:p>
            <a:pPr latinLnBrk="0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</a:t>
            </a:r>
            <a:r>
              <a:rPr lang="en-US" sz="1800" dirty="0"/>
              <a:t>: optimize for size</a:t>
            </a:r>
          </a:p>
          <a:p>
            <a:pPr latinLnBrk="0"/>
            <a:endParaRPr lang="en-US" sz="1800" dirty="0"/>
          </a:p>
          <a:p>
            <a:pPr marL="0" indent="0" algn="ctr" latinLnBrk="0">
              <a:buNone/>
            </a:pP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–O3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count.c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–o count</a:t>
            </a:r>
          </a:p>
        </p:txBody>
      </p:sp>
    </p:spTree>
    <p:extLst>
      <p:ext uri="{BB962C8B-B14F-4D97-AF65-F5344CB8AC3E}">
        <p14:creationId xmlns:p14="http://schemas.microsoft.com/office/powerpoint/2010/main" val="448940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5F01A-8D22-5E4B-AF39-A7D4377EC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1BDBA-3D51-8E46-ACA7-F68A7A2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415" y="3821987"/>
            <a:ext cx="7794029" cy="2219217"/>
          </a:xfrm>
        </p:spPr>
        <p:txBody>
          <a:bodyPr/>
          <a:lstStyle/>
          <a:p>
            <a:pPr marL="0" indent="0" algn="ctr">
              <a:buNone/>
            </a:pPr>
            <a:endParaRPr lang="en-KR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count.c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 count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%time ./count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–O1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count.c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 count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%time ./count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  <a:cs typeface="Courier New" panose="02070309020205020404" pitchFamily="49" charset="0"/>
              </a:rPr>
              <a:t>Directly assign the last value of iteration to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sz="1600" dirty="0">
              <a:latin typeface="Helvetica" pitchFamily="2" charset="0"/>
              <a:cs typeface="Courier New" panose="02070309020205020404" pitchFamily="49" charset="0"/>
            </a:endParaRPr>
          </a:p>
        </p:txBody>
      </p:sp>
      <p:sp>
        <p:nvSpPr>
          <p:cNvPr id="5" name="Google Shape;244;p23">
            <a:extLst>
              <a:ext uri="{FF2B5EF4-FFF2-40B4-BE49-F238E27FC236}">
                <a16:creationId xmlns:a16="http://schemas.microsoft.com/office/drawing/2014/main" id="{B1A28475-61DF-DD4E-984A-B30FE7CB29F1}"/>
              </a:ext>
            </a:extLst>
          </p:cNvPr>
          <p:cNvSpPr/>
          <p:nvPr/>
        </p:nvSpPr>
        <p:spPr>
          <a:xfrm>
            <a:off x="1746607" y="994815"/>
            <a:ext cx="5935035" cy="2827172"/>
          </a:xfrm>
          <a:prstGeom prst="rect">
            <a:avLst/>
          </a:prstGeom>
          <a:solidFill>
            <a:srgbClr val="FFFF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count.c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*/</a:t>
            </a:r>
            <a:endParaRPr lang="en-US"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endParaRPr lang="en-US"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l">
              <a:buClr>
                <a:schemeClr val="dk1"/>
              </a:buClr>
              <a:buSzPts val="1500"/>
            </a:pPr>
            <a:r>
              <a:rPr lang="en-US" sz="1600" b="0" dirty="0">
                <a:solidFill>
                  <a:schemeClr val="dk1"/>
                </a:solidFill>
                <a:latin typeface="Courier New"/>
                <a:cs typeface="Courier New"/>
                <a:sym typeface="Courier New"/>
              </a:rPr>
              <a:t>#define COUNT  10000000000</a:t>
            </a:r>
          </a:p>
          <a:p>
            <a:pPr lvl="0" algn="l">
              <a:buClr>
                <a:schemeClr val="dk1"/>
              </a:buClr>
              <a:buSzPts val="1500"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main(void)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for ( 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0 ;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&lt; COUNT ; ++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 ;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68305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5F01A-8D22-5E4B-AF39-A7D4377EC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K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1BDBA-3D51-8E46-ACA7-F68A7A2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415" y="3798080"/>
            <a:ext cx="7794029" cy="2219217"/>
          </a:xfrm>
        </p:spPr>
        <p:txBody>
          <a:bodyPr/>
          <a:lstStyle/>
          <a:p>
            <a:pPr marL="0" indent="0" algn="ctr">
              <a:buNone/>
            </a:pPr>
            <a:endParaRPr lang="en-KR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count.c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 count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%time ./count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–O1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count.c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–o count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%time ./count</a:t>
            </a:r>
          </a:p>
          <a:p>
            <a:pPr marL="0" indent="0">
              <a:buNone/>
            </a:pPr>
            <a:r>
              <a:rPr lang="en-US" sz="1600" dirty="0">
                <a:latin typeface="Helvetica" pitchFamily="2" charset="0"/>
                <a:cs typeface="Courier New" panose="02070309020205020404" pitchFamily="49" charset="0"/>
              </a:rPr>
              <a:t>Enforce that the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Helvetica" pitchFamily="2" charset="0"/>
                <a:cs typeface="Courier New" panose="02070309020205020404" pitchFamily="49" charset="0"/>
              </a:rPr>
              <a:t> is read from memory in every iteration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Google Shape;244;p23">
            <a:extLst>
              <a:ext uri="{FF2B5EF4-FFF2-40B4-BE49-F238E27FC236}">
                <a16:creationId xmlns:a16="http://schemas.microsoft.com/office/drawing/2014/main" id="{B1A28475-61DF-DD4E-984A-B30FE7CB29F1}"/>
              </a:ext>
            </a:extLst>
          </p:cNvPr>
          <p:cNvSpPr/>
          <p:nvPr/>
        </p:nvSpPr>
        <p:spPr>
          <a:xfrm>
            <a:off x="1747940" y="991457"/>
            <a:ext cx="6929081" cy="2827172"/>
          </a:xfrm>
          <a:prstGeom prst="rect">
            <a:avLst/>
          </a:prstGeom>
          <a:solidFill>
            <a:srgbClr val="FFFF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/*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count.c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*/</a:t>
            </a:r>
            <a:endParaRPr lang="en-US"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endParaRPr lang="en-US"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 algn="l">
              <a:buClr>
                <a:schemeClr val="dk1"/>
              </a:buClr>
              <a:buSzPts val="1500"/>
            </a:pPr>
            <a:r>
              <a:rPr lang="en-US" sz="1600" b="0" dirty="0">
                <a:solidFill>
                  <a:schemeClr val="dk1"/>
                </a:solidFill>
                <a:latin typeface="Courier New"/>
                <a:cs typeface="Courier New"/>
                <a:sym typeface="Courier New"/>
              </a:rPr>
              <a:t>#define COUNT  10000000000</a:t>
            </a:r>
          </a:p>
          <a:p>
            <a:pPr lvl="0" algn="l">
              <a:buClr>
                <a:schemeClr val="dk1"/>
              </a:buClr>
              <a:buSzPts val="1500"/>
            </a:pP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main(void)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for ( </a:t>
            </a:r>
            <a:r>
              <a:rPr lang="en-US" sz="1600" i="0" u="none" strike="noStrike" cap="none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volatile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long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0 ;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&lt; COUNT ; ++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r>
              <a:rPr lang="en-US" sz="1600" b="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 ;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6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83029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11680-7DF3-4243-BFE8-B6B5924AE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53F7A-DCCD-8C4F-90EC-4A2D827CEB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latinLnBrk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-v -I/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/local/include -DDEBUG -Wall -W -O2 </a:t>
            </a:r>
          </a:p>
          <a:p>
            <a:pPr marL="0" indent="0" latinLnBrk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-L/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/local/lib -o hello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hello.c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br>
              <a:rPr lang="en-US" dirty="0"/>
            </a:br>
            <a:endParaRPr lang="en-US" dirty="0"/>
          </a:p>
          <a:p>
            <a:pPr marL="0" indent="0" latinLnBrk="0">
              <a:lnSpc>
                <a:spcPct val="100000"/>
              </a:lnSpc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-v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output the messages to the screen</a:t>
            </a:r>
            <a:endParaRPr lang="en-US" altLang="ko-K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location of the header file</a:t>
            </a:r>
            <a:endParaRPr lang="ko-KR" alt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Define the macro. It is the same as writing the </a:t>
            </a:r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#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define statement</a:t>
            </a:r>
            <a:r>
              <a:rPr lang="ko-KR" alt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altLang="ko-K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Wall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Warning all</a:t>
            </a:r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. Shows all warning</a:t>
            </a: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: shows all the rest of the warnings that cannot be shown with the –Wall option</a:t>
            </a:r>
            <a:endParaRPr lang="en-US" altLang="ko-K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O2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:  optimization level</a:t>
            </a:r>
            <a:endParaRPr lang="en-US" altLang="ko-K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location of the library files</a:t>
            </a: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output</a:t>
            </a:r>
            <a:r>
              <a:rPr lang="ko-KR" alt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filename</a:t>
            </a:r>
            <a:endParaRPr lang="ko-KR" altLang="en-US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latinLnBrk="0">
              <a:lnSpc>
                <a:spcPct val="100000"/>
              </a:lnSpc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lm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link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libm.so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(math library)</a:t>
            </a:r>
            <a:endParaRPr lang="en-US" altLang="ko-K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latinLnBrk="0">
              <a:buNone/>
            </a:pPr>
            <a:r>
              <a:rPr lang="en-US" altLang="ko-KR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: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generate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*.o </a:t>
            </a:r>
            <a:r>
              <a:rPr lang="en-US" sz="1600" dirty="0">
                <a:latin typeface="Helvetica" panose="020B0604020202020204" pitchFamily="34" charset="0"/>
                <a:cs typeface="Helvetica" panose="020B0604020202020204" pitchFamily="34" charset="0"/>
              </a:rPr>
              <a:t>file </a:t>
            </a:r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(simply compile and assemble the code </a:t>
            </a:r>
            <a:r>
              <a:rPr lang="en-US" altLang="ko-KR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without</a:t>
            </a:r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 linking)</a:t>
            </a:r>
          </a:p>
          <a:p>
            <a:pPr latinLnBrk="0"/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161648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C0A411-EEEA-48CF-B84F-935A3FB99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Library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65412F7-3F1C-4F99-8DDD-E4E64416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>
                <a:latin typeface="Helvetica" panose="020B0604020202020204" pitchFamily="34" charset="0"/>
                <a:cs typeface="Helvetica" panose="020B0604020202020204" pitchFamily="34" charset="0"/>
              </a:rPr>
              <a:t>A set of functions</a:t>
            </a:r>
            <a:endParaRPr lang="en-US" altLang="ko-KR" sz="16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altLang="ko-KR" sz="1800" dirty="0">
                <a:latin typeface="Helvetica" panose="020B0604020202020204" pitchFamily="34" charset="0"/>
                <a:cs typeface="Helvetica" panose="020B0604020202020204" pitchFamily="34" charset="0"/>
              </a:rPr>
              <a:t>Two types of library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Static library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Library is “statically” included in the binary program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Advantage: no dependency in the libraries installed in the system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Disadvantage: binary size becomes large. Same library can be loaded on to memory multiple times (waste of memory)</a:t>
            </a:r>
          </a:p>
          <a:p>
            <a:pPr lvl="1"/>
            <a:r>
              <a:rPr lang="en-US" altLang="ko-KR" sz="1600" dirty="0">
                <a:latin typeface="Helvetica" panose="020B0604020202020204" pitchFamily="34" charset="0"/>
                <a:cs typeface="Helvetica" panose="020B0604020202020204" pitchFamily="34" charset="0"/>
              </a:rPr>
              <a:t>Dynamic shared library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Library is “dynamically” linked when the program is executed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Advantage: small binary size</a:t>
            </a:r>
          </a:p>
          <a:p>
            <a:pPr lvl="2"/>
            <a:r>
              <a:rPr lang="en-US" altLang="ko-KR" sz="1400" dirty="0">
                <a:latin typeface="Helvetica" panose="020B0604020202020204" pitchFamily="34" charset="0"/>
                <a:cs typeface="Helvetica" panose="020B0604020202020204" pitchFamily="34" charset="0"/>
              </a:rPr>
              <a:t>Disadvantage: dependency in the installed library. Relatively long execution time (to dynamically load the library in on-demand basis)</a:t>
            </a:r>
          </a:p>
        </p:txBody>
      </p:sp>
    </p:spTree>
    <p:extLst>
      <p:ext uri="{BB962C8B-B14F-4D97-AF65-F5344CB8AC3E}">
        <p14:creationId xmlns:p14="http://schemas.microsoft.com/office/powerpoint/2010/main" val="3851778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7E195E-DDEB-4213-BCE0-B9B4A8108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main.c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BC312A-7BFA-42E3-9437-75BAA11ECB37}"/>
              </a:ext>
            </a:extLst>
          </p:cNvPr>
          <p:cNvSpPr txBox="1"/>
          <p:nvPr/>
        </p:nvSpPr>
        <p:spPr>
          <a:xfrm>
            <a:off x="1074640" y="1091141"/>
            <a:ext cx="6628738" cy="48320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"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swapper.h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#define MAX_STR 20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main(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argc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char *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[])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a, b;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char name[MAX_STR];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("Pleas enter two numbers: ");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scanf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("%d %d", &amp;a, &amp;b);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swapper_v1(&amp;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a,&amp;b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("Swapping is completed. What's your name? ");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scanf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("%19s", name);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("Ok, %s. Good job!\n", name);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0;</a:t>
            </a:r>
            <a:b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ko-KR" altLang="en-US" sz="1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306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7E195E-DDEB-4213-BCE0-B9B4A8108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swapper.h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BC312A-7BFA-42E3-9437-75BAA11ECB37}"/>
              </a:ext>
            </a:extLst>
          </p:cNvPr>
          <p:cNvSpPr txBox="1"/>
          <p:nvPr/>
        </p:nvSpPr>
        <p:spPr>
          <a:xfrm>
            <a:off x="533954" y="1049196"/>
            <a:ext cx="7576496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ifndef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SWAPPER_H_    /</a:t>
            </a:r>
            <a:r>
              <a:rPr lang="ko-KR" altLang="en-US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swapper.h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ko-KR" altLang="en-US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*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#define SWAPPER_H_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void swapper_v1(int *a, int *b);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endif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F6C3A3-4218-4AEE-B76A-7971FB9B1745}"/>
              </a:ext>
            </a:extLst>
          </p:cNvPr>
          <p:cNvSpPr txBox="1"/>
          <p:nvPr/>
        </p:nvSpPr>
        <p:spPr>
          <a:xfrm>
            <a:off x="533954" y="2410511"/>
            <a:ext cx="7576496" cy="39703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/* </a:t>
            </a:r>
          </a:p>
          <a:p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swapper.c</a:t>
            </a:r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*/</a:t>
            </a:r>
          </a:p>
          <a:p>
            <a:pPr algn="l"/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"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swapper.h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algn="l"/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int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[1024] = {1};</a:t>
            </a:r>
          </a:p>
          <a:p>
            <a:pPr algn="l"/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void swapper_v1(int *a, int *b)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int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local_a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local_b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local_a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= *a;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local_b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= *b;</a:t>
            </a:r>
          </a:p>
          <a:p>
            <a:pPr algn="l"/>
            <a:endParaRPr lang="en-US" altLang="ko-KR" sz="14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*a =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local_b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    *b = </a:t>
            </a:r>
            <a:r>
              <a:rPr lang="en-US" altLang="ko-KR" sz="14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local_a</a:t>
            </a:r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algn="l"/>
            <a:r>
              <a:rPr lang="en-US" altLang="ko-KR" sz="14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44609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 a Static Library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–c 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swapper.c</a:t>
            </a:r>
            <a:endParaRPr lang="en-US" altLang="ko-K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</a:t>
            </a: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</a:t>
            </a: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libswapper.a</a:t>
            </a:r>
            <a:r>
              <a:rPr lang="en-US" altLang="ko-KR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swapper.o</a:t>
            </a:r>
            <a:endParaRPr lang="en-US" altLang="ko-KR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altLang="ko-KR" dirty="0"/>
              <a:t>Create the static library named </a:t>
            </a:r>
            <a:r>
              <a:rPr lang="en-US" altLang="ko-KR" dirty="0" err="1"/>
              <a:t>libswapper.a</a:t>
            </a:r>
            <a:r>
              <a:rPr lang="en-US" altLang="ko-KR" dirty="0"/>
              <a:t> with </a:t>
            </a:r>
            <a:r>
              <a:rPr lang="en-US" altLang="ko-KR" dirty="0" err="1"/>
              <a:t>swapper.o</a:t>
            </a:r>
            <a:endParaRPr lang="en-US" altLang="ko-KR" dirty="0"/>
          </a:p>
          <a:p>
            <a:pPr lvl="2"/>
            <a:endParaRPr lang="en-US" altLang="ko-KR" dirty="0"/>
          </a:p>
          <a:p>
            <a:pPr marL="0" indent="0">
              <a:buNone/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–o simple-static </a:t>
            </a:r>
            <a:r>
              <a:rPr lang="en-US" altLang="ko-K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–L. –</a:t>
            </a:r>
            <a:r>
              <a:rPr lang="en-US" altLang="ko-K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lswapper</a:t>
            </a:r>
            <a:endParaRPr lang="en-US" altLang="ko-KR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altLang="ko-KR" dirty="0"/>
              <a:t>Create the binary with the static library</a:t>
            </a:r>
          </a:p>
          <a:p>
            <a:pPr lvl="2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-L</a:t>
            </a:r>
            <a:r>
              <a:rPr lang="en-US" altLang="ko-KR" dirty="0"/>
              <a:t>: location of the library</a:t>
            </a:r>
          </a:p>
          <a:p>
            <a:pPr lvl="2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-l</a:t>
            </a:r>
            <a:r>
              <a:rPr lang="en-US" altLang="ko-KR" dirty="0"/>
              <a:t>: name of library,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</a:t>
            </a:r>
            <a:r>
              <a:rPr lang="en-US" altLang="ko-KR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swapper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.a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00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 a Shared Library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5" y="794423"/>
            <a:ext cx="8478749" cy="5340991"/>
          </a:xfrm>
        </p:spPr>
        <p:txBody>
          <a:bodyPr/>
          <a:lstStyle/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–c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swapper.c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–shared –o libswapper.so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swapper.o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altLang="ko-KR" dirty="0"/>
              <a:t>Build shared library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libswapper.so</a:t>
            </a:r>
          </a:p>
          <a:p>
            <a:pPr lvl="1"/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ln –s [path to libswapper.so] /usr/lib/x86_64-linux/gnu/libswapper.so</a:t>
            </a:r>
          </a:p>
          <a:p>
            <a:pPr lvl="1"/>
            <a:r>
              <a:rPr lang="en-US" altLang="ko-KR" dirty="0"/>
              <a:t>Install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libswapper.so </a:t>
            </a:r>
            <a:r>
              <a:rPr lang="en-US" altLang="ko-KR" dirty="0"/>
              <a:t>to the system</a:t>
            </a:r>
            <a:r>
              <a:rPr lang="ko-KR" altLang="en-US" dirty="0"/>
              <a:t> </a:t>
            </a:r>
            <a:endParaRPr lang="en-US" altLang="ko-KR" dirty="0"/>
          </a:p>
          <a:p>
            <a:pPr lvl="1"/>
            <a:endParaRPr lang="en-US" altLang="ko-KR" dirty="0"/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–o simple-shared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–L. –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lswapper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altLang="ko-KR" dirty="0"/>
              <a:t>Build binary with the shared library</a:t>
            </a:r>
          </a:p>
          <a:p>
            <a:pPr lvl="1"/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Note: without “ln –s”, it would compile but not execute</a:t>
            </a:r>
          </a:p>
          <a:p>
            <a:pPr marL="0" indent="0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$ ./simple-shared</a:t>
            </a:r>
          </a:p>
          <a:p>
            <a:pPr marL="0" indent="0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./simple-shared: error while loading shared libraries: libswapper.so: cannot open shared object file: No such file or directory</a:t>
            </a:r>
          </a:p>
        </p:txBody>
      </p:sp>
    </p:spTree>
    <p:extLst>
      <p:ext uri="{BB962C8B-B14F-4D97-AF65-F5344CB8AC3E}">
        <p14:creationId xmlns:p14="http://schemas.microsoft.com/office/powerpoint/2010/main" val="806523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6B223-FCF1-487C-8359-098F69F501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101" y="1630324"/>
            <a:ext cx="6337300" cy="646331"/>
          </a:xfrm>
        </p:spPr>
        <p:txBody>
          <a:bodyPr/>
          <a:lstStyle/>
          <a:p>
            <a:pPr algn="ctr"/>
            <a:r>
              <a:rPr lang="en-US" altLang="ko-KR" dirty="0"/>
              <a:t>Lecture 4: Compiler</a:t>
            </a:r>
            <a:endParaRPr lang="ko-KR" altLang="en-US" dirty="0"/>
          </a:p>
        </p:txBody>
      </p:sp>
      <p:sp>
        <p:nvSpPr>
          <p:cNvPr id="3" name="EE388: Unix Kernel Design…">
            <a:extLst>
              <a:ext uri="{FF2B5EF4-FFF2-40B4-BE49-F238E27FC236}">
                <a16:creationId xmlns:a16="http://schemas.microsoft.com/office/drawing/2014/main" id="{36B836C0-98FC-4176-B8E0-CC07BCA22B42}"/>
              </a:ext>
            </a:extLst>
          </p:cNvPr>
          <p:cNvSpPr txBox="1"/>
          <p:nvPr/>
        </p:nvSpPr>
        <p:spPr>
          <a:xfrm>
            <a:off x="110817" y="252115"/>
            <a:ext cx="7877623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100" b="0"/>
            </a:pPr>
            <a:r>
              <a:rPr lang="en-US" sz="1477" dirty="0"/>
              <a:t>EE485: Introduction to Environment and Tools for Modern Software Development</a:t>
            </a:r>
            <a:endParaRPr sz="1477" b="0" dirty="0"/>
          </a:p>
        </p:txBody>
      </p:sp>
    </p:spTree>
    <p:extLst>
      <p:ext uri="{BB962C8B-B14F-4D97-AF65-F5344CB8AC3E}">
        <p14:creationId xmlns:p14="http://schemas.microsoft.com/office/powerpoint/2010/main" val="99014228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 a Shared Library (2)</a:t>
            </a:r>
            <a:endParaRPr lang="ko-KR" altLang="en-US" i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332" indent="0">
              <a:buNone/>
            </a:pP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If you have both .a and .so files in –L(</a:t>
            </a:r>
            <a:r>
              <a:rPr lang="en-US" altLang="ko-KR" sz="1800" dirty="0" err="1">
                <a:latin typeface="Arial" panose="020B0604020202020204" pitchFamily="34" charset="0"/>
                <a:cs typeface="Arial" panose="020B0604020202020204" pitchFamily="34" charset="0"/>
              </a:rPr>
              <a:t>dir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) then </a:t>
            </a:r>
            <a:r>
              <a:rPr lang="en-US" altLang="ko-KR" sz="1800" dirty="0" err="1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 will do dynamic linking. </a:t>
            </a:r>
          </a:p>
          <a:p>
            <a:pPr marL="33332" indent="0">
              <a:buNone/>
            </a:pP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You can force </a:t>
            </a:r>
            <a:r>
              <a:rPr lang="en-US" altLang="ko-KR" sz="1800" dirty="0" err="1">
                <a:latin typeface="Arial" panose="020B0604020202020204" pitchFamily="34" charset="0"/>
                <a:cs typeface="Arial" panose="020B0604020202020204" pitchFamily="34" charset="0"/>
              </a:rPr>
              <a:t>gcc</a:t>
            </a:r>
            <a:r>
              <a:rPr lang="en-US" altLang="ko-KR" sz="1800" dirty="0">
                <a:latin typeface="Arial" panose="020B0604020202020204" pitchFamily="34" charset="0"/>
                <a:cs typeface="Arial" panose="020B0604020202020204" pitchFamily="34" charset="0"/>
              </a:rPr>
              <a:t> to use static linking by:</a:t>
            </a: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The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ldd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command </a:t>
            </a: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E0B40DF-17EC-4CEF-BA62-2333F8D50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51" y="2118829"/>
            <a:ext cx="8515174" cy="790533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4B4B517C-E098-4475-89A6-0AA431E5A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325" y="3540782"/>
            <a:ext cx="8693952" cy="300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63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 a Shared Library and Install </a:t>
            </a:r>
            <a:r>
              <a:rPr lang="en-US" altLang="ko-KR" i="1" dirty="0"/>
              <a:t>without </a:t>
            </a:r>
            <a:r>
              <a:rPr lang="en-US" altLang="ko-KR" i="1" dirty="0" err="1"/>
              <a:t>sudo</a:t>
            </a:r>
            <a:endParaRPr lang="ko-KR" altLang="en-US" i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–c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swapper.c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–shared –o libswapper.so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swapper.o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altLang="ko-KR" dirty="0"/>
              <a:t>Build shared library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libswapper.so</a:t>
            </a:r>
          </a:p>
          <a:p>
            <a:pPr lvl="1"/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export USER_LD_PATH=$(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dirname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$(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realpath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[path to libswapper.so]))</a:t>
            </a: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ex) export USER_LD_PATH=$(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dirname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$(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realpath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./libswapper.so))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USER_LD_PATH</a:t>
            </a:r>
            <a:r>
              <a:rPr lang="en-US" altLang="ko-KR" dirty="0"/>
              <a:t> is a custom env variable to be used in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LD_LIBRARY_PATH</a:t>
            </a:r>
            <a:endParaRPr lang="en-US" altLang="ko-KR" dirty="0"/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export LD_LIBRARY_PATH=“$USER_LD_PATH:$LD_LIBRARY_PATH”</a:t>
            </a:r>
          </a:p>
          <a:p>
            <a:pPr lvl="1"/>
            <a:r>
              <a:rPr lang="en-US" altLang="ko-KR" dirty="0"/>
              <a:t>Add library path for </a:t>
            </a:r>
            <a:r>
              <a:rPr lang="en-US" altLang="ko-KR" dirty="0" err="1"/>
              <a:t>ld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LD_LIBRARY_PATH</a:t>
            </a:r>
            <a:r>
              <a:rPr lang="en-US" altLang="ko-KR" dirty="0"/>
              <a:t> is looked up first before the default path for libraries</a:t>
            </a:r>
          </a:p>
          <a:p>
            <a:pPr marL="471416" lvl="1" indent="0">
              <a:buNone/>
            </a:pPr>
            <a:endParaRPr lang="en-US" altLang="ko-KR" dirty="0"/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echo $USER_LD_PATH </a:t>
            </a:r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echo $LD_LIBRARY_PATH</a:t>
            </a:r>
          </a:p>
          <a:p>
            <a:pPr lvl="1">
              <a:buClr>
                <a:srgbClr val="0000FF"/>
              </a:buClr>
            </a:pPr>
            <a:r>
              <a:rPr lang="en-US" altLang="ko-KR" dirty="0">
                <a:solidFill>
                  <a:prstClr val="black"/>
                </a:solidFill>
              </a:rPr>
              <a:t>You can check the changes</a:t>
            </a: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605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i="1" dirty="0"/>
              <a:t>Checking symbols in a library </a:t>
            </a:r>
            <a:endParaRPr lang="ko-KR" altLang="en-US" i="1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$nm &lt;filename&gt;</a:t>
            </a: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3332" indent="0">
              <a:buNone/>
            </a:pP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F1939E2E-B7EE-4497-9605-4A448927B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274" y="1478346"/>
            <a:ext cx="7864798" cy="438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470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D4CDB05-ED10-4F1D-B987-6404461E5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i="1" dirty="0"/>
              <a:t>Checking symbols in an executable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E6746A2-97FA-4EEC-820D-7325B17A3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06" y="1039674"/>
            <a:ext cx="7665654" cy="565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55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E6AF181-F5D4-4FDA-8FF0-D47CFBD7B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 a Shared Library (without </a:t>
            </a:r>
            <a:r>
              <a:rPr lang="en-US" altLang="ko-KR" dirty="0" err="1"/>
              <a:t>sudo</a:t>
            </a:r>
            <a:r>
              <a:rPr lang="en-US" altLang="ko-KR" dirty="0"/>
              <a:t>) Continued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DD3F826-F7BB-4C89-BA32-D0C767BCC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1416" lvl="1" indent="0">
              <a:buNone/>
            </a:pPr>
            <a:endParaRPr lang="en-US" altLang="ko-KR" dirty="0"/>
          </a:p>
          <a:p>
            <a:pPr marL="471416" lvl="1" indent="0">
              <a:buNone/>
            </a:pPr>
            <a:r>
              <a:rPr lang="en-US" altLang="ko-KR" dirty="0"/>
              <a:t>LD_LIBRARY_PATH </a:t>
            </a:r>
            <a:r>
              <a:rPr lang="en-US" altLang="ko-KR" dirty="0">
                <a:latin typeface="Calibri" panose="020F0502020204030204" pitchFamily="34" charset="0"/>
                <a:cs typeface="Calibri" panose="020F0502020204030204" pitchFamily="34" charset="0"/>
              </a:rPr>
              <a:t>→ ???</a:t>
            </a:r>
            <a:endParaRPr lang="en-US" altLang="ko-KR" dirty="0"/>
          </a:p>
          <a:p>
            <a:pPr marL="471416" lvl="1" indent="0">
              <a:buNone/>
            </a:pPr>
            <a:endParaRPr lang="en-US" altLang="ko-KR" dirty="0"/>
          </a:p>
          <a:p>
            <a:pPr marL="471416" lvl="1" indent="0">
              <a:buNone/>
            </a:pPr>
            <a:endParaRPr lang="en-US" altLang="ko-KR" dirty="0"/>
          </a:p>
          <a:p>
            <a:pPr marL="471416" lvl="1" indent="0">
              <a:buNone/>
            </a:pPr>
            <a:endParaRPr lang="en-US" altLang="ko-KR" dirty="0"/>
          </a:p>
          <a:p>
            <a:pPr marL="471416" lvl="1" indent="0">
              <a:buNone/>
            </a:pPr>
            <a:endParaRPr lang="en-US" altLang="ko-KR" dirty="0"/>
          </a:p>
          <a:p>
            <a:pPr marL="33332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–o simple-shared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–L. –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lswapper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altLang="ko-KR" dirty="0"/>
              <a:t>Build binary with the shared library</a:t>
            </a: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0D691300-776A-46C4-94BC-0355C7D865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88986"/>
              </p:ext>
            </p:extLst>
          </p:nvPr>
        </p:nvGraphicFramePr>
        <p:xfrm>
          <a:off x="1887532" y="1807154"/>
          <a:ext cx="3329628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2121">
                  <a:extLst>
                    <a:ext uri="{9D8B030D-6E8A-4147-A177-3AD203B41FA5}">
                      <a16:colId xmlns:a16="http://schemas.microsoft.com/office/drawing/2014/main" val="254347789"/>
                    </a:ext>
                  </a:extLst>
                </a:gridCol>
                <a:gridCol w="2327507">
                  <a:extLst>
                    <a:ext uri="{9D8B030D-6E8A-4147-A177-3AD203B41FA5}">
                      <a16:colId xmlns:a16="http://schemas.microsoft.com/office/drawing/2014/main" val="7272855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Windows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PATH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6165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Linux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LD_LIBRARY_PATH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6396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 OS X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DYLD_LIBRARY_PATH</a:t>
                      </a:r>
                      <a:endParaRPr lang="ko-KR" alt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90394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1EEEF21-30B4-496E-AD05-25367AD0FAE0}"/>
              </a:ext>
            </a:extLst>
          </p:cNvPr>
          <p:cNvSpPr txBox="1"/>
          <p:nvPr/>
        </p:nvSpPr>
        <p:spPr>
          <a:xfrm>
            <a:off x="395536" y="901618"/>
            <a:ext cx="5746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ko-KR" sz="1400" b="1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Please, replace the variable in command, If you use other OS</a:t>
            </a:r>
            <a:endParaRPr lang="ko-KR" altLang="en-US" sz="1400" b="1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8150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D22C03-BEBE-4CA1-AE4D-EF9591C5C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Assignment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ED594A-77D3-4127-919D-67B93CD0A8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400" dirty="0"/>
              <a:t>Build the </a:t>
            </a:r>
            <a:r>
              <a:rPr lang="en-US" altLang="ko-KR" sz="1400" b="1" dirty="0"/>
              <a:t>static </a:t>
            </a:r>
            <a:r>
              <a:rPr lang="en-US" altLang="ko-KR" sz="1400" dirty="0"/>
              <a:t>library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libswapper.a</a:t>
            </a:r>
            <a:r>
              <a:rPr lang="en-US" altLang="ko-KR" sz="1400" dirty="0"/>
              <a:t> using the code provided in slide #17</a:t>
            </a:r>
          </a:p>
          <a:p>
            <a:r>
              <a:rPr lang="en-US" altLang="ko-KR" sz="1400" dirty="0"/>
              <a:t>Print the files that are in the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libswapper.a</a:t>
            </a:r>
            <a:r>
              <a:rPr lang="en-US" altLang="ko-KR" sz="1400" dirty="0"/>
              <a:t> library. Use the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–t</a:t>
            </a:r>
            <a:r>
              <a:rPr lang="en-US" altLang="ko-KR" sz="1400" dirty="0"/>
              <a:t> command</a:t>
            </a:r>
          </a:p>
          <a:p>
            <a:r>
              <a:rPr lang="en-US" altLang="ko-KR" sz="1400" dirty="0"/>
              <a:t>Compile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en-US" altLang="ko-KR" sz="1400" dirty="0"/>
              <a:t> and link with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libswapper.a</a:t>
            </a:r>
            <a:r>
              <a:rPr lang="en-US" altLang="ko-KR" sz="1400" dirty="0"/>
              <a:t>  (linking with a static library)</a:t>
            </a:r>
          </a:p>
          <a:p>
            <a:r>
              <a:rPr lang="en-US" altLang="ko-KR" sz="1400" dirty="0"/>
              <a:t>Print the size of the executable</a:t>
            </a:r>
          </a:p>
          <a:p>
            <a:r>
              <a:rPr lang="en-US" altLang="ko-KR" sz="1400" dirty="0"/>
              <a:t>Run the program and provide the screen shot that shows the results of the program execution</a:t>
            </a:r>
          </a:p>
          <a:p>
            <a:endParaRPr lang="en-US" altLang="ko-KR" sz="1400" dirty="0"/>
          </a:p>
          <a:p>
            <a:r>
              <a:rPr lang="en-US" altLang="ko-KR" sz="1400" dirty="0"/>
              <a:t>Build the </a:t>
            </a:r>
            <a:r>
              <a:rPr lang="en-US" altLang="ko-KR" sz="1400" b="1" dirty="0"/>
              <a:t>shared</a:t>
            </a:r>
            <a:r>
              <a:rPr lang="en-US" altLang="ko-KR" sz="1400" dirty="0"/>
              <a:t> library libswapper.so using the code provided in slide #17</a:t>
            </a:r>
          </a:p>
          <a:p>
            <a:r>
              <a:rPr lang="en-US" altLang="ko-KR" sz="1400" dirty="0"/>
              <a:t>Compile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main.c</a:t>
            </a:r>
            <a:r>
              <a:rPr lang="en-US" altLang="ko-KR" sz="1400" dirty="0"/>
              <a:t> with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libswapper.so</a:t>
            </a:r>
            <a:r>
              <a:rPr lang="en-US" altLang="ko-KR" sz="1400" dirty="0"/>
              <a:t> (linking with a shared library)</a:t>
            </a:r>
          </a:p>
          <a:p>
            <a:r>
              <a:rPr lang="en-US" altLang="ko-KR" sz="1400" dirty="0"/>
              <a:t>Print the size of the compiled binary</a:t>
            </a:r>
          </a:p>
          <a:p>
            <a:r>
              <a:rPr lang="en-US" altLang="ko-KR" sz="1400" dirty="0"/>
              <a:t>Run the program and provide the screen shot that shows the result of the program execution</a:t>
            </a:r>
          </a:p>
          <a:p>
            <a:endParaRPr lang="en-US" altLang="ko-KR" sz="1400" dirty="0"/>
          </a:p>
          <a:p>
            <a:pPr marL="469265" indent="-469265"/>
            <a:r>
              <a:rPr lang="en-US" altLang="ko-KR" sz="1400" b="1" dirty="0">
                <a:latin typeface="Helvetica"/>
                <a:cs typeface="Helvetica"/>
              </a:rPr>
              <a:t>Upload the screen shots (in JPG) of the result</a:t>
            </a:r>
            <a:r>
              <a:rPr lang="ko-KR" altLang="en-US" sz="1400" b="1" dirty="0">
                <a:latin typeface="Helvetica"/>
                <a:cs typeface="Helvetica"/>
              </a:rPr>
              <a:t> </a:t>
            </a:r>
            <a:r>
              <a:rPr lang="en-US" altLang="ko-KR" sz="1400" b="1" dirty="0">
                <a:latin typeface="Helvetica"/>
                <a:cs typeface="Helvetica"/>
              </a:rPr>
              <a:t>by Next Friday 10:25AM</a:t>
            </a:r>
          </a:p>
          <a:p>
            <a:endParaRPr lang="en-US" altLang="ko-KR" sz="1400" dirty="0"/>
          </a:p>
          <a:p>
            <a:endParaRPr lang="en-US" altLang="ko-KR" sz="1400" dirty="0"/>
          </a:p>
          <a:p>
            <a:endParaRPr lang="en-US" altLang="ko-KR" sz="1400" dirty="0"/>
          </a:p>
          <a:p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59600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Life of a program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Life of a program</a:t>
            </a:r>
          </a:p>
        </p:txBody>
      </p:sp>
      <p:pic>
        <p:nvPicPr>
          <p:cNvPr id="193" name="Screen Shot 2018-09-05 at 4.42.09 PM.png" descr="Screen Shot 2018-09-05 at 4.42.0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51" y="1086308"/>
            <a:ext cx="7765781" cy="50702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7812EA05-FB0E-4942-8AA6-5E8BFF0B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Building a C Program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C765A7CD-6C9C-47C5-A9B8-FEE1FF835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hello.c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/>
              <a:t>Compile and execute </a:t>
            </a:r>
            <a:r>
              <a:rPr lang="en-US" altLang="ko-KR" dirty="0" err="1"/>
              <a:t>hello.c</a:t>
            </a:r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7" name="Google Shape;244;p23">
            <a:extLst>
              <a:ext uri="{FF2B5EF4-FFF2-40B4-BE49-F238E27FC236}">
                <a16:creationId xmlns:a16="http://schemas.microsoft.com/office/drawing/2014/main" id="{F3222667-D5F7-4E8E-817B-C490F45A3507}"/>
              </a:ext>
            </a:extLst>
          </p:cNvPr>
          <p:cNvSpPr/>
          <p:nvPr/>
        </p:nvSpPr>
        <p:spPr>
          <a:xfrm>
            <a:off x="2398553" y="1359548"/>
            <a:ext cx="5098155" cy="1638872"/>
          </a:xfrm>
          <a:prstGeom prst="rect">
            <a:avLst/>
          </a:prstGeom>
          <a:solidFill>
            <a:srgbClr val="FFFF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main(void)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/* Write "hello, world\n" to 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stdout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 */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printf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("hello, world\n");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5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" name="Google Shape;246;p23">
            <a:extLst>
              <a:ext uri="{FF2B5EF4-FFF2-40B4-BE49-F238E27FC236}">
                <a16:creationId xmlns:a16="http://schemas.microsoft.com/office/drawing/2014/main" id="{1D792EFD-2574-4233-8E76-4014AF913C30}"/>
              </a:ext>
            </a:extLst>
          </p:cNvPr>
          <p:cNvSpPr/>
          <p:nvPr/>
        </p:nvSpPr>
        <p:spPr>
          <a:xfrm>
            <a:off x="2398553" y="3741198"/>
            <a:ext cx="5098155" cy="881854"/>
          </a:xfrm>
          <a:prstGeom prst="rect">
            <a:avLst/>
          </a:prstGeom>
          <a:solidFill>
            <a:srgbClr val="FFFF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ee209@ubuntu:~$ gcc209 hello.c -o hello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ee209@ubuntu:~$ ./hello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hello, world</a:t>
            </a:r>
            <a:endParaRPr/>
          </a:p>
        </p:txBody>
      </p:sp>
      <p:sp>
        <p:nvSpPr>
          <p:cNvPr id="9" name="Google Shape;247;p23">
            <a:extLst>
              <a:ext uri="{FF2B5EF4-FFF2-40B4-BE49-F238E27FC236}">
                <a16:creationId xmlns:a16="http://schemas.microsoft.com/office/drawing/2014/main" id="{C5A9A491-236B-4F1D-9483-FC6DE5AEFA22}"/>
              </a:ext>
            </a:extLst>
          </p:cNvPr>
          <p:cNvSpPr/>
          <p:nvPr/>
        </p:nvSpPr>
        <p:spPr>
          <a:xfrm>
            <a:off x="1126381" y="5244649"/>
            <a:ext cx="7292365" cy="589797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gcc209</a:t>
            </a:r>
            <a:r>
              <a:rPr lang="en-US" sz="1800" b="0" i="0" u="none" strike="noStrike" cap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is a script that executes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gcc -Wall -Werror -ansi -pedantic -std=c99 </a:t>
            </a:r>
            <a:endParaRPr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A9249264-D227-4F1B-88B6-E3D417359562}"/>
              </a:ext>
            </a:extLst>
          </p:cNvPr>
          <p:cNvCxnSpPr>
            <a:cxnSpLocks/>
          </p:cNvCxnSpPr>
          <p:nvPr/>
        </p:nvCxnSpPr>
        <p:spPr>
          <a:xfrm flipV="1">
            <a:off x="2123768" y="5834446"/>
            <a:ext cx="1" cy="30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774897B-9404-4C0D-A41D-62EF76353AF0}"/>
              </a:ext>
            </a:extLst>
          </p:cNvPr>
          <p:cNvSpPr txBox="1"/>
          <p:nvPr/>
        </p:nvSpPr>
        <p:spPr>
          <a:xfrm>
            <a:off x="1514467" y="6116466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a</a:t>
            </a:r>
            <a:r>
              <a:rPr 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ll warnings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9F658B98-BAFF-4124-8032-F3AEDC947BDF}"/>
              </a:ext>
            </a:extLst>
          </p:cNvPr>
          <p:cNvCxnSpPr>
            <a:cxnSpLocks/>
          </p:cNvCxnSpPr>
          <p:nvPr/>
        </p:nvCxnSpPr>
        <p:spPr>
          <a:xfrm flipV="1">
            <a:off x="3052469" y="5825057"/>
            <a:ext cx="1" cy="30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754EF26-68AA-4053-A85A-03F45D2D323B}"/>
              </a:ext>
            </a:extLst>
          </p:cNvPr>
          <p:cNvSpPr txBox="1"/>
          <p:nvPr/>
        </p:nvSpPr>
        <p:spPr>
          <a:xfrm>
            <a:off x="1812269" y="6108352"/>
            <a:ext cx="2770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Make a</a:t>
            </a:r>
            <a:r>
              <a:rPr 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ll warnings hard errors</a:t>
            </a: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DD66CE9A-FE0A-45B3-8E15-AA57869036BC}"/>
              </a:ext>
            </a:extLst>
          </p:cNvPr>
          <p:cNvCxnSpPr>
            <a:cxnSpLocks/>
          </p:cNvCxnSpPr>
          <p:nvPr/>
        </p:nvCxnSpPr>
        <p:spPr>
          <a:xfrm flipV="1">
            <a:off x="4049410" y="5828377"/>
            <a:ext cx="1" cy="30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80CF5F8-A88E-4187-8147-0A4D17B98138}"/>
              </a:ext>
            </a:extLst>
          </p:cNvPr>
          <p:cNvSpPr txBox="1"/>
          <p:nvPr/>
        </p:nvSpPr>
        <p:spPr>
          <a:xfrm>
            <a:off x="3250043" y="6104450"/>
            <a:ext cx="1736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Same as –std=c89</a:t>
            </a:r>
            <a:endParaRPr 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4500DF3C-4ECB-4D48-82D9-D08CE7840DA0}"/>
              </a:ext>
            </a:extLst>
          </p:cNvPr>
          <p:cNvCxnSpPr>
            <a:cxnSpLocks/>
          </p:cNvCxnSpPr>
          <p:nvPr/>
        </p:nvCxnSpPr>
        <p:spPr>
          <a:xfrm flipV="1">
            <a:off x="5102988" y="5834446"/>
            <a:ext cx="1" cy="30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AABDBA3-7A22-4400-AC2F-ED3EA839089C}"/>
              </a:ext>
            </a:extLst>
          </p:cNvPr>
          <p:cNvSpPr txBox="1"/>
          <p:nvPr/>
        </p:nvSpPr>
        <p:spPr>
          <a:xfrm>
            <a:off x="3288366" y="6129345"/>
            <a:ext cx="3929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Follow the ISO C standard specified by -std</a:t>
            </a:r>
            <a:endParaRPr 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D4FD09DF-75E4-45D4-9E9E-9E34598951C9}"/>
              </a:ext>
            </a:extLst>
          </p:cNvPr>
          <p:cNvCxnSpPr>
            <a:cxnSpLocks/>
          </p:cNvCxnSpPr>
          <p:nvPr/>
        </p:nvCxnSpPr>
        <p:spPr>
          <a:xfrm flipV="1">
            <a:off x="6508666" y="5818964"/>
            <a:ext cx="1" cy="300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C84AC1E-D032-4CB7-9DCB-EAFB02597949}"/>
              </a:ext>
            </a:extLst>
          </p:cNvPr>
          <p:cNvSpPr txBox="1"/>
          <p:nvPr/>
        </p:nvSpPr>
        <p:spPr>
          <a:xfrm>
            <a:off x="5683765" y="6156407"/>
            <a:ext cx="1649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use c99 standard</a:t>
            </a:r>
            <a:endParaRPr 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69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6" grpId="1"/>
      <p:bldP spid="18" grpId="0"/>
      <p:bldP spid="18" grpId="1"/>
      <p:bldP spid="20" grpId="0"/>
      <p:bldP spid="20" grpId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5"/>
          <p:cNvSpPr txBox="1"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Preprocess C Code</a:t>
            </a:r>
            <a:endParaRPr/>
          </a:p>
        </p:txBody>
      </p:sp>
      <p:sp>
        <p:nvSpPr>
          <p:cNvPr id="10" name="Google Shape;307;p26">
            <a:extLst>
              <a:ext uri="{FF2B5EF4-FFF2-40B4-BE49-F238E27FC236}">
                <a16:creationId xmlns:a16="http://schemas.microsoft.com/office/drawing/2014/main" id="{4C7A150B-5439-3048-B4A8-2E1E4CD0D661}"/>
              </a:ext>
            </a:extLst>
          </p:cNvPr>
          <p:cNvSpPr/>
          <p:nvPr/>
        </p:nvSpPr>
        <p:spPr>
          <a:xfrm>
            <a:off x="671150" y="3330475"/>
            <a:ext cx="273125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Courier New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gcc209 -S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hello.i</a:t>
            </a:r>
            <a:endParaRPr sz="1800" b="0" i="0" u="none" strike="noStrike" cap="none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1" name="Google Shape;322;p27">
            <a:extLst>
              <a:ext uri="{FF2B5EF4-FFF2-40B4-BE49-F238E27FC236}">
                <a16:creationId xmlns:a16="http://schemas.microsoft.com/office/drawing/2014/main" id="{BD27186D-FCEA-A641-8626-8288EE4BC94D}"/>
              </a:ext>
            </a:extLst>
          </p:cNvPr>
          <p:cNvSpPr/>
          <p:nvPr/>
        </p:nvSpPr>
        <p:spPr>
          <a:xfrm>
            <a:off x="671150" y="4384723"/>
            <a:ext cx="2731255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Courier New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gcc209 -c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hello.s</a:t>
            </a:r>
            <a:endParaRPr sz="1800" b="0" i="0" u="none" strike="noStrike" cap="none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" name="Google Shape;294;p25">
            <a:extLst>
              <a:ext uri="{FF2B5EF4-FFF2-40B4-BE49-F238E27FC236}">
                <a16:creationId xmlns:a16="http://schemas.microsoft.com/office/drawing/2014/main" id="{DC5EAFCB-42E6-CA43-9838-9CE122AA9494}"/>
              </a:ext>
            </a:extLst>
          </p:cNvPr>
          <p:cNvSpPr/>
          <p:nvPr/>
        </p:nvSpPr>
        <p:spPr>
          <a:xfrm>
            <a:off x="671150" y="963094"/>
            <a:ext cx="390085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Courier New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gcc209 -E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hello.c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&gt;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hello.i</a:t>
            </a:r>
            <a:endParaRPr sz="1800" b="0" i="0" u="none" strike="noStrike" cap="none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" name="Google Shape;338;p28">
            <a:extLst>
              <a:ext uri="{FF2B5EF4-FFF2-40B4-BE49-F238E27FC236}">
                <a16:creationId xmlns:a16="http://schemas.microsoft.com/office/drawing/2014/main" id="{5A7EF096-3A22-174C-8410-965E8ECA1D50}"/>
              </a:ext>
            </a:extLst>
          </p:cNvPr>
          <p:cNvSpPr/>
          <p:nvPr/>
        </p:nvSpPr>
        <p:spPr>
          <a:xfrm>
            <a:off x="113678" y="5250069"/>
            <a:ext cx="516561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Courier New"/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gcc209 </a:t>
            </a:r>
            <a:r>
              <a:rPr lang="en-US" sz="1800" b="0" i="0" u="none" strike="noStrike" cap="none" dirty="0" err="1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hello.o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-lc -o hello</a:t>
            </a:r>
            <a:endParaRPr sz="1800" b="0" i="0" u="none" strike="noStrike" cap="none" dirty="0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A0ABFE-5C53-D042-B243-9FD9DD581AA0}"/>
              </a:ext>
            </a:extLst>
          </p:cNvPr>
          <p:cNvSpPr txBox="1"/>
          <p:nvPr/>
        </p:nvSpPr>
        <p:spPr>
          <a:xfrm>
            <a:off x="1206370" y="1376363"/>
            <a:ext cx="4345970" cy="1533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P</a:t>
            </a:r>
            <a:r>
              <a:rPr lang="en-KR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reprocessing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R</a:t>
            </a:r>
            <a:r>
              <a:rPr lang="en-KR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emove comments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Processing Macros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Substitute files in the #include </a:t>
            </a:r>
            <a:endParaRPr lang="en-KR" sz="1600" b="0" dirty="0"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A47AB2-46EA-9F47-A028-D6568137A8B0}"/>
              </a:ext>
            </a:extLst>
          </p:cNvPr>
          <p:cNvSpPr txBox="1"/>
          <p:nvPr/>
        </p:nvSpPr>
        <p:spPr>
          <a:xfrm>
            <a:off x="1101915" y="3617782"/>
            <a:ext cx="6036303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Compile; generates an assembler language file (.s file)</a:t>
            </a:r>
            <a:endParaRPr lang="en-KR" sz="1600" b="0" dirty="0"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50BAF1-91F7-144B-B418-0B6CC5405265}"/>
              </a:ext>
            </a:extLst>
          </p:cNvPr>
          <p:cNvSpPr txBox="1"/>
          <p:nvPr/>
        </p:nvSpPr>
        <p:spPr>
          <a:xfrm>
            <a:off x="1101916" y="4618571"/>
            <a:ext cx="4345970" cy="425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Assemble or compile but do not link</a:t>
            </a:r>
            <a:endParaRPr lang="en-KR" sz="1600" b="0" dirty="0"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B9CD29-E4B3-6E46-9A48-DAD4AB269CC2}"/>
              </a:ext>
            </a:extLst>
          </p:cNvPr>
          <p:cNvSpPr txBox="1"/>
          <p:nvPr/>
        </p:nvSpPr>
        <p:spPr>
          <a:xfrm>
            <a:off x="1101916" y="5591857"/>
            <a:ext cx="4345970" cy="425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0" dirty="0"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</a:rPr>
              <a:t>link</a:t>
            </a:r>
            <a:endParaRPr lang="en-KR" sz="1600" b="0" dirty="0"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9"/>
          <p:cNvSpPr/>
          <p:nvPr/>
        </p:nvSpPr>
        <p:spPr>
          <a:xfrm>
            <a:off x="911774" y="1768852"/>
            <a:ext cx="131799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hello.c</a:t>
            </a:r>
            <a:endParaRPr sz="21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350" name="Google Shape;350;p29"/>
          <p:cNvGrpSpPr/>
          <p:nvPr/>
        </p:nvGrpSpPr>
        <p:grpSpPr>
          <a:xfrm>
            <a:off x="324583" y="2643707"/>
            <a:ext cx="2773722" cy="880213"/>
            <a:chOff x="2426015" y="4954218"/>
            <a:chExt cx="3698296" cy="1372394"/>
          </a:xfrm>
        </p:grpSpPr>
        <p:sp>
          <p:nvSpPr>
            <p:cNvPr id="351" name="Google Shape;351;p29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Helvetica Neue"/>
                <a:buNone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 Preprocessor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352" name="Google Shape;352;p29"/>
            <p:cNvSpPr/>
            <p:nvPr/>
          </p:nvSpPr>
          <p:spPr>
            <a:xfrm>
              <a:off x="2454327" y="5575611"/>
              <a:ext cx="3641673" cy="75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65"/>
                <a:buFont typeface="Courier New"/>
                <a:buNone/>
              </a:pPr>
              <a:r>
                <a:rPr lang="en-US" sz="1265" b="0" i="0" u="none" strike="noStrike" cap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gcc209 -E hello.c &gt; hello.i</a:t>
              </a:r>
              <a:endParaRPr sz="1265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353" name="Google Shape;353;p29"/>
          <p:cNvSpPr/>
          <p:nvPr/>
        </p:nvSpPr>
        <p:spPr>
          <a:xfrm>
            <a:off x="1529707" y="2188459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4" name="Google Shape;354;p29"/>
          <p:cNvSpPr/>
          <p:nvPr/>
        </p:nvSpPr>
        <p:spPr>
          <a:xfrm>
            <a:off x="1529707" y="3634124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5" name="Google Shape;355;p29"/>
          <p:cNvSpPr/>
          <p:nvPr/>
        </p:nvSpPr>
        <p:spPr>
          <a:xfrm>
            <a:off x="1056264" y="3918563"/>
            <a:ext cx="131799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hello.i</a:t>
            </a:r>
            <a:endParaRPr sz="21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56" name="Google Shape;356;p29"/>
          <p:cNvSpPr/>
          <p:nvPr/>
        </p:nvSpPr>
        <p:spPr>
          <a:xfrm>
            <a:off x="1529707" y="4342524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357" name="Google Shape;357;p29"/>
          <p:cNvGrpSpPr/>
          <p:nvPr/>
        </p:nvGrpSpPr>
        <p:grpSpPr>
          <a:xfrm>
            <a:off x="324583" y="4685781"/>
            <a:ext cx="2773722" cy="870776"/>
            <a:chOff x="2426015" y="4954218"/>
            <a:chExt cx="3698296" cy="1357680"/>
          </a:xfrm>
        </p:grpSpPr>
        <p:sp>
          <p:nvSpPr>
            <p:cNvPr id="358" name="Google Shape;358;p29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Helvetica Neue"/>
                <a:buNone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 Compiler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359" name="Google Shape;359;p29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65"/>
                <a:buFont typeface="Courier New"/>
                <a:buNone/>
              </a:pPr>
              <a:r>
                <a:rPr lang="en-US" sz="1265" b="0" i="0" u="none" strike="noStrike" cap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gcc209 -S hello.i</a:t>
              </a:r>
              <a:endParaRPr sz="1265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360" name="Google Shape;360;p29"/>
          <p:cNvSpPr/>
          <p:nvPr/>
        </p:nvSpPr>
        <p:spPr>
          <a:xfrm>
            <a:off x="3797973" y="4979822"/>
            <a:ext cx="131799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hello.s</a:t>
            </a:r>
            <a:endParaRPr sz="21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1" name="Google Shape;361;p29"/>
          <p:cNvSpPr/>
          <p:nvPr/>
        </p:nvSpPr>
        <p:spPr>
          <a:xfrm rot="-5400000">
            <a:off x="3352814" y="4905301"/>
            <a:ext cx="310831" cy="566912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362" name="Google Shape;362;p29"/>
          <p:cNvGrpSpPr/>
          <p:nvPr/>
        </p:nvGrpSpPr>
        <p:grpSpPr>
          <a:xfrm>
            <a:off x="5734515" y="4753370"/>
            <a:ext cx="2773722" cy="870776"/>
            <a:chOff x="2426015" y="4954218"/>
            <a:chExt cx="3698296" cy="1357680"/>
          </a:xfrm>
        </p:grpSpPr>
        <p:sp>
          <p:nvSpPr>
            <p:cNvPr id="363" name="Google Shape;363;p29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Helvetica Neue"/>
                <a:buNone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 Assembler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364" name="Google Shape;364;p29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65"/>
                <a:buFont typeface="Courier New"/>
                <a:buNone/>
              </a:pPr>
              <a:r>
                <a:rPr lang="en-US" sz="1265" b="0" i="0" u="none" strike="noStrike" cap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gcc209 -c hello.s</a:t>
              </a:r>
              <a:endParaRPr sz="1265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365" name="Google Shape;365;p29"/>
          <p:cNvSpPr/>
          <p:nvPr/>
        </p:nvSpPr>
        <p:spPr>
          <a:xfrm rot="-5400000">
            <a:off x="5296783" y="4906439"/>
            <a:ext cx="310829" cy="56463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6" name="Google Shape;366;p29"/>
          <p:cNvSpPr/>
          <p:nvPr/>
        </p:nvSpPr>
        <p:spPr>
          <a:xfrm>
            <a:off x="6462381" y="3943514"/>
            <a:ext cx="1317990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hello.o</a:t>
            </a:r>
            <a:endParaRPr sz="21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7" name="Google Shape;367;p29"/>
          <p:cNvSpPr/>
          <p:nvPr/>
        </p:nvSpPr>
        <p:spPr>
          <a:xfrm rot="10800000">
            <a:off x="6963084" y="4387640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8" name="Google Shape;368;p29"/>
          <p:cNvSpPr/>
          <p:nvPr/>
        </p:nvSpPr>
        <p:spPr>
          <a:xfrm rot="10800000">
            <a:off x="6939638" y="3633712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69" name="Google Shape;369;p29"/>
          <p:cNvSpPr/>
          <p:nvPr/>
        </p:nvSpPr>
        <p:spPr>
          <a:xfrm>
            <a:off x="7667505" y="3947178"/>
            <a:ext cx="1403944" cy="415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libc.a</a:t>
            </a:r>
            <a:endParaRPr sz="21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70" name="Google Shape;370;p29"/>
          <p:cNvSpPr/>
          <p:nvPr/>
        </p:nvSpPr>
        <p:spPr>
          <a:xfrm rot="8419785">
            <a:off x="7914330" y="3487399"/>
            <a:ext cx="363474" cy="45432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371" name="Google Shape;371;p29"/>
          <p:cNvGrpSpPr/>
          <p:nvPr/>
        </p:nvGrpSpPr>
        <p:grpSpPr>
          <a:xfrm>
            <a:off x="5734514" y="2643707"/>
            <a:ext cx="2773722" cy="880213"/>
            <a:chOff x="2426015" y="3789952"/>
            <a:chExt cx="3698296" cy="1372394"/>
          </a:xfrm>
        </p:grpSpPr>
        <p:sp>
          <p:nvSpPr>
            <p:cNvPr id="372" name="Google Shape;372;p29"/>
            <p:cNvSpPr/>
            <p:nvPr/>
          </p:nvSpPr>
          <p:spPr>
            <a:xfrm>
              <a:off x="2426015" y="3789952"/>
              <a:ext cx="3698296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Helvetica Neue"/>
                <a:buNone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Linker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373" name="Google Shape;373;p29"/>
            <p:cNvSpPr/>
            <p:nvPr/>
          </p:nvSpPr>
          <p:spPr>
            <a:xfrm>
              <a:off x="2454327" y="4411345"/>
              <a:ext cx="3641673" cy="7510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65"/>
                <a:buFont typeface="Courier New"/>
                <a:buNone/>
              </a:pPr>
              <a:r>
                <a:rPr lang="en-US" sz="1265" b="0" i="0" u="none" strike="noStrike" cap="none">
                  <a:solidFill>
                    <a:schemeClr val="dk1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hello.o -lc -o hello</a:t>
              </a:r>
              <a:endParaRPr sz="1265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</p:grpSp>
      <p:sp>
        <p:nvSpPr>
          <p:cNvPr id="374" name="Google Shape;374;p29"/>
          <p:cNvSpPr/>
          <p:nvPr/>
        </p:nvSpPr>
        <p:spPr>
          <a:xfrm rot="10800000">
            <a:off x="6939638" y="2198353"/>
            <a:ext cx="363474" cy="2522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75" name="Google Shape;375;p29"/>
          <p:cNvSpPr/>
          <p:nvPr/>
        </p:nvSpPr>
        <p:spPr>
          <a:xfrm>
            <a:off x="6624284" y="1806424"/>
            <a:ext cx="994183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urier New"/>
              <a:buNone/>
            </a:pPr>
            <a:r>
              <a:rPr lang="en-US" sz="2100" b="0" i="0" u="none" strike="noStrike" cap="non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hello</a:t>
            </a:r>
            <a:endParaRPr sz="21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grpSp>
        <p:nvGrpSpPr>
          <p:cNvPr id="376" name="Google Shape;376;p29"/>
          <p:cNvGrpSpPr/>
          <p:nvPr/>
        </p:nvGrpSpPr>
        <p:grpSpPr>
          <a:xfrm>
            <a:off x="3002386" y="1506074"/>
            <a:ext cx="2773722" cy="1018260"/>
            <a:chOff x="2426015" y="4954218"/>
            <a:chExt cx="3698296" cy="1357680"/>
          </a:xfrm>
        </p:grpSpPr>
        <p:sp>
          <p:nvSpPr>
            <p:cNvPr id="377" name="Google Shape;377;p29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500"/>
                <a:buFont typeface="Helvetica Neue"/>
                <a:buNone/>
              </a:pPr>
              <a:r>
                <a:rPr lang="en-US" sz="1500" b="1" i="0" u="none" strike="noStrike" cap="none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Shortcut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Helvetica Neue"/>
                <a:buNone/>
              </a:pPr>
              <a:endParaRPr sz="1500" b="0" i="0" u="none" strike="noStrike" cap="none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endParaRPr>
            </a:p>
          </p:txBody>
        </p:sp>
        <p:sp>
          <p:nvSpPr>
            <p:cNvPr id="378" name="Google Shape;378;p29"/>
            <p:cNvSpPr/>
            <p:nvPr/>
          </p:nvSpPr>
          <p:spPr>
            <a:xfrm>
              <a:off x="2454327" y="5575611"/>
              <a:ext cx="3641673" cy="38266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265"/>
                <a:buFont typeface="Courier New"/>
                <a:buNone/>
              </a:pPr>
              <a:r>
                <a:rPr lang="en-US" sz="1265" b="0" i="0" u="none" strike="noStrike" cap="none">
                  <a:solidFill>
                    <a:srgbClr val="FF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gcc209 hello.c -o hello</a:t>
              </a:r>
              <a:endParaRPr/>
            </a:p>
          </p:txBody>
        </p:sp>
      </p:grpSp>
      <p:sp>
        <p:nvSpPr>
          <p:cNvPr id="379" name="Google Shape;379;p29"/>
          <p:cNvSpPr/>
          <p:nvPr/>
        </p:nvSpPr>
        <p:spPr>
          <a:xfrm rot="-5400000">
            <a:off x="2418353" y="1665483"/>
            <a:ext cx="310829" cy="6667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80" name="Google Shape;380;p29"/>
          <p:cNvSpPr/>
          <p:nvPr/>
        </p:nvSpPr>
        <p:spPr>
          <a:xfrm rot="-5400000">
            <a:off x="6100094" y="1653302"/>
            <a:ext cx="310829" cy="692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65"/>
              <a:buFont typeface="Helvetica Neue"/>
              <a:buNone/>
            </a:pPr>
            <a:endParaRPr sz="1265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381" name="Google Shape;381;p29"/>
          <p:cNvSpPr txBox="1"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Shortcut of All Processes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F5A4D-51FE-D246-9CCB-C0A3F74D6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9E625-2D57-404E-8E72-A3BE1A64D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642" y="794423"/>
            <a:ext cx="7932083" cy="5340991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% g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cc –help</a:t>
            </a:r>
          </a:p>
          <a:p>
            <a:pPr marL="0" indent="0">
              <a:buNone/>
            </a:pPr>
            <a:r>
              <a:rPr lang="en-US" dirty="0">
                <a:latin typeface="Helvetica" pitchFamily="2" charset="0"/>
                <a:cs typeface="Courier New" panose="02070309020205020404" pitchFamily="49" charset="0"/>
              </a:rPr>
              <a:t>W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ill get all the options</a:t>
            </a: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%g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cc [compile options] [input files] [list of libraries] –o [outputfile]</a:t>
            </a:r>
          </a:p>
          <a:p>
            <a:pPr marL="0" indent="0">
              <a:buNone/>
            </a:pP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%gcc hello.c</a:t>
            </a:r>
          </a:p>
          <a:p>
            <a:pPr marL="0" indent="0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%gcc hello.c –o hello</a:t>
            </a:r>
          </a:p>
        </p:txBody>
      </p:sp>
    </p:spTree>
    <p:extLst>
      <p:ext uri="{BB962C8B-B14F-4D97-AF65-F5344CB8AC3E}">
        <p14:creationId xmlns:p14="http://schemas.microsoft.com/office/powerpoint/2010/main" val="440560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A4B96760-B7D0-4BF2-A88F-16601F1F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</a:t>
            </a:r>
            <a:r>
              <a:rPr lang="en-KR" altLang="ko-KR" dirty="0"/>
              <a:t>ibrary</a:t>
            </a:r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547AF67-B6F1-41EC-92E6-CE356D2C3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4537526"/>
            <a:ext cx="8235190" cy="1597887"/>
          </a:xfrm>
        </p:spPr>
        <p:txBody>
          <a:bodyPr/>
          <a:lstStyle/>
          <a:p>
            <a:r>
              <a:rPr lang="en-US" altLang="ko-KR" dirty="0"/>
              <a:t>It is declared in &lt;</a:t>
            </a:r>
            <a:r>
              <a:rPr lang="en-US" altLang="ko-KR" dirty="0" err="1"/>
              <a:t>stdio.h</a:t>
            </a:r>
            <a:r>
              <a:rPr lang="en-US" altLang="ko-KR" dirty="0"/>
              <a:t>&gt;</a:t>
            </a:r>
          </a:p>
          <a:p>
            <a:r>
              <a:rPr lang="en-US" altLang="ko-KR" dirty="0"/>
              <a:t>It is defined in standard C library</a:t>
            </a:r>
          </a:p>
          <a:p>
            <a:r>
              <a:rPr lang="en-US" altLang="ko-KR" dirty="0"/>
              <a:t>The name of the standard C library is </a:t>
            </a:r>
            <a:r>
              <a:rPr lang="en-US" altLang="ko-KR" dirty="0" err="1"/>
              <a:t>libc.a</a:t>
            </a:r>
            <a:r>
              <a:rPr lang="en-US" altLang="ko-KR" dirty="0"/>
              <a:t> (or </a:t>
            </a:r>
            <a:r>
              <a:rPr lang="en-US" altLang="ko-KR" dirty="0" err="1"/>
              <a:t>glibc.a</a:t>
            </a:r>
            <a:r>
              <a:rPr lang="en-US" altLang="ko-KR" dirty="0"/>
              <a:t> for GNU C library)</a:t>
            </a:r>
          </a:p>
          <a:p>
            <a:endParaRPr lang="ko-KR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097828-C7B6-4450-80E9-9283DDEE5F32}"/>
              </a:ext>
            </a:extLst>
          </p:cNvPr>
          <p:cNvSpPr txBox="1">
            <a:spLocks/>
          </p:cNvSpPr>
          <p:nvPr/>
        </p:nvSpPr>
        <p:spPr bwMode="auto">
          <a:xfrm>
            <a:off x="2681556" y="3332782"/>
            <a:ext cx="4685016" cy="10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indent="0" defTabSz="914400">
              <a:buFont typeface="Wingdings" panose="05000000000000000000" pitchFamily="2" charset="2"/>
              <a:buNone/>
            </a:pPr>
            <a:r>
              <a:rPr lang="en-US" b="0">
                <a:latin typeface="Helvetica" pitchFamily="2" charset="0"/>
                <a:cs typeface="Courier New" panose="02070309020205020404" pitchFamily="49" charset="0"/>
              </a:rPr>
              <a:t>Who wrote </a:t>
            </a:r>
            <a:r>
              <a:rPr lang="en-US" b="0">
                <a:latin typeface="Courier New" panose="02070309020205020404" pitchFamily="49" charset="0"/>
                <a:cs typeface="Courier New" panose="02070309020205020404" pitchFamily="49" charset="0"/>
              </a:rPr>
              <a:t>printf?</a:t>
            </a:r>
          </a:p>
          <a:p>
            <a:pPr marL="0" indent="0" defTabSz="914400">
              <a:buFont typeface="Wingdings" panose="05000000000000000000" pitchFamily="2" charset="2"/>
              <a:buNone/>
            </a:pPr>
            <a:r>
              <a:rPr lang="en-US" b="0">
                <a:latin typeface="Helvetica" pitchFamily="2" charset="0"/>
                <a:cs typeface="Courier New" panose="02070309020205020404" pitchFamily="49" charset="0"/>
              </a:rPr>
              <a:t>Where is the definition of </a:t>
            </a:r>
            <a:r>
              <a:rPr lang="en-US" b="0">
                <a:latin typeface="Courier New" panose="02070309020205020404" pitchFamily="49" charset="0"/>
                <a:cs typeface="Courier New" panose="02070309020205020404" pitchFamily="49" charset="0"/>
              </a:rPr>
              <a:t>printf()</a:t>
            </a:r>
            <a:r>
              <a:rPr lang="en-US" b="0">
                <a:latin typeface="Helvetica" pitchFamily="2" charset="0"/>
                <a:cs typeface="Courier New" panose="02070309020205020404" pitchFamily="49" charset="0"/>
              </a:rPr>
              <a:t>?</a:t>
            </a:r>
            <a:endParaRPr lang="en-US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Google Shape;244;p23">
            <a:extLst>
              <a:ext uri="{FF2B5EF4-FFF2-40B4-BE49-F238E27FC236}">
                <a16:creationId xmlns:a16="http://schemas.microsoft.com/office/drawing/2014/main" id="{245093BC-5E7C-490E-BF10-AEABE061D34C}"/>
              </a:ext>
            </a:extLst>
          </p:cNvPr>
          <p:cNvSpPr/>
          <p:nvPr/>
        </p:nvSpPr>
        <p:spPr>
          <a:xfrm>
            <a:off x="2011325" y="1065674"/>
            <a:ext cx="5098155" cy="2107241"/>
          </a:xfrm>
          <a:prstGeom prst="rect">
            <a:avLst/>
          </a:prstGeom>
          <a:solidFill>
            <a:srgbClr val="FFFF99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#include &lt;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stdio.h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 main(void)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/* Write "hello, world\n" to 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stdout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 */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-US" sz="1500" b="0" i="0" u="none" strike="noStrike" cap="none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printf</a:t>
            </a: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("hello, world\n");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   return 0;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ourier New"/>
              <a:buNone/>
            </a:pPr>
            <a:r>
              <a:rPr lang="en-US" sz="1500" b="0" i="0" u="none" strike="noStrike" cap="none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1500" b="0" i="0" u="none" strike="noStrike" cap="none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27137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5F01A-8D22-5E4B-AF39-A7D4377EC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KR" dirty="0"/>
              <a:t>sing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11BDBA-3D51-8E46-ACA7-F68A7A24D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KR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-l</a:t>
            </a:r>
            <a:r>
              <a:rPr lang="en-KR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 option</a:t>
            </a:r>
          </a:p>
          <a:p>
            <a:endParaRPr lang="en-KR" sz="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>
                <a:latin typeface="Helvetica" pitchFamily="2" charset="0"/>
                <a:cs typeface="Courier New" panose="02070309020205020404" pitchFamily="49" charset="0"/>
              </a:rPr>
              <a:t>S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earches the library of name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 lib</a:t>
            </a:r>
            <a:r>
              <a:rPr lang="en-KR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.a 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or 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lib</a:t>
            </a:r>
            <a:r>
              <a:rPr lang="en-KR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.so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Example: </a:t>
            </a:r>
            <a:r>
              <a:rPr lang="en-US" dirty="0">
                <a:latin typeface="Helvetica" pitchFamily="2" charset="0"/>
                <a:cs typeface="Courier New" panose="02070309020205020404" pitchFamily="49" charset="0"/>
              </a:rPr>
              <a:t>U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sing standard C library 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libc.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so</a:t>
            </a: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	%gcc hello.c </a:t>
            </a:r>
            <a:r>
              <a:rPr lang="en-KR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–lc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 –o hello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Example: </a:t>
            </a:r>
            <a:r>
              <a:rPr lang="en-US" dirty="0">
                <a:latin typeface="Helvetica" pitchFamily="2" charset="0"/>
                <a:cs typeface="Courier New" panose="02070309020205020404" pitchFamily="49" charset="0"/>
              </a:rPr>
              <a:t>U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sing  math libarary 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libm.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so</a:t>
            </a: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	%gcc hello.c </a:t>
            </a:r>
            <a:r>
              <a:rPr lang="en-KR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–lm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 –o hello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Example: </a:t>
            </a:r>
            <a:r>
              <a:rPr lang="en-US" dirty="0">
                <a:latin typeface="Helvetica" pitchFamily="2" charset="0"/>
                <a:cs typeface="Courier New" panose="02070309020205020404" pitchFamily="49" charset="0"/>
              </a:rPr>
              <a:t>U</a:t>
            </a:r>
            <a:r>
              <a:rPr lang="en-KR" dirty="0">
                <a:latin typeface="Helvetica" pitchFamily="2" charset="0"/>
                <a:cs typeface="Courier New" panose="02070309020205020404" pitchFamily="49" charset="0"/>
              </a:rPr>
              <a:t>sing pthread library 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libpthread.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so</a:t>
            </a: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	%gcc hello.c </a:t>
            </a:r>
            <a:r>
              <a:rPr lang="en-KR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–lpthread</a:t>
            </a:r>
            <a:r>
              <a:rPr lang="en-KR" dirty="0">
                <a:latin typeface="Courier New" panose="02070309020205020404" pitchFamily="49" charset="0"/>
                <a:cs typeface="Courier New" panose="02070309020205020404" pitchFamily="49" charset="0"/>
              </a:rPr>
              <a:t> –o hello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ctr">
              <a:buNone/>
            </a:pPr>
            <a:endParaRPr lang="en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39383864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2.xml><?xml version="1.0" encoding="utf-8"?>
<a:theme xmlns:a="http://schemas.openxmlformats.org/drawingml/2006/main" name="2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전프구_class_template</Template>
  <TotalTime>3661</TotalTime>
  <Words>1936</Words>
  <Application>Microsoft Office PowerPoint</Application>
  <PresentationFormat>화면 슬라이드 쇼(4:3)</PresentationFormat>
  <Paragraphs>283</Paragraphs>
  <Slides>26</Slides>
  <Notes>6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26</vt:i4>
      </vt:variant>
    </vt:vector>
  </HeadingPairs>
  <TitlesOfParts>
    <vt:vector size="39" baseType="lpstr">
      <vt:lpstr>Helvetica Neue</vt:lpstr>
      <vt:lpstr>Helvetica Neue Medium</vt:lpstr>
      <vt:lpstr>HY중고딕</vt:lpstr>
      <vt:lpstr>맑은 고딕</vt:lpstr>
      <vt:lpstr>-소망M</vt:lpstr>
      <vt:lpstr>Arial</vt:lpstr>
      <vt:lpstr>Calibri</vt:lpstr>
      <vt:lpstr>Century Gothic</vt:lpstr>
      <vt:lpstr>Courier New</vt:lpstr>
      <vt:lpstr>Helvetica</vt:lpstr>
      <vt:lpstr>Wingdings</vt:lpstr>
      <vt:lpstr>1_비즈니스</vt:lpstr>
      <vt:lpstr>2_비즈니스</vt:lpstr>
      <vt:lpstr>PowerPoint 프레젠테이션</vt:lpstr>
      <vt:lpstr>Lecture 4: Compiler</vt:lpstr>
      <vt:lpstr>Life of a program</vt:lpstr>
      <vt:lpstr>Building a C Program</vt:lpstr>
      <vt:lpstr>Preprocess C Code</vt:lpstr>
      <vt:lpstr>Shortcut of All Processes</vt:lpstr>
      <vt:lpstr>Basics</vt:lpstr>
      <vt:lpstr>Library</vt:lpstr>
      <vt:lpstr>Using library</vt:lpstr>
      <vt:lpstr>Generate Executable Binary</vt:lpstr>
      <vt:lpstr>Optimization</vt:lpstr>
      <vt:lpstr>Optimization</vt:lpstr>
      <vt:lpstr>Optimization</vt:lpstr>
      <vt:lpstr>PowerPoint 프레젠테이션</vt:lpstr>
      <vt:lpstr>Library</vt:lpstr>
      <vt:lpstr>main.c</vt:lpstr>
      <vt:lpstr>swapper.h</vt:lpstr>
      <vt:lpstr>Build a Static Library</vt:lpstr>
      <vt:lpstr>Build a Shared Library</vt:lpstr>
      <vt:lpstr>Build a Shared Library (2)</vt:lpstr>
      <vt:lpstr>Build a Shared Library and Install without sudo</vt:lpstr>
      <vt:lpstr>Checking symbols in a library </vt:lpstr>
      <vt:lpstr>Checking symbols in an executable</vt:lpstr>
      <vt:lpstr>Build a Shared Library (without sudo) Continued</vt:lpstr>
      <vt:lpstr>Assignment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209 #1:  Introduction</dc:title>
  <dc:creator>Na Harry</dc:creator>
  <cp:lastModifiedBy>dongsuh</cp:lastModifiedBy>
  <cp:revision>172</cp:revision>
  <dcterms:created xsi:type="dcterms:W3CDTF">2021-01-25T12:34:30Z</dcterms:created>
  <dcterms:modified xsi:type="dcterms:W3CDTF">2022-03-25T02:47:59Z</dcterms:modified>
</cp:coreProperties>
</file>