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4"/>
  </p:notesMasterIdLst>
  <p:sldIdLst>
    <p:sldId id="31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1584" r:id="rId23"/>
  </p:sldIdLst>
  <p:sldSz cx="9144000" cy="6858000" type="screen4x3"/>
  <p:notesSz cx="9540875" cy="6865938"/>
  <p:defaultTextStyle>
    <a:defPPr marL="0" marR="0" indent="0" algn="l" defTabSz="64274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60688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32137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482062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642749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803436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96412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124811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285497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699"/>
    <a:srgbClr val="E6E6E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E8F729-DDF4-4C80-887E-B015C9929B6D}" v="93" dt="2022-04-29T03:50:17.805"/>
    <p1510:client id="{51C87657-352B-4E4F-A7FA-AEF384CC3172}" v="17" dt="2022-03-18T03:45:17.14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 autoAdjust="0"/>
    <p:restoredTop sz="95578" autoAdjust="0"/>
  </p:normalViewPr>
  <p:slideViewPr>
    <p:cSldViewPr snapToGrid="0" snapToObjects="1">
      <p:cViewPr varScale="1">
        <p:scale>
          <a:sx n="170" d="100"/>
          <a:sy n="170" d="100"/>
        </p:scale>
        <p:origin x="1700" y="96"/>
      </p:cViewPr>
      <p:guideLst>
        <p:guide orient="horz" pos="867"/>
        <p:guide pos="2880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woo Park" userId="8C5AQSrfVqGO2a8LR2SK/5hA7B8YPurciDM9yuU1evQ=" providerId="None" clId="Web-{23E8F729-DDF4-4C80-887E-B015C9929B6D}"/>
    <pc:docChg chg="modSld">
      <pc:chgData name="Jinwoo Park" userId="8C5AQSrfVqGO2a8LR2SK/5hA7B8YPurciDM9yuU1evQ=" providerId="None" clId="Web-{23E8F729-DDF4-4C80-887E-B015C9929B6D}" dt="2022-04-29T03:50:17.492" v="91" actId="20577"/>
      <pc:docMkLst>
        <pc:docMk/>
      </pc:docMkLst>
      <pc:sldChg chg="modSp">
        <pc:chgData name="Jinwoo Park" userId="8C5AQSrfVqGO2a8LR2SK/5hA7B8YPurciDM9yuU1evQ=" providerId="None" clId="Web-{23E8F729-DDF4-4C80-887E-B015C9929B6D}" dt="2022-04-29T03:50:17.492" v="91" actId="20577"/>
        <pc:sldMkLst>
          <pc:docMk/>
          <pc:sldMk cId="1120540231" sldId="276"/>
        </pc:sldMkLst>
        <pc:spChg chg="mod">
          <ac:chgData name="Jinwoo Park" userId="8C5AQSrfVqGO2a8LR2SK/5hA7B8YPurciDM9yuU1evQ=" providerId="None" clId="Web-{23E8F729-DDF4-4C80-887E-B015C9929B6D}" dt="2022-04-29T03:50:17.492" v="91" actId="20577"/>
          <ac:spMkLst>
            <pc:docMk/>
            <pc:sldMk cId="1120540231" sldId="276"/>
            <ac:spMk id="140" creationId="{00000000-0000-0000-0000-000000000000}"/>
          </ac:spMkLst>
        </pc:spChg>
      </pc:sldChg>
    </pc:docChg>
  </pc:docChgLst>
  <pc:docChgLst>
    <pc:chgData name="Jinwoo Park" userId="8C5AQSrfVqGO2a8LR2SK/5hA7B8YPurciDM9yuU1evQ=" providerId="None" clId="Web-{51C87657-352B-4E4F-A7FA-AEF384CC3172}"/>
    <pc:docChg chg="delSld modSld">
      <pc:chgData name="Jinwoo Park" userId="8C5AQSrfVqGO2a8LR2SK/5hA7B8YPurciDM9yuU1evQ=" providerId="None" clId="Web-{51C87657-352B-4E4F-A7FA-AEF384CC3172}" dt="2022-03-18T03:45:15.616" v="10" actId="20577"/>
      <pc:docMkLst>
        <pc:docMk/>
      </pc:docMkLst>
      <pc:sldChg chg="modSp">
        <pc:chgData name="Jinwoo Park" userId="8C5AQSrfVqGO2a8LR2SK/5hA7B8YPurciDM9yuU1evQ=" providerId="None" clId="Web-{51C87657-352B-4E4F-A7FA-AEF384CC3172}" dt="2022-03-18T03:44:47.100" v="7" actId="20577"/>
        <pc:sldMkLst>
          <pc:docMk/>
          <pc:sldMk cId="0" sldId="256"/>
        </pc:sldMkLst>
        <pc:spChg chg="mod">
          <ac:chgData name="Jinwoo Park" userId="8C5AQSrfVqGO2a8LR2SK/5hA7B8YPurciDM9yuU1evQ=" providerId="None" clId="Web-{51C87657-352B-4E4F-A7FA-AEF384CC3172}" dt="2022-03-18T03:44:47.100" v="7" actId="20577"/>
          <ac:spMkLst>
            <pc:docMk/>
            <pc:sldMk cId="0" sldId="256"/>
            <ac:spMk id="4" creationId="{BF529804-651D-422B-A646-2A86C580C65B}"/>
          </ac:spMkLst>
        </pc:spChg>
      </pc:sldChg>
      <pc:sldChg chg="modSp">
        <pc:chgData name="Jinwoo Park" userId="8C5AQSrfVqGO2a8LR2SK/5hA7B8YPurciDM9yuU1evQ=" providerId="None" clId="Web-{51C87657-352B-4E4F-A7FA-AEF384CC3172}" dt="2022-03-18T03:45:15.616" v="10" actId="20577"/>
        <pc:sldMkLst>
          <pc:docMk/>
          <pc:sldMk cId="1120540231" sldId="276"/>
        </pc:sldMkLst>
        <pc:spChg chg="mod">
          <ac:chgData name="Jinwoo Park" userId="8C5AQSrfVqGO2a8LR2SK/5hA7B8YPurciDM9yuU1evQ=" providerId="None" clId="Web-{51C87657-352B-4E4F-A7FA-AEF384CC3172}" dt="2022-03-18T03:44:00.537" v="4" actId="20577"/>
          <ac:spMkLst>
            <pc:docMk/>
            <pc:sldMk cId="1120540231" sldId="276"/>
            <ac:spMk id="139" creationId="{00000000-0000-0000-0000-000000000000}"/>
          </ac:spMkLst>
        </pc:spChg>
        <pc:spChg chg="mod">
          <ac:chgData name="Jinwoo Park" userId="8C5AQSrfVqGO2a8LR2SK/5hA7B8YPurciDM9yuU1evQ=" providerId="None" clId="Web-{51C87657-352B-4E4F-A7FA-AEF384CC3172}" dt="2022-03-18T03:45:15.616" v="10" actId="20577"/>
          <ac:spMkLst>
            <pc:docMk/>
            <pc:sldMk cId="1120540231" sldId="276"/>
            <ac:spMk id="140" creationId="{00000000-0000-0000-0000-000000000000}"/>
          </ac:spMkLst>
        </pc:spChg>
      </pc:sldChg>
      <pc:sldChg chg="modSp">
        <pc:chgData name="Jinwoo Park" userId="8C5AQSrfVqGO2a8LR2SK/5hA7B8YPurciDM9yuU1evQ=" providerId="None" clId="Web-{51C87657-352B-4E4F-A7FA-AEF384CC3172}" dt="2022-03-18T03:43:45.849" v="1" actId="20577"/>
        <pc:sldMkLst>
          <pc:docMk/>
          <pc:sldMk cId="3121327368" sldId="316"/>
        </pc:sldMkLst>
        <pc:spChg chg="mod">
          <ac:chgData name="Jinwoo Park" userId="8C5AQSrfVqGO2a8LR2SK/5hA7B8YPurciDM9yuU1evQ=" providerId="None" clId="Web-{51C87657-352B-4E4F-A7FA-AEF384CC3172}" dt="2022-03-18T03:43:45.849" v="1" actId="20577"/>
          <ac:spMkLst>
            <pc:docMk/>
            <pc:sldMk cId="3121327368" sldId="316"/>
            <ac:spMk id="4" creationId="{D33DF818-B844-403F-B685-D9A26E0397CB}"/>
          </ac:spMkLst>
        </pc:spChg>
      </pc:sldChg>
      <pc:sldChg chg="del">
        <pc:chgData name="Jinwoo Park" userId="8C5AQSrfVqGO2a8LR2SK/5hA7B8YPurciDM9yuU1evQ=" providerId="None" clId="Web-{51C87657-352B-4E4F-A7FA-AEF384CC3172}" dt="2022-03-18T03:44:40.053" v="5"/>
        <pc:sldMkLst>
          <pc:docMk/>
          <pc:sldMk cId="4104889750" sldId="158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3054350" y="514350"/>
            <a:ext cx="3432175" cy="2574925"/>
          </a:xfrm>
          <a:prstGeom prst="rect">
            <a:avLst/>
          </a:prstGeom>
        </p:spPr>
        <p:txBody>
          <a:bodyPr lIns="93744" tIns="46872" rIns="93744" bIns="46872"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1272117" y="3261321"/>
            <a:ext cx="6996642" cy="3089672"/>
          </a:xfrm>
          <a:prstGeom prst="rect">
            <a:avLst/>
          </a:prstGeom>
        </p:spPr>
        <p:txBody>
          <a:bodyPr lIns="93744" tIns="46872" rIns="93744" bIns="46872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1pPr>
    <a:lvl2pPr indent="160688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2pPr>
    <a:lvl3pPr indent="32137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3pPr>
    <a:lvl4pPr indent="482062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4pPr>
    <a:lvl5pPr indent="642749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5pPr>
    <a:lvl6pPr indent="803436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6pPr>
    <a:lvl7pPr indent="96412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7pPr>
    <a:lvl8pPr indent="1124811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8pPr>
    <a:lvl9pPr indent="1285497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KR" dirty="0"/>
              <a:t>$*: stem, e.g., filename = a.c, then stem: a</a:t>
            </a:r>
          </a:p>
        </p:txBody>
      </p:sp>
    </p:spTree>
    <p:extLst>
      <p:ext uri="{BB962C8B-B14F-4D97-AF65-F5344CB8AC3E}">
        <p14:creationId xmlns:p14="http://schemas.microsoft.com/office/powerpoint/2010/main" val="2595303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2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63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578859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1098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" y="6518"/>
            <a:ext cx="9144000" cy="6851487"/>
          </a:xfrm>
          <a:prstGeom prst="rect">
            <a:avLst/>
          </a:prstGeom>
        </p:spPr>
      </p:pic>
      <p:grpSp>
        <p:nvGrpSpPr>
          <p:cNvPr id="3" name="그룹 2"/>
          <p:cNvGrpSpPr/>
          <p:nvPr userDrawn="1"/>
        </p:nvGrpSpPr>
        <p:grpSpPr>
          <a:xfrm>
            <a:off x="964" y="6280578"/>
            <a:ext cx="9144000" cy="314957"/>
            <a:chOff x="964" y="6280572"/>
            <a:chExt cx="9144000" cy="314957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237067" y="6341533"/>
              <a:ext cx="8678333" cy="16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99" dirty="0">
                <a:ea typeface="HY중고딕" panose="02030600000101010101" pitchFamily="18" charset="-127"/>
              </a:endParaRPr>
            </a:p>
          </p:txBody>
        </p:sp>
        <p:pic>
          <p:nvPicPr>
            <p:cNvPr id="13" name="그림 3" descr="line_blu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64" y="6280572"/>
              <a:ext cx="9144000" cy="149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그림 13"/>
            <p:cNvPicPr>
              <a:picLocks noChangeAspect="1"/>
            </p:cNvPicPr>
            <p:nvPr userDrawn="1"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37361" y="6366929"/>
              <a:ext cx="1447800" cy="228600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 userDrawn="1"/>
        </p:nvSpPr>
        <p:spPr>
          <a:xfrm>
            <a:off x="6731001" y="237070"/>
            <a:ext cx="2184400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5255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12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52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12741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768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278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249843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63330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99948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" y="6543040"/>
            <a:ext cx="1473200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3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4"/>
        </a:buBlip>
        <a:defRPr kumimoji="1" sz="18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4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2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2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reilly.com/openbook/make3/book/index.csp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computer.kaist.ac.kr/EE209/assignments/assignment3/index.html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457201" y="2019937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 pitchFamily="18" charset="-127"/>
                <a:cs typeface="Helvetica"/>
              </a:rPr>
              <a:t>EE485B</a:t>
            </a: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/>
                <a:ea typeface="-소망M" pitchFamily="18" charset="-127"/>
                <a:cs typeface="Helvetica"/>
                <a:sym typeface="Helvetica Neue"/>
              </a:rPr>
              <a:t>: Introduction to Environments &amp; Tools</a:t>
            </a: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 pitchFamily="18" charset="-127"/>
                <a:cs typeface="Helvetica"/>
              </a:rPr>
              <a:t> </a:t>
            </a:r>
            <a:endParaRPr kumimoji="0" lang="en-US" altLang="ko-KR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  <a:sym typeface="Helvetica Neue"/>
              </a:rPr>
              <a:t>for Modern Software Development</a:t>
            </a:r>
            <a:endParaRPr kumimoji="0" lang="ko-KR" altLang="en-US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Practicing with Wildcards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9"/>
            <a:ext cx="8524407" cy="523701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endParaRPr lang="en-US" altLang="ko-KR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665" y="1407559"/>
            <a:ext cx="8570277" cy="3708708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$^ -o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flex –t $&lt; &gt; $@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817367" y="1784016"/>
            <a:ext cx="1523975" cy="327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/>
          <p:cNvCxnSpPr>
            <a:stCxn id="10" idx="3"/>
            <a:endCxn id="13" idx="1"/>
          </p:cNvCxnSpPr>
          <p:nvPr/>
        </p:nvCxnSpPr>
        <p:spPr>
          <a:xfrm flipV="1">
            <a:off x="2341342" y="1944853"/>
            <a:ext cx="970439" cy="280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11781" y="1775576"/>
            <a:ext cx="5467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count_words.o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counter.o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lexer.o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lfl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–o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11781" y="3239217"/>
            <a:ext cx="168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–c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counter.c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2" name="직선 화살표 연결선 7"/>
          <p:cNvCxnSpPr>
            <a:stCxn id="39" idx="3"/>
            <a:endCxn id="23" idx="1"/>
          </p:cNvCxnSpPr>
          <p:nvPr/>
        </p:nvCxnSpPr>
        <p:spPr>
          <a:xfrm>
            <a:off x="2341342" y="2690979"/>
            <a:ext cx="97043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11781" y="2521702"/>
            <a:ext cx="2186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–c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count_words.c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11781" y="4011089"/>
            <a:ext cx="1439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–c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lexer.c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11781" y="4697308"/>
            <a:ext cx="2177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flex –t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lexer.l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&gt;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lexer.c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817367" y="2527337"/>
            <a:ext cx="1523975" cy="327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817367" y="3244852"/>
            <a:ext cx="1523975" cy="327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7" name="직선 화살표 연결선 7"/>
          <p:cNvCxnSpPr>
            <a:stCxn id="46" idx="3"/>
            <a:endCxn id="19" idx="1"/>
          </p:cNvCxnSpPr>
          <p:nvPr/>
        </p:nvCxnSpPr>
        <p:spPr>
          <a:xfrm>
            <a:off x="2341342" y="3408494"/>
            <a:ext cx="97043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직사각형 53"/>
          <p:cNvSpPr/>
          <p:nvPr/>
        </p:nvSpPr>
        <p:spPr>
          <a:xfrm>
            <a:off x="817367" y="4016724"/>
            <a:ext cx="1523975" cy="327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5" name="직선 화살표 연결선 7"/>
          <p:cNvCxnSpPr>
            <a:stCxn id="54" idx="3"/>
            <a:endCxn id="27" idx="1"/>
          </p:cNvCxnSpPr>
          <p:nvPr/>
        </p:nvCxnSpPr>
        <p:spPr>
          <a:xfrm>
            <a:off x="2341342" y="4180366"/>
            <a:ext cx="970439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직사각형 59"/>
          <p:cNvSpPr/>
          <p:nvPr/>
        </p:nvSpPr>
        <p:spPr>
          <a:xfrm>
            <a:off x="817367" y="4708579"/>
            <a:ext cx="1930375" cy="3272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1" name="직선 화살표 연결선 7"/>
          <p:cNvCxnSpPr>
            <a:stCxn id="60" idx="3"/>
            <a:endCxn id="31" idx="1"/>
          </p:cNvCxnSpPr>
          <p:nvPr/>
        </p:nvCxnSpPr>
        <p:spPr>
          <a:xfrm flipV="1">
            <a:off x="2747742" y="4866585"/>
            <a:ext cx="564039" cy="563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346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9" grpId="0"/>
      <p:bldP spid="23" grpId="0"/>
      <p:bldP spid="27" grpId="0"/>
      <p:bldP spid="31" grpId="0"/>
      <p:bldP spid="39" grpId="0" animBg="1"/>
      <p:bldP spid="46" grpId="0" animBg="1"/>
      <p:bldP spid="54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Files in Different Directories?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0" name="Picture 3"/>
          <p:cNvPicPr>
            <a:picLocks noChangeAspect="1"/>
          </p:cNvPicPr>
          <p:nvPr/>
        </p:nvPicPr>
        <p:blipFill rotWithShape="1">
          <a:blip r:embed="rId2"/>
          <a:srcRect l="19939" r="15845"/>
          <a:stretch/>
        </p:blipFill>
        <p:spPr>
          <a:xfrm>
            <a:off x="0" y="1039460"/>
            <a:ext cx="2976088" cy="4848592"/>
          </a:xfrm>
          <a:prstGeom prst="rect">
            <a:avLst/>
          </a:prstGeom>
        </p:spPr>
      </p:pic>
      <p:sp>
        <p:nvSpPr>
          <p:cNvPr id="21" name="내용 개체 틀 2"/>
          <p:cNvSpPr>
            <a:spLocks noGrp="1"/>
          </p:cNvSpPr>
          <p:nvPr>
            <p:ph idx="1"/>
          </p:nvPr>
        </p:nvSpPr>
        <p:spPr>
          <a:xfrm>
            <a:off x="2976088" y="4680865"/>
            <a:ext cx="6001657" cy="1517984"/>
          </a:xfrm>
        </p:spPr>
        <p:txBody>
          <a:bodyPr>
            <a:normAutofit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US" altLang="ko-KR" sz="12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make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make: </a:t>
            </a:r>
            <a:r>
              <a:rPr lang="ko-KR" altLang="en-US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*** </a:t>
            </a: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No rule to make target '</a:t>
            </a:r>
            <a:r>
              <a:rPr lang="en-US" altLang="ko-KR" sz="12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count_words.c</a:t>
            </a: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’, needed by '</a:t>
            </a:r>
            <a:r>
              <a:rPr lang="en-US" altLang="ko-KR" sz="12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count_words.o</a:t>
            </a: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’. Stop.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Why?  ‘</a:t>
            </a:r>
            <a:r>
              <a:rPr lang="en-US" altLang="ko-KR" sz="12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count_words.c</a:t>
            </a: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‘ is not found in the current directory (it’s in </a:t>
            </a:r>
            <a:r>
              <a:rPr lang="en-US" altLang="ko-KR" sz="12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src</a:t>
            </a:r>
            <a:r>
              <a:rPr lang="en-US" altLang="ko-KR" sz="12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/) nor there is a rule to build the file.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77068" y="1039460"/>
            <a:ext cx="6110288" cy="3400931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$^ -o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flex –t $&lt; &gt; $@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886989" y="4872220"/>
            <a:ext cx="1089099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4430684" y="1746635"/>
            <a:ext cx="1454727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5552902" y="2003368"/>
            <a:ext cx="0" cy="320039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765149" y="5888052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800" dirty="0">
                <a:solidFill>
                  <a:srgbClr val="FF0000"/>
                </a:solidFill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How to fix this problem?</a:t>
            </a:r>
            <a:endParaRPr lang="ko-KR" altLang="en-US" sz="18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88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VPATH &amp; CPPFLAGS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6092" y="1364068"/>
            <a:ext cx="5222366" cy="3718967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 = 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src</a:t>
            </a:r>
            <a:endParaRPr lang="en-US" altLang="ko-KR" sz="12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CPPFLAGS = -I include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$(CPPFLAGS) 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$^ -o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$(CPPFLAGS) 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$(CPPFLAGS) 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include/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$(CPPFLAGS) 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–c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flex –t $&lt; &gt; $@</a:t>
            </a:r>
            <a:endParaRPr lang="ko-KR" altLang="en-US" sz="12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25033" y="3792094"/>
            <a:ext cx="2788152" cy="995144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%.c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src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%.l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src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%.h include</a:t>
            </a:r>
          </a:p>
        </p:txBody>
      </p:sp>
      <p:sp>
        <p:nvSpPr>
          <p:cNvPr id="26" name="내용 개체 틀 2"/>
          <p:cNvSpPr txBox="1">
            <a:spLocks/>
          </p:cNvSpPr>
          <p:nvPr/>
        </p:nvSpPr>
        <p:spPr bwMode="auto">
          <a:xfrm>
            <a:off x="5328458" y="965674"/>
            <a:ext cx="3749041" cy="5652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4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228594" lvl="1" defTabSz="9144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VPATH: indicates where to look for the files</a:t>
            </a:r>
          </a:p>
          <a:p>
            <a:pPr marL="228594" lvl="1" defTabSz="9144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CPPFLAGS: provides an option to 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for finding the header files</a:t>
            </a:r>
          </a:p>
          <a:p>
            <a:pPr marL="685782" lvl="2" defTabSz="914400">
              <a:spcBef>
                <a:spcPts val="1000"/>
              </a:spcBef>
            </a:pPr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CPPFLAGS: preprocessor options</a:t>
            </a:r>
          </a:p>
          <a:p>
            <a:pPr marL="685782" lvl="2" defTabSz="914400">
              <a:spcBef>
                <a:spcPts val="1000"/>
              </a:spcBef>
            </a:pPr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CFLAGS: c compiler options</a:t>
            </a:r>
          </a:p>
          <a:p>
            <a:pPr marL="228594" lvl="1" defTabSz="914400">
              <a:spcBef>
                <a:spcPts val="1000"/>
              </a:spcBef>
            </a:pP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vpath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directive – more precise</a:t>
            </a:r>
          </a:p>
          <a:p>
            <a:pPr marL="228594" lvl="1" defTabSz="914400">
              <a:spcBef>
                <a:spcPts val="1000"/>
              </a:spcBef>
            </a:pPr>
            <a:endParaRPr lang="en-US" altLang="ko-KR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 defTabSz="914400">
              <a:spcBef>
                <a:spcPts val="1000"/>
              </a:spcBef>
            </a:pPr>
            <a:endParaRPr lang="en-US" altLang="ko-KR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 defTabSz="914400">
              <a:spcBef>
                <a:spcPts val="1000"/>
              </a:spcBef>
            </a:pPr>
            <a:endParaRPr lang="en-US" altLang="ko-KR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 defTabSz="914400">
              <a:spcBef>
                <a:spcPts val="1000"/>
              </a:spcBef>
            </a:pPr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Look for .c or .l files in “</a:t>
            </a:r>
            <a:r>
              <a:rPr lang="en-US" altLang="ko-KR" sz="12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src</a:t>
            </a:r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/”</a:t>
            </a:r>
          </a:p>
          <a:p>
            <a:pPr marL="685782" lvl="2" defTabSz="914400">
              <a:spcBef>
                <a:spcPts val="1000"/>
              </a:spcBef>
            </a:pPr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Look for .h in “include/” </a:t>
            </a:r>
          </a:p>
          <a:p>
            <a:pPr marL="1142971" lvl="3" defTabSz="914400">
              <a:spcBef>
                <a:spcPts val="1000"/>
              </a:spcBef>
            </a:pPr>
            <a:r>
              <a:rPr lang="en-US" altLang="ko-KR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No need for include/X in prerequisites</a:t>
            </a:r>
          </a:p>
          <a:p>
            <a:pPr marL="685782" lvl="2" defTabSz="914400">
              <a:spcBef>
                <a:spcPts val="1000"/>
              </a:spcBef>
            </a:pPr>
            <a:endParaRPr lang="en-US" altLang="ko-KR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565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Phony Targets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9"/>
            <a:ext cx="8524407" cy="523701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Phony target: a target that does not represent a file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Always out of date, so always evaluate the rule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altLang="ko-KR" sz="20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$ make clean //  always executes ‘rm –f *.o </a:t>
            </a:r>
            <a:r>
              <a:rPr lang="en-US" altLang="ko-KR" sz="16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lexer.c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What if there happens to be a file, ‘clean’, in the current directory?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$ make clean</a:t>
            </a: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   make: ‘clean’ is up to date.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Problem: make does not know whether a target is phony or not!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.PHONY 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to explicitly indicate that ‘clean’ is a phony target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4670" y="1708754"/>
            <a:ext cx="3243237" cy="739433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clean: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–f *.o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8074" y="5304956"/>
            <a:ext cx="3243237" cy="1127103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.PHONY: clean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clean: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–f *.o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67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Popular Phony Targets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9"/>
            <a:ext cx="8524407" cy="523701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Typical phony targets and meanings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all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perform all tasks to build the application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install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create an installation of the application from the compiled binaries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clean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delete the binary files, temporary files generated from source files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distclean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delete all the generated files not in the original source distribution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TAGS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create a tag tale for use by editors (</a:t>
            </a:r>
            <a:r>
              <a:rPr lang="en-US" altLang="ko-KR" sz="16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ctags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/</a:t>
            </a:r>
            <a:r>
              <a:rPr lang="en-US" altLang="ko-KR" sz="16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etags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info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create GNU info files from their </a:t>
            </a:r>
            <a:r>
              <a:rPr lang="en-US" altLang="ko-KR" sz="16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Texinfo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sources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check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: Run any tests associated with this application</a:t>
            </a:r>
          </a:p>
        </p:txBody>
      </p:sp>
    </p:spTree>
    <p:extLst>
      <p:ext uri="{BB962C8B-B14F-4D97-AF65-F5344CB8AC3E}">
        <p14:creationId xmlns:p14="http://schemas.microsoft.com/office/powerpoint/2010/main" val="730011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Pattern Rules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2942756"/>
            <a:ext cx="8524407" cy="349129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Can simplify </a:t>
            </a:r>
            <a:r>
              <a:rPr lang="en-US" altLang="ko-KR" sz="14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with built-in rules for well-known file types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Built-in rules = </a:t>
            </a:r>
            <a:r>
              <a:rPr lang="en-US" altLang="ko-KR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implicit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pattern rules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Pattern rules = normal rules except the </a:t>
            </a:r>
            <a:r>
              <a:rPr lang="en-US" altLang="ko-KR" sz="1200" b="1" u="sng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stem</a:t>
            </a:r>
            <a:r>
              <a:rPr lang="en-US" altLang="ko-KR" sz="1200" u="sng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of the file 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is expressed as %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The first target expanded by the implicit pattern rule, ‘</a:t>
            </a:r>
            <a:r>
              <a:rPr lang="en-US" altLang="ko-KR" sz="14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%: %.o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</a:t>
            </a:r>
          </a:p>
          <a:p>
            <a:pPr marL="1142971" lvl="3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 =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count_words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%.o =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count_words.o</a:t>
            </a:r>
            <a:endParaRPr lang="en-US" altLang="ko-KR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Next target = </a:t>
            </a:r>
            <a:r>
              <a:rPr lang="en-US" altLang="ko-KR" sz="14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count_words.o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, its rule expanded by ‘</a:t>
            </a:r>
            <a:r>
              <a:rPr lang="en-US" altLang="ko-KR" sz="14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%.o: %.c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</a:t>
            </a:r>
          </a:p>
          <a:p>
            <a:pPr marL="685782" lvl="2">
              <a:spcBef>
                <a:spcPts val="1000"/>
              </a:spcBef>
            </a:pPr>
            <a:endParaRPr lang="en-US" altLang="ko-KR" sz="1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src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count_words.c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exists and it does not have a prerequisite 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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run the command &amp; move 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118" y="866951"/>
            <a:ext cx="6058722" cy="184153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 =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src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CPPFLAGS = -I include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33072" y="818499"/>
            <a:ext cx="4416198" cy="2154436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%.o: %.c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COMPILE.c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$(OUTPUT_OPTION)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%.c: %.l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@$(RM)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LEX.l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$&lt; &gt;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%: %.o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LINK.o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$^ $(LOADLIBES) $(LDLIBS) –o $@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2032" y="1461314"/>
            <a:ext cx="3770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Assume variables below (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COMPILE.c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, RM, 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LEX.l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, ...) are defined somewhere else</a:t>
            </a:r>
            <a:endParaRPr lang="ko-KR" altLang="en-US" sz="14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48444" y="4645575"/>
            <a:ext cx="5492727" cy="276999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8444" y="5834668"/>
            <a:ext cx="4675384" cy="276999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519084" y="1512390"/>
            <a:ext cx="3307849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9084" y="1817575"/>
            <a:ext cx="3307849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233072" y="818499"/>
            <a:ext cx="4416198" cy="6127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꺾인 연결선 2"/>
          <p:cNvCxnSpPr>
            <a:stCxn id="10" idx="3"/>
            <a:endCxn id="11" idx="1"/>
          </p:cNvCxnSpPr>
          <p:nvPr/>
        </p:nvCxnSpPr>
        <p:spPr>
          <a:xfrm flipV="1">
            <a:off x="3826933" y="1124890"/>
            <a:ext cx="406139" cy="821052"/>
          </a:xfrm>
          <a:prstGeom prst="bentConnector3">
            <a:avLst>
              <a:gd name="adj1" fmla="val 33323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직사각형 18"/>
          <p:cNvSpPr/>
          <p:nvPr/>
        </p:nvSpPr>
        <p:spPr>
          <a:xfrm>
            <a:off x="4233072" y="2343373"/>
            <a:ext cx="4416198" cy="6387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꺾인 연결선 17"/>
          <p:cNvCxnSpPr>
            <a:stCxn id="9" idx="3"/>
            <a:endCxn id="19" idx="1"/>
          </p:cNvCxnSpPr>
          <p:nvPr/>
        </p:nvCxnSpPr>
        <p:spPr>
          <a:xfrm>
            <a:off x="3826933" y="1640757"/>
            <a:ext cx="406139" cy="1021991"/>
          </a:xfrm>
          <a:prstGeom prst="bentConnector3">
            <a:avLst>
              <a:gd name="adj1" fmla="val 66678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설명선 2 23"/>
          <p:cNvSpPr/>
          <p:nvPr/>
        </p:nvSpPr>
        <p:spPr>
          <a:xfrm>
            <a:off x="5901953" y="4040389"/>
            <a:ext cx="1760380" cy="262704"/>
          </a:xfrm>
          <a:prstGeom prst="borderCallout2">
            <a:avLst>
              <a:gd name="adj1" fmla="val 51918"/>
              <a:gd name="adj2" fmla="val -109"/>
              <a:gd name="adj3" fmla="val 54157"/>
              <a:gd name="adj4" fmla="val -84926"/>
              <a:gd name="adj5" fmla="val -6416"/>
              <a:gd name="adj6" fmla="val -848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3" indent="0"/>
            <a:r>
              <a:rPr lang="en-US" altLang="ko-KR" sz="12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name without a suffix</a:t>
            </a:r>
            <a:endParaRPr lang="ko-KR" altLang="en-US" sz="12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23" name="꺾인 연결선 22"/>
          <p:cNvCxnSpPr>
            <a:endCxn id="19" idx="2"/>
          </p:cNvCxnSpPr>
          <p:nvPr/>
        </p:nvCxnSpPr>
        <p:spPr>
          <a:xfrm flipV="1">
            <a:off x="3657600" y="2982122"/>
            <a:ext cx="2783571" cy="556945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7736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Pattern Rules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2942756"/>
            <a:ext cx="8524407" cy="349129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Next target = </a:t>
            </a:r>
            <a:r>
              <a:rPr lang="en-US" altLang="ko-KR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counter.o</a:t>
            </a:r>
            <a:endParaRPr lang="en-US" altLang="ko-KR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        (expanded by </a:t>
            </a:r>
            <a:r>
              <a:rPr lang="en-US" altLang="ko-K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%.o: %.c)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Next target = </a:t>
            </a:r>
            <a:r>
              <a:rPr lang="en-US" altLang="ko-KR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lexer.o</a:t>
            </a: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(expanded by </a:t>
            </a:r>
            <a:r>
              <a:rPr lang="en-US" altLang="ko-KR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%.o: %.c</a:t>
            </a: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)</a:t>
            </a:r>
          </a:p>
          <a:p>
            <a:pPr marL="685782" lvl="2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But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src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/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lexer.c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does </a:t>
            </a:r>
            <a:r>
              <a:rPr lang="en-US" altLang="ko-KR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NOT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exist! 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This triggers the rule, </a:t>
            </a:r>
            <a:r>
              <a:rPr lang="en-US" altLang="ko-KR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‘%.c: %.l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’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118" y="866951"/>
            <a:ext cx="6058722" cy="184153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 =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src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include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CPPFLAGS = -I include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33072" y="818499"/>
            <a:ext cx="4416198" cy="2154436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%.o: %.c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COMPILE.c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$(OUTPUT_OPTION)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%.c: %.l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@$(RM)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LEX.l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$&lt; &gt;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%: %.o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LINK.o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$^ $(LOADLIBES) $(LDLIBS) –o $@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618509" y="1512390"/>
            <a:ext cx="704442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9084" y="2125345"/>
            <a:ext cx="2673003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4233072" y="818499"/>
            <a:ext cx="3506077" cy="5879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233072" y="1454934"/>
            <a:ext cx="3506077" cy="8636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19085" y="2424484"/>
            <a:ext cx="1568558" cy="2567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662399" y="3458615"/>
            <a:ext cx="3718409" cy="276999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counter.h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399" y="4381395"/>
            <a:ext cx="2471498" cy="276999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2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lexer.h</a:t>
            </a:r>
            <a:endParaRPr lang="en-US" altLang="ko-KR" sz="12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95498" y="4623476"/>
            <a:ext cx="3221806" cy="1127103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@$(RM)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LEX.l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$&lt; &gt; $@</a:t>
            </a:r>
          </a:p>
        </p:txBody>
      </p:sp>
    </p:spTree>
    <p:extLst>
      <p:ext uri="{BB962C8B-B14F-4D97-AF65-F5344CB8AC3E}">
        <p14:creationId xmlns:p14="http://schemas.microsoft.com/office/powerpoint/2010/main" val="2278006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9" grpId="0" animBg="1"/>
      <p:bldP spid="17" grpId="0" animBg="1"/>
      <p:bldP spid="20" grpId="0" animBg="1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Predefined Variables in Built-in Rules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3325091"/>
            <a:ext cx="5664443" cy="314221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$ make –p // will show all predefined/default variables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COMPILE.c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= $(CC) $(CFLAGS) $(CPPFLAGS) $(TARGET_ARCH) –c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CC = cc,  can be redefined to the path of an alternate C compiler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CFLAGS: options for $(CC) command. none by default 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CPPFLAGS:  options for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cpp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 none by default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TARGET_ARCH: architecture-specific options. none by default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LINK.o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= $(CC) $(CFLAGS) $(CPPFLAGS) $(LDFLAGS)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LDFLAGS: options for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ld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; none by default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5118" y="841024"/>
            <a:ext cx="5934669" cy="236988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%.o: %.c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COMPILE.c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$(OUTPUT_OPTION) $&lt;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%.c: %.l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@$(RM)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LEX.l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$&lt; &gt; $@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%: %.o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LINK.o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 $^ $(LOADLIBES) $(LDLIBS) –o $@</a:t>
            </a:r>
          </a:p>
        </p:txBody>
      </p:sp>
      <p:sp>
        <p:nvSpPr>
          <p:cNvPr id="6" name="Instructor: Prof. Youjip Won(ywon@kaist.ac.kr, #220-N26)…"/>
          <p:cNvSpPr txBox="1">
            <a:spLocks/>
          </p:cNvSpPr>
          <p:nvPr/>
        </p:nvSpPr>
        <p:spPr bwMode="auto">
          <a:xfrm>
            <a:off x="5810597" y="3749039"/>
            <a:ext cx="3158836" cy="271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4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2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687600" lvl="1" indent="-3960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OUTPUT_OPTION=-o $@</a:t>
            </a:r>
          </a:p>
          <a:p>
            <a:pPr marL="687600" lvl="1" indent="-396000">
              <a:spcBef>
                <a:spcPts val="1000"/>
              </a:spcBef>
            </a:pP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LEX.l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= $(LEX) $(LFLAGS) –t</a:t>
            </a:r>
          </a:p>
          <a:p>
            <a:pPr marL="687600" lvl="1" indent="-3960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 = 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</a:t>
            </a:r>
            <a:endParaRPr lang="en-US" altLang="ko-KR" sz="1400" b="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687600" lvl="1" indent="-3960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LFLAGS = options for 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. none by default</a:t>
            </a:r>
          </a:p>
          <a:p>
            <a:pPr marL="687600" lvl="1" indent="-396000">
              <a:spcBef>
                <a:spcPts val="1000"/>
              </a:spcBef>
            </a:pP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RM = </a:t>
            </a:r>
            <a:r>
              <a:rPr lang="en-US" altLang="ko-KR" sz="14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rm</a:t>
            </a:r>
            <a:r>
              <a:rPr lang="en-US" altLang="ko-KR" sz="14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–f </a:t>
            </a:r>
          </a:p>
          <a:p>
            <a:pPr marL="687600" lvl="2" indent="-396000">
              <a:spcBef>
                <a:spcPts val="1000"/>
              </a:spcBef>
            </a:pPr>
            <a:endParaRPr lang="en-US" altLang="ko-KR" b="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68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Practice Writing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8"/>
            <a:ext cx="8524407" cy="549679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Want to build </a:t>
            </a:r>
            <a:r>
              <a:rPr lang="en-US" altLang="ko-KR" sz="1400" i="1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progK</a:t>
            </a:r>
            <a:r>
              <a:rPr lang="en-US" altLang="ko-KR" sz="1400" i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(program binary name)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 source code consists of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fileA.c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fileB.c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and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fileC.c</a:t>
            </a:r>
            <a:endParaRPr lang="en-US" altLang="ko-KR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fileA.c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includes a1.h and a2.h,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fileB.c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includes b1.h, and </a:t>
            </a:r>
            <a:r>
              <a:rPr lang="en-US" altLang="ko-KR" sz="12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fileC.c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includes c1.h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All files (.c or .h) can be modified any time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Let's write a reasonable </a:t>
            </a:r>
            <a:r>
              <a:rPr lang="en-US" altLang="ko-KR" sz="14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endParaRPr lang="en-US" altLang="ko-KR" sz="14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Version 1:</a:t>
            </a:r>
          </a:p>
          <a:p>
            <a:pPr marL="228594" lvl="1">
              <a:spcBef>
                <a:spcPts val="1000"/>
              </a:spcBef>
            </a:pPr>
            <a:endParaRPr lang="en-US" altLang="ko-KR" sz="12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Problem: no prerequisites (</a:t>
            </a:r>
            <a:r>
              <a:rPr lang="en-US" altLang="ko-KR" sz="140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recompiles every time)</a:t>
            </a:r>
            <a:endParaRPr lang="en-US" altLang="ko-KR" sz="14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Version 2:</a:t>
            </a:r>
          </a:p>
          <a:p>
            <a:pPr marL="228594" lvl="1">
              <a:spcBef>
                <a:spcPts val="1000"/>
              </a:spcBef>
            </a:pPr>
            <a:endParaRPr lang="en-US" altLang="ko-K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Problem? Recompile every file if any prerequisite files are modified</a:t>
            </a:r>
          </a:p>
          <a:p>
            <a:pPr marL="228594" lvl="1">
              <a:spcBef>
                <a:spcPts val="1000"/>
              </a:spcBef>
            </a:pPr>
            <a:endParaRPr lang="en-US" altLang="ko-KR" sz="11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0408" y="3363266"/>
            <a:ext cx="5482327" cy="65146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all:	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fileA.c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fileB.c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fileC.c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progK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407" y="4912087"/>
            <a:ext cx="5482328" cy="52322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all: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fileA.c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fileB.c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fileC.c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a1.h a2.h b1.h c1.h	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fileA.c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fileB.c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fileC.c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progK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2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Practice Writing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(Continued)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8"/>
            <a:ext cx="8524407" cy="5544589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Version 3:</a:t>
            </a: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reasonable one that does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Partial/incremental build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Properly uses built-in pattern rules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Properly overrides CFLAGS with –Wall (print all warnings) –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Werror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(make all warnings into errors)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7404" y="1270492"/>
            <a:ext cx="4919333" cy="3065455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OBJFILES =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fileA.o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fileB.o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fileC.o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CC =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CFLAGS = -Wall –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Werror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All: $(OBJFILES)	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$(CC) $(OBJFILES) –o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progK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fileA.o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a1.h a2.h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fileB.o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b1.h 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fileC.o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c1.h</a:t>
            </a:r>
          </a:p>
        </p:txBody>
      </p:sp>
    </p:spTree>
    <p:extLst>
      <p:ext uri="{BB962C8B-B14F-4D97-AF65-F5344CB8AC3E}">
        <p14:creationId xmlns:p14="http://schemas.microsoft.com/office/powerpoint/2010/main" val="3945418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ecture 1: Introduction"/>
          <p:cNvSpPr txBox="1">
            <a:spLocks noGrp="1"/>
          </p:cNvSpPr>
          <p:nvPr>
            <p:ph type="ctrTitle"/>
          </p:nvPr>
        </p:nvSpPr>
        <p:spPr>
          <a:xfrm>
            <a:off x="382386" y="1215280"/>
            <a:ext cx="8395854" cy="70788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ko-KR" sz="4000" dirty="0">
                <a:latin typeface="Helvetica" panose="020B0604020202020204" pitchFamily="34" charset="0"/>
                <a:cs typeface="Helvetica" panose="020B0604020202020204" pitchFamily="34" charset="0"/>
              </a:rPr>
              <a:t>Lecture 7: </a:t>
            </a:r>
            <a:r>
              <a:rPr lang="en-US" altLang="ko-KR" sz="4000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EE388: Unix Kernel Design…">
            <a:extLst>
              <a:ext uri="{FF2B5EF4-FFF2-40B4-BE49-F238E27FC236}">
                <a16:creationId xmlns:a16="http://schemas.microsoft.com/office/drawing/2014/main" id="{BF529804-651D-422B-A646-2A86C580C65B}"/>
              </a:ext>
            </a:extLst>
          </p:cNvPr>
          <p:cNvSpPr txBox="1"/>
          <p:nvPr/>
        </p:nvSpPr>
        <p:spPr>
          <a:xfrm>
            <a:off x="110816" y="252114"/>
            <a:ext cx="7572683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100" b="0"/>
            </a:pPr>
            <a:r>
              <a:rPr lang="en-US" sz="1450" dirty="0"/>
              <a:t>EE485B: Introduction to Environment and Tools for Modern Software Development</a:t>
            </a:r>
            <a:endParaRPr sz="1450" dirty="0"/>
          </a:p>
        </p:txBody>
      </p:sp>
      <p:sp>
        <p:nvSpPr>
          <p:cNvPr id="2" name="Rectangle 1"/>
          <p:cNvSpPr/>
          <p:nvPr/>
        </p:nvSpPr>
        <p:spPr>
          <a:xfrm>
            <a:off x="1363763" y="5615797"/>
            <a:ext cx="7012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>
                <a:latin typeface="Helvetica" panose="020B0604020202020204" pitchFamily="34" charset="0"/>
                <a:cs typeface="Helvetica" panose="020B0604020202020204" pitchFamily="34" charset="0"/>
              </a:rPr>
              <a:t>(Reference: </a:t>
            </a:r>
            <a:r>
              <a:rPr lang="en-US" altLang="ko-KR" sz="24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Managing Projects w/ GNU Make</a:t>
            </a:r>
            <a:r>
              <a:rPr lang="en-US" altLang="ko-KR" sz="24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  <a:endParaRPr lang="ko-KR" altLang="en-US" sz="2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Gentle Introduction to make/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9"/>
            <a:ext cx="8524407" cy="523701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Today’s materials 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Should be enough for most undergrad programming assignments at KAIST.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But may not be enough for professional use.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Real-world </a:t>
            </a:r>
            <a:r>
              <a:rPr lang="en-US" altLang="ko-KR" sz="16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makefile</a:t>
            </a: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is often very complex .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No worries, though.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Refer to the book or online resources.</a:t>
            </a:r>
          </a:p>
        </p:txBody>
      </p:sp>
    </p:spTree>
    <p:extLst>
      <p:ext uri="{BB962C8B-B14F-4D97-AF65-F5344CB8AC3E}">
        <p14:creationId xmlns:p14="http://schemas.microsoft.com/office/powerpoint/2010/main" val="1263785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40" tIns="45720" rIns="91440" bIns="45720" anchor="t"/>
          <a:lstStyle/>
          <a:p>
            <a:r>
              <a:rPr lang="en-US" altLang="ko-KR" sz="2350">
                <a:latin typeface="Helvetica"/>
                <a:cs typeface="Helvetica"/>
              </a:rPr>
              <a:t>Assignment: due Next Friday 10:25AM </a:t>
            </a:r>
            <a:endParaRPr>
              <a:latin typeface="Helvetica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194679" y="789708"/>
            <a:ext cx="8831334" cy="50329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Modify and submit </a:t>
            </a:r>
            <a:r>
              <a:rPr lang="en-US" altLang="ko-KR" b="1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for EE209 assignment 3 (e.g., 20217044_PhilKim.Makefile)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(no screenshot or JPG file allowed)</a:t>
            </a:r>
            <a:endParaRPr lang="en-US" altLang="ko-KR" b="1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625407" lvl="2">
              <a:spcBef>
                <a:spcPts val="1000"/>
              </a:spcBef>
            </a:pP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Not taking EE209? Please refer to </a:t>
            </a:r>
            <a:r>
              <a:rPr lang="en-US" altLang="ko-KR" sz="16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  <a:hlinkClick r:id="rId2"/>
              </a:rPr>
              <a:t>EE209 assignment 3 </a:t>
            </a:r>
            <a:endParaRPr lang="en-US" altLang="ko-KR" sz="16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1014284" lvl="3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Create customer_manager1.c and customer_manager2.c and add empty functions (functions with empty body that returns any value of the return type). This should allow compilation</a:t>
            </a:r>
          </a:p>
          <a:p>
            <a:pPr marL="288969" lvl="1">
              <a:spcBef>
                <a:spcPts val="1000"/>
              </a:spcBef>
            </a:pPr>
            <a:r>
              <a:rPr lang="en-US" altLang="ko-KR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Conditions to meet: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Arial"/>
                <a:ea typeface="Tahoma"/>
                <a:cs typeface="Arial"/>
              </a:rPr>
              <a:t>'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make array</a:t>
            </a:r>
            <a:r>
              <a:rPr lang="en-US" altLang="ko-KR" sz="1100" dirty="0">
                <a:latin typeface="Arial"/>
                <a:ea typeface="Tahoma"/>
                <a:cs typeface="Arial"/>
              </a:rPr>
              <a:t>' should build 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customer_manager1</a:t>
            </a:r>
            <a:r>
              <a:rPr lang="en-US" altLang="ko-KR" sz="1100" dirty="0">
                <a:latin typeface="Arial"/>
                <a:ea typeface="Tahoma"/>
                <a:cs typeface="Arial"/>
              </a:rPr>
              <a:t> for array-based implementation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sz="1100" dirty="0">
                <a:latin typeface="Arial"/>
                <a:ea typeface="Tahoma"/>
                <a:cs typeface="Arial"/>
              </a:rPr>
              <a:t>'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make </a:t>
            </a:r>
            <a:r>
              <a:rPr lang="en-US" sz="1100" err="1">
                <a:latin typeface="Courier New"/>
                <a:ea typeface="Tahoma"/>
                <a:cs typeface="Courier New"/>
              </a:rPr>
              <a:t>bloomfilter</a:t>
            </a:r>
            <a:r>
              <a:rPr lang="en-US" sz="1100" dirty="0">
                <a:latin typeface="Arial"/>
                <a:ea typeface="Tahoma"/>
                <a:cs typeface="Arial"/>
              </a:rPr>
              <a:t>' should build 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customer_manager1_b</a:t>
            </a:r>
            <a:r>
              <a:rPr lang="en-US" sz="1100" dirty="0">
                <a:latin typeface="Arial"/>
                <a:ea typeface="Tahoma"/>
                <a:cs typeface="Arial"/>
              </a:rPr>
              <a:t> for array-based implementation</a:t>
            </a:r>
            <a:endParaRPr lang="en-US" sz="1100">
              <a:latin typeface="Helvetica"/>
              <a:ea typeface="Tahoma"/>
              <a:cs typeface="Helvetica"/>
            </a:endParaRP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Arial"/>
                <a:ea typeface="Tahoma"/>
                <a:cs typeface="Arial"/>
              </a:rPr>
              <a:t>'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make hash</a:t>
            </a:r>
            <a:r>
              <a:rPr lang="en-US" altLang="ko-KR" sz="1100" dirty="0">
                <a:latin typeface="Arial"/>
                <a:ea typeface="Tahoma"/>
                <a:cs typeface="Arial"/>
              </a:rPr>
              <a:t>' should build 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customer_manager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2</a:t>
            </a:r>
            <a:r>
              <a:rPr lang="en-US" altLang="ko-KR" sz="1100" dirty="0">
                <a:latin typeface="Arial"/>
                <a:ea typeface="Tahoma"/>
                <a:cs typeface="Arial"/>
              </a:rPr>
              <a:t> for hash table-based implementation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Helvetica"/>
                <a:ea typeface="Tahoma"/>
                <a:cs typeface="Helvetica"/>
              </a:rPr>
              <a:t>‘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make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‘ should build all 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customer_manager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1,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 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customer_manager1_b, 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and </a:t>
            </a:r>
            <a:r>
              <a:rPr lang="en-US" sz="1100" dirty="0">
                <a:latin typeface="Courier New"/>
                <a:ea typeface="Tahoma"/>
                <a:cs typeface="Courier New"/>
              </a:rPr>
              <a:t>customer_manager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2</a:t>
            </a:r>
            <a:endParaRPr lang="en-US" altLang="ko-KR" sz="11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Helvetica"/>
                <a:ea typeface="Tahoma"/>
                <a:cs typeface="Helvetica"/>
              </a:rPr>
              <a:t>'</a:t>
            </a:r>
            <a:r>
              <a:rPr lang="en-US" altLang="ko-KR" sz="1100" dirty="0">
                <a:latin typeface="Courier New"/>
                <a:ea typeface="Tahoma"/>
                <a:cs typeface="Courier New"/>
              </a:rPr>
              <a:t>make clean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’ should remove all object files (</a:t>
            </a:r>
            <a:r>
              <a:rPr lang="ko-KR" altLang="en-US" sz="1100" dirty="0">
                <a:latin typeface="Helvetica"/>
                <a:ea typeface="Tahoma" panose="020B0604030504040204" pitchFamily="34" charset="0"/>
                <a:cs typeface="Helvetica"/>
              </a:rPr>
              <a:t>*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.o) and intermediate files (</a:t>
            </a:r>
            <a:r>
              <a:rPr lang="ko-KR" altLang="en-US" sz="1100" dirty="0">
                <a:latin typeface="Helvetica"/>
                <a:ea typeface="Tahoma" panose="020B0604030504040204" pitchFamily="34" charset="0"/>
                <a:cs typeface="Helvetica"/>
              </a:rPr>
              <a:t>*</a:t>
            </a:r>
            <a:r>
              <a:rPr lang="en-US" altLang="ko-KR" sz="1100" dirty="0">
                <a:latin typeface="Helvetica"/>
                <a:ea typeface="Tahoma"/>
                <a:cs typeface="Helvetica"/>
              </a:rPr>
              <a:t>~)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Helvetica"/>
                <a:ea typeface="Tahoma"/>
                <a:cs typeface="Helvetica"/>
              </a:rPr>
              <a:t>You should not rebuild any if there is no need (no modification of relevant files)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dirty="0">
                <a:latin typeface="Helvetica"/>
                <a:ea typeface="Tahoma"/>
                <a:cs typeface="Helvetica"/>
              </a:rPr>
              <a:t>You must use “built-in” rules (implicit pattern rules) that we learned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r>
              <a:rPr lang="en-US" altLang="ko-KR" sz="1100" b="1" i="1" dirty="0">
                <a:latin typeface="Helvetica"/>
                <a:ea typeface="Tahoma"/>
                <a:cs typeface="Helvetica"/>
              </a:rPr>
              <a:t>You should convert sources to object files and link (i.e., Version 3 of slide #19)</a:t>
            </a:r>
          </a:p>
          <a:p>
            <a:pPr marL="685165" lvl="2" indent="-394970">
              <a:spcBef>
                <a:spcPts val="1000"/>
              </a:spcBef>
              <a:buChar char="•"/>
            </a:pPr>
            <a:endParaRPr lang="en-US" altLang="ko-KR" sz="1100" dirty="0">
              <a:latin typeface="Helvetica" panose="020B0604020202020204" pitchFamily="34" charset="0"/>
              <a:ea typeface="Tahom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540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What is a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92344"/>
            <a:ext cx="8524407" cy="534099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file that helps decide which parts of a large program need to be recompiled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Makefile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= a configuration file for partial build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Example: build a word-processor with 10,000 source code files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Don’t want to recompile them all if you edit just one line!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Recompile only those files that have changed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make is a tool that enables this task.</a:t>
            </a:r>
          </a:p>
          <a:p>
            <a:pPr marL="1142971" lvl="3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 GNU tool that executes the </a:t>
            </a:r>
            <a:r>
              <a:rPr lang="en-US" altLang="ko-KR" b="1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“appropriate”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rules in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makefile</a:t>
            </a:r>
            <a:endParaRPr lang="en-US" altLang="ko-KR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1142971" lvl="3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55680" lvl="3" indent="0">
              <a:spcBef>
                <a:spcPts val="1000"/>
              </a:spcBef>
              <a:buNone/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This class is a brief introduction to “make” and “</a:t>
            </a:r>
            <a:r>
              <a:rPr lang="en-US" altLang="ko-KR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”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Should be enough for EE209 or any other class projects at KAIST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Could be insufficient for real-world professional usage but you’ll learn it on your own when you get there 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 </a:t>
            </a:r>
            <a:endParaRPr lang="en-US" altLang="ko-KR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685782" lvl="2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2971" lvl="3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7110" y="3949053"/>
            <a:ext cx="3118170" cy="713016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make</a:t>
            </a:r>
          </a:p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… (recompilation)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make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&amp;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7579"/>
            <a:ext cx="8524407" cy="534099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make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executes rules in '</a:t>
            </a:r>
            <a:r>
              <a:rPr lang="en-US" altLang="ko-KR" sz="18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' (or ‘</a:t>
            </a:r>
            <a:r>
              <a:rPr lang="en-US" altLang="ko-KR" sz="18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 or ‘</a:t>
            </a:r>
            <a:r>
              <a:rPr lang="en-US" altLang="ko-KR" sz="18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GNUMakefile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’)%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‘</a:t>
            </a:r>
            <a:r>
              <a:rPr lang="en-US" altLang="ko-KR" sz="1600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makefile</a:t>
            </a: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’ content:</a:t>
            </a:r>
          </a:p>
          <a:p>
            <a:pPr marL="685782" lvl="2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188" lvl="2" indent="0">
              <a:spcBef>
                <a:spcPts val="1000"/>
              </a:spcBef>
              <a:buNone/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8294" y="2298552"/>
            <a:ext cx="2670400" cy="65146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hello.c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hello.c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hello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88293" y="3274926"/>
            <a:ext cx="8772580" cy="995144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$ make hello  // make takes a specific </a:t>
            </a:r>
            <a:r>
              <a:rPr lang="en-US" altLang="ko-KR" sz="1400" b="0" i="1" dirty="0">
                <a:latin typeface="Courier New" panose="02070309020205020404" pitchFamily="49" charset="0"/>
                <a:cs typeface="Courier New" panose="02070309020205020404" pitchFamily="49" charset="0"/>
              </a:rPr>
              <a:t>target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for building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hello.c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–o hello</a:t>
            </a:r>
          </a:p>
          <a:p>
            <a:pPr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make // no target? Then, the first target (default target) is run</a:t>
            </a:r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66653" y="2298551"/>
            <a:ext cx="2645321" cy="65146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target: prerequisites</a:t>
            </a:r>
          </a:p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   command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5" name="Rectangle 16"/>
          <p:cNvSpPr/>
          <p:nvPr/>
        </p:nvSpPr>
        <p:spPr>
          <a:xfrm>
            <a:off x="697530" y="2707132"/>
            <a:ext cx="2135540" cy="1673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66" name="Straight Arrow Connector 18"/>
          <p:cNvCxnSpPr>
            <a:stCxn id="65" idx="3"/>
            <a:endCxn id="100" idx="1"/>
          </p:cNvCxnSpPr>
          <p:nvPr/>
        </p:nvCxnSpPr>
        <p:spPr>
          <a:xfrm>
            <a:off x="2833070" y="2790826"/>
            <a:ext cx="929783" cy="396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837598" y="1933961"/>
            <a:ext cx="3223275" cy="1082348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“Run the target if the target file is </a:t>
            </a:r>
            <a:r>
              <a:rPr lang="en-US" altLang="ko-KR" sz="1400" u="sng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older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than the prerequisite files”</a:t>
            </a:r>
          </a:p>
          <a:p>
            <a:pPr marL="0" lvl="2" indent="0" algn="just">
              <a:spcBef>
                <a:spcPts val="1000"/>
              </a:spcBef>
              <a:buNone/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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target file is out of date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72" name="Group 50"/>
          <p:cNvGrpSpPr/>
          <p:nvPr/>
        </p:nvGrpSpPr>
        <p:grpSpPr>
          <a:xfrm>
            <a:off x="2833070" y="3152085"/>
            <a:ext cx="5871260" cy="638518"/>
            <a:chOff x="3986521" y="5097666"/>
            <a:chExt cx="5843876" cy="712746"/>
          </a:xfrm>
        </p:grpSpPr>
        <p:cxnSp>
          <p:nvCxnSpPr>
            <p:cNvPr id="73" name="Straight Connector 44"/>
            <p:cNvCxnSpPr/>
            <p:nvPr/>
          </p:nvCxnSpPr>
          <p:spPr>
            <a:xfrm>
              <a:off x="3986521" y="5810412"/>
              <a:ext cx="584387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47"/>
            <p:cNvCxnSpPr/>
            <p:nvPr/>
          </p:nvCxnSpPr>
          <p:spPr>
            <a:xfrm flipV="1">
              <a:off x="9830396" y="5097666"/>
              <a:ext cx="1" cy="7127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" name="꺾인 연결선 2"/>
          <p:cNvCxnSpPr>
            <a:stCxn id="75" idx="0"/>
            <a:endCxn id="87" idx="0"/>
          </p:cNvCxnSpPr>
          <p:nvPr/>
        </p:nvCxnSpPr>
        <p:spPr>
          <a:xfrm rot="5400000" flipH="1" flipV="1">
            <a:off x="2106915" y="926767"/>
            <a:ext cx="12700" cy="2853191"/>
          </a:xfrm>
          <a:prstGeom prst="bentConnector3">
            <a:avLst>
              <a:gd name="adj1" fmla="val 232363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5" name="직사각형 74"/>
          <p:cNvSpPr/>
          <p:nvPr/>
        </p:nvSpPr>
        <p:spPr bwMode="auto">
          <a:xfrm>
            <a:off x="346485" y="2353362"/>
            <a:ext cx="667669" cy="22949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87" name="직사각형 86"/>
          <p:cNvSpPr/>
          <p:nvPr/>
        </p:nvSpPr>
        <p:spPr bwMode="auto">
          <a:xfrm>
            <a:off x="3167338" y="2353362"/>
            <a:ext cx="732346" cy="22949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1" name="직사각형 90"/>
          <p:cNvSpPr/>
          <p:nvPr/>
        </p:nvSpPr>
        <p:spPr bwMode="auto">
          <a:xfrm>
            <a:off x="1074061" y="2353363"/>
            <a:ext cx="936421" cy="18641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5" name="직사각형 94"/>
          <p:cNvSpPr/>
          <p:nvPr/>
        </p:nvSpPr>
        <p:spPr bwMode="auto">
          <a:xfrm>
            <a:off x="3989248" y="2353362"/>
            <a:ext cx="1653107" cy="22949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00" name="Rectangle 16"/>
          <p:cNvSpPr/>
          <p:nvPr/>
        </p:nvSpPr>
        <p:spPr>
          <a:xfrm>
            <a:off x="3762853" y="2715051"/>
            <a:ext cx="960004" cy="1594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5" name="꺾인 연결선 114"/>
          <p:cNvCxnSpPr>
            <a:stCxn id="91" idx="0"/>
            <a:endCxn id="95" idx="0"/>
          </p:cNvCxnSpPr>
          <p:nvPr/>
        </p:nvCxnSpPr>
        <p:spPr>
          <a:xfrm rot="5400000" flipH="1" flipV="1">
            <a:off x="3179037" y="716598"/>
            <a:ext cx="1" cy="3273530"/>
          </a:xfrm>
          <a:prstGeom prst="bentConnector3">
            <a:avLst>
              <a:gd name="adj1" fmla="val 2286010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3" name="Rectangle 16"/>
          <p:cNvSpPr/>
          <p:nvPr/>
        </p:nvSpPr>
        <p:spPr>
          <a:xfrm>
            <a:off x="697530" y="3651074"/>
            <a:ext cx="2135540" cy="22914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73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5" grpId="0" animBg="1"/>
      <p:bldP spid="71" grpId="0" animBg="1"/>
      <p:bldP spid="75" grpId="0" animBg="1"/>
      <p:bldP spid="87" grpId="0" animBg="1"/>
      <p:bldP spid="91" grpId="0" animBg="1"/>
      <p:bldP spid="95" grpId="0" animBg="1"/>
      <p:bldP spid="100" grpId="0" animBg="1"/>
      <p:bldP spid="1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Targets and Prerequisites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92343"/>
            <a:ext cx="8524407" cy="5340991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‘</a:t>
            </a:r>
            <a:r>
              <a:rPr lang="en-US" altLang="ko-KR" sz="18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 contains a set of rules to build an application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Can have multiple rules in one file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Each rule can have (multiple) dependencies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b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Default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rule = the first rule in ‘</a:t>
            </a:r>
            <a:r>
              <a:rPr lang="en-US" altLang="ko-KR" sz="180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makefile</a:t>
            </a: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’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Default rule is executed if make runs without any arguments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rule consists of a target, prerequisite(s), and command(s)</a:t>
            </a: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10630" y="4257076"/>
            <a:ext cx="3450912" cy="713016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i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target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i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prereq1 prereq2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&lt;tab&gt; </a:t>
            </a:r>
            <a:r>
              <a:rPr lang="en-US" altLang="ko-KR" sz="1600" b="0" i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commands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73606" y="4198086"/>
            <a:ext cx="4236501" cy="830997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Important! no spaces other than a single tab (‘\t’) before the commands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직사각형 25"/>
          <p:cNvSpPr/>
          <p:nvPr/>
        </p:nvSpPr>
        <p:spPr bwMode="auto">
          <a:xfrm>
            <a:off x="960500" y="4639161"/>
            <a:ext cx="677107" cy="30599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5" name="꺾인 연결선 4"/>
          <p:cNvCxnSpPr>
            <a:stCxn id="26" idx="2"/>
            <a:endCxn id="25" idx="2"/>
          </p:cNvCxnSpPr>
          <p:nvPr/>
        </p:nvCxnSpPr>
        <p:spPr>
          <a:xfrm rot="16200000" flipH="1">
            <a:off x="3953490" y="2290716"/>
            <a:ext cx="83930" cy="5392803"/>
          </a:xfrm>
          <a:prstGeom prst="bentConnector3">
            <a:avLst>
              <a:gd name="adj1" fmla="val 37237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1625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Example Rules in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Makefile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1605858"/>
            <a:ext cx="8524407" cy="48436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685782" lvl="2">
              <a:spcBef>
                <a:spcPts val="1000"/>
              </a:spcBef>
            </a:pPr>
            <a:r>
              <a:rPr lang="en-US" altLang="ko-KR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target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=foo, </a:t>
            </a:r>
            <a:r>
              <a:rPr lang="en-US" altLang="ko-KR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prerequisites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=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foo.o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libfoo.o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and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foo.h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command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=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gcc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foo.o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err="1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libfoo.o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-o foo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evaluate a rule?</a:t>
            </a: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1. It finds the files for the prerequisites and the target</a:t>
            </a: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2. If the prerequisites have associated rules, evaluate them recursively</a:t>
            </a:r>
          </a:p>
          <a:p>
            <a:pPr marL="457188" lvl="2" indent="0">
              <a:spcBef>
                <a:spcPts val="1000"/>
              </a:spcBef>
              <a:buNone/>
            </a:pPr>
            <a:endParaRPr lang="en-US" altLang="ko-KR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188" lvl="2" indent="0">
              <a:spcBef>
                <a:spcPts val="1000"/>
              </a:spcBef>
              <a:buNone/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3. If any prerequisite is </a:t>
            </a:r>
            <a:r>
              <a:rPr lang="en-US" altLang="ko-KR" b="1" i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newer </a:t>
            </a: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(modified more recently) than the target, the target is rebuilt by executing the command(s)</a:t>
            </a:r>
          </a:p>
          <a:p>
            <a:pPr marL="1142971" lvl="3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Each command line is run in its own shell</a:t>
            </a:r>
          </a:p>
          <a:p>
            <a:pPr marL="1142971" lvl="3">
              <a:spcBef>
                <a:spcPts val="1000"/>
              </a:spcBef>
            </a:pPr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If any command fails, building of the target terminates and make exits</a:t>
            </a:r>
          </a:p>
          <a:p>
            <a:pPr marL="228594" lvl="1">
              <a:spcBef>
                <a:spcPts val="1000"/>
              </a:spcBef>
            </a:pPr>
            <a:endParaRPr lang="en-US" altLang="ko-KR" sz="2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234" y="853205"/>
            <a:ext cx="4104931" cy="739433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foo: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foo.o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libfoo.o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foo.h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	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foo.o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libfoo.o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foo</a:t>
            </a:r>
            <a:endParaRPr lang="ko-KR" altLang="en-US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6234" y="3945706"/>
            <a:ext cx="2693901" cy="739433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foo.o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foo.c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foo.h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	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foo.c</a:t>
            </a:r>
            <a:endParaRPr lang="ko-KR" altLang="en-US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29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An Example for Evaluating Rules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4264429"/>
            <a:ext cx="8524407" cy="218511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$ make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flex –t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&gt;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400" b="1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400" b="1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1" indent="0">
              <a:spcBef>
                <a:spcPts val="1000"/>
              </a:spcBef>
              <a:buNone/>
            </a:pP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r>
              <a:rPr lang="en-US" altLang="ko-KR" sz="1400" b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</a:t>
            </a:r>
            <a:r>
              <a:rPr lang="en-US" altLang="ko-KR" sz="1400" b="1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endParaRPr lang="en-US" altLang="ko-KR" sz="1400" b="1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199" y="1072240"/>
            <a:ext cx="8181109" cy="3065455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-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	</a:t>
            </a: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lfl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–o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count_words.c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lexer.o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–c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flex –t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lexer.l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&gt;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9" name="Straight Arrow Connector 12"/>
          <p:cNvCxnSpPr>
            <a:stCxn id="28" idx="2"/>
          </p:cNvCxnSpPr>
          <p:nvPr/>
        </p:nvCxnSpPr>
        <p:spPr>
          <a:xfrm>
            <a:off x="3637225" y="1415009"/>
            <a:ext cx="0" cy="3691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8"/>
          <p:cNvSpPr/>
          <p:nvPr/>
        </p:nvSpPr>
        <p:spPr>
          <a:xfrm>
            <a:off x="1190969" y="1784141"/>
            <a:ext cx="3512353" cy="73665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ko-KR" altLang="en-US"/>
          </a:p>
        </p:txBody>
      </p:sp>
      <p:sp>
        <p:nvSpPr>
          <p:cNvPr id="17" name="Rectangle 30"/>
          <p:cNvSpPr/>
          <p:nvPr/>
        </p:nvSpPr>
        <p:spPr>
          <a:xfrm>
            <a:off x="1190968" y="2579864"/>
            <a:ext cx="3512353" cy="6985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982980" y="1880393"/>
            <a:ext cx="3121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Searches for libfl.so first</a:t>
            </a:r>
          </a:p>
          <a:p>
            <a:pPr marL="342900" indent="-342900" algn="just">
              <a:buAutoNum type="arabicPeriod"/>
            </a:pP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Searches for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libfl.a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if (1) fails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0400" y="4059855"/>
            <a:ext cx="4793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flex is a lexical analyzer (tool) that translates </a:t>
            </a:r>
          </a:p>
          <a:p>
            <a:pPr algn="just"/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source code file (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lexer.l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) into a C source code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82012" y="3100603"/>
            <a:ext cx="28648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Assumptions for this example</a:t>
            </a:r>
          </a:p>
          <a:p>
            <a:pPr algn="just"/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1. '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count_words.c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' exists</a:t>
            </a:r>
          </a:p>
          <a:p>
            <a:pPr algn="just"/>
            <a:r>
              <a:rPr lang="en-US" altLang="ko-KR" sz="1600" b="0" dirty="0">
                <a:latin typeface="Helvetica" panose="020B0604020202020204" pitchFamily="34" charset="0"/>
                <a:cs typeface="Helvetica" panose="020B0604020202020204" pitchFamily="34" charset="0"/>
              </a:rPr>
              <a:t>2. ‘</a:t>
            </a:r>
            <a:r>
              <a:rPr lang="en-US" altLang="ko-KR" sz="1600" b="0" dirty="0" err="1">
                <a:latin typeface="Helvetica" panose="020B0604020202020204" pitchFamily="34" charset="0"/>
                <a:cs typeface="Helvetica" panose="020B0604020202020204" pitchFamily="34" charset="0"/>
              </a:rPr>
              <a:t>lexer.c</a:t>
            </a:r>
            <a:r>
              <a:rPr lang="en-US" altLang="ko-KR" sz="1600" b="0" dirty="0">
                <a:latin typeface="Helvetica" panose="020B0604020202020204" pitchFamily="34" charset="0"/>
                <a:cs typeface="Helvetica" panose="020B0604020202020204" pitchFamily="34" charset="0"/>
              </a:rPr>
              <a:t>' does not exist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2804050" y="1109017"/>
            <a:ext cx="1666350" cy="30599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1" name="직사각형 30"/>
          <p:cNvSpPr/>
          <p:nvPr/>
        </p:nvSpPr>
        <p:spPr bwMode="auto">
          <a:xfrm>
            <a:off x="4540607" y="1109017"/>
            <a:ext cx="913842" cy="30599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5522408" y="1109017"/>
            <a:ext cx="565125" cy="30599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30" name="꺾인 연결선 29"/>
          <p:cNvCxnSpPr>
            <a:endCxn id="22" idx="0"/>
          </p:cNvCxnSpPr>
          <p:nvPr/>
        </p:nvCxnSpPr>
        <p:spPr>
          <a:xfrm>
            <a:off x="6087533" y="1253067"/>
            <a:ext cx="1456131" cy="627326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6" name="Rectangle 30"/>
          <p:cNvSpPr/>
          <p:nvPr/>
        </p:nvSpPr>
        <p:spPr>
          <a:xfrm>
            <a:off x="1190968" y="3342259"/>
            <a:ext cx="3512353" cy="69854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ko-KR" altLang="en-US"/>
          </a:p>
        </p:txBody>
      </p:sp>
      <p:sp>
        <p:nvSpPr>
          <p:cNvPr id="37" name="직사각형 36"/>
          <p:cNvSpPr/>
          <p:nvPr/>
        </p:nvSpPr>
        <p:spPr bwMode="auto">
          <a:xfrm>
            <a:off x="2347129" y="2604967"/>
            <a:ext cx="913842" cy="22427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35" name="꺾인 연결선 34"/>
          <p:cNvCxnSpPr>
            <a:stCxn id="31" idx="2"/>
            <a:endCxn id="37" idx="3"/>
          </p:cNvCxnSpPr>
          <p:nvPr/>
        </p:nvCxnSpPr>
        <p:spPr>
          <a:xfrm rot="5400000">
            <a:off x="3478204" y="1197777"/>
            <a:ext cx="1302093" cy="1736557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9" name="직선 화살표 연결선 38"/>
          <p:cNvCxnSpPr/>
          <p:nvPr/>
        </p:nvCxnSpPr>
        <p:spPr>
          <a:xfrm>
            <a:off x="3158067" y="2829237"/>
            <a:ext cx="0" cy="51302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직사각형 42"/>
          <p:cNvSpPr/>
          <p:nvPr/>
        </p:nvSpPr>
        <p:spPr bwMode="auto">
          <a:xfrm>
            <a:off x="1305729" y="3722380"/>
            <a:ext cx="565404" cy="22427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42" name="꺾인 연결선 41"/>
          <p:cNvCxnSpPr>
            <a:endCxn id="24" idx="1"/>
          </p:cNvCxnSpPr>
          <p:nvPr/>
        </p:nvCxnSpPr>
        <p:spPr>
          <a:xfrm>
            <a:off x="1583267" y="3946650"/>
            <a:ext cx="2887133" cy="405593"/>
          </a:xfrm>
          <a:prstGeom prst="bentConnector3">
            <a:avLst>
              <a:gd name="adj1" fmla="val 44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7288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22" grpId="0"/>
      <p:bldP spid="24" grpId="0"/>
      <p:bldP spid="28" grpId="0" animBg="1"/>
      <p:bldP spid="31" grpId="0" animBg="1"/>
      <p:bldP spid="32" grpId="0" animBg="1"/>
      <p:bldP spid="36" grpId="0" animBg="1"/>
      <p:bldP spid="37" grpId="0" animBg="1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A Few Tips on Rules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9"/>
            <a:ext cx="8524407" cy="523701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 rule can have multiple targets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6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Each target has the same set of prerequisites</a:t>
            </a: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Not all prerequisites need to be defined </a:t>
            </a:r>
            <a:r>
              <a:rPr lang="en-US" altLang="ko-KR" sz="1800" b="1" i="1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all at once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2376" y="1856979"/>
            <a:ext cx="7081476" cy="307777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variable.o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make.h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config.h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getopt.h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gettext.h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dep.h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375" y="2683344"/>
            <a:ext cx="7081477" cy="65146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make.h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config.h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getopt.h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gettext.h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dep.h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variable.o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make.h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config.h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getopt.h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gettext.h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dep.h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9" name="직선 화살표 연결선 28"/>
          <p:cNvCxnSpPr>
            <a:stCxn id="23" idx="2"/>
          </p:cNvCxnSpPr>
          <p:nvPr/>
        </p:nvCxnSpPr>
        <p:spPr>
          <a:xfrm>
            <a:off x="4343114" y="2164756"/>
            <a:ext cx="0" cy="51858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61737" y="3735254"/>
            <a:ext cx="7122116" cy="651460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make.h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config.h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getopt.h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gettext.h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dep.h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filedep.h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hash.h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job.h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commands.h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variable.h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vapth.h</a:t>
            </a:r>
            <a:endParaRPr lang="ko-KR" altLang="en-US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6732" y="4900022"/>
            <a:ext cx="2212642" cy="995144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lexer.c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…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vpath.o</a:t>
            </a:r>
            <a:r>
              <a:rPr lang="en-US" altLang="ko-KR" sz="14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</a:t>
            </a:r>
            <a:r>
              <a:rPr lang="en-US" altLang="ko-KR" sz="14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vpath.c</a:t>
            </a:r>
            <a:endParaRPr lang="en-US" altLang="ko-KR" sz="14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754961" y="4900022"/>
            <a:ext cx="2125573" cy="2871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4" name="직선 화살표 연결선 43"/>
          <p:cNvCxnSpPr>
            <a:stCxn id="41" idx="3"/>
            <a:endCxn id="45" idx="1"/>
          </p:cNvCxnSpPr>
          <p:nvPr/>
        </p:nvCxnSpPr>
        <p:spPr>
          <a:xfrm>
            <a:off x="2880534" y="5043582"/>
            <a:ext cx="236740" cy="734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117274" y="4758540"/>
            <a:ext cx="5930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Whenever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lexer.c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is updated,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vpath.o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must be updated</a:t>
            </a:r>
          </a:p>
          <a:p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The prerequisite is always updated before the target is updated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4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 animBg="1"/>
      <p:bldP spid="38" grpId="0" animBg="1"/>
      <p:bldP spid="41" grpId="0" animBg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ourse synop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Wildcards and Variables</a:t>
            </a:r>
            <a:endParaRPr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Instructor: Prof. Youjip Won(ywon@kaist.ac.kr, #220-N26)…"/>
          <p:cNvSpPr txBox="1">
            <a:spLocks noGrp="1"/>
          </p:cNvSpPr>
          <p:nvPr>
            <p:ph idx="1"/>
          </p:nvPr>
        </p:nvSpPr>
        <p:spPr>
          <a:xfrm>
            <a:off x="395535" y="789708"/>
            <a:ext cx="8524407" cy="565265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make supports wildcards (*, ~, ?, […], [^…] 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*: all file names in the current directory. (</a:t>
            </a:r>
            <a:r>
              <a:rPr lang="ko-KR" altLang="en-US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*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.c: all ‘.c’ files in the current directory)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~: the home directory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$(variable-name): expand the variable whose name is variable-name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Format: variable-name = value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Variables can contain almost any text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Automatic variables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$@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 the filename that represents the target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$&lt;: The filename of the first prerequisite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$? : the names of all the prerequisites newer than the target, separated by spaces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$^</a:t>
            </a: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 the filename of all the prerequisites, separated by spaces (with duplicate files removed)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$+: Similar to $^, but allows duplicate files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2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$*: the stem of the target filename (“stem” = a filename without its suffix)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5847" y="2646860"/>
            <a:ext cx="4944973" cy="1087477"/>
          </a:xfrm>
          <a:prstGeom prst="rect">
            <a:avLst/>
          </a:prstGeom>
          <a:solidFill>
            <a:srgbClr val="FFE6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CC = </a:t>
            </a: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endParaRPr lang="en-US" altLang="ko-KR" sz="16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</a:t>
            </a: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 *.c</a:t>
            </a:r>
          </a:p>
          <a:p>
            <a:pPr marL="0" lvl="2" indent="0" algn="just">
              <a:spcBef>
                <a:spcPts val="1000"/>
              </a:spcBef>
            </a:pPr>
            <a:r>
              <a:rPr lang="en-US" altLang="ko-KR" sz="16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	$(CC) –o $@ $^</a:t>
            </a:r>
            <a:endParaRPr lang="ko-KR" altLang="en-US" sz="16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551851" y="3429000"/>
            <a:ext cx="2052149" cy="2370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7053820" y="4065412"/>
            <a:ext cx="155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gcc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–o </a:t>
            </a:r>
            <a:r>
              <a:rPr lang="en-US" altLang="ko-KR" sz="16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prog</a:t>
            </a:r>
            <a:r>
              <a:rPr lang="en-US" altLang="ko-KR" sz="16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*.c</a:t>
            </a:r>
            <a:endParaRPr lang="ko-KR" altLang="en-US" sz="16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6" name="꺾인 연결선 5"/>
          <p:cNvCxnSpPr>
            <a:stCxn id="14" idx="2"/>
            <a:endCxn id="16" idx="1"/>
          </p:cNvCxnSpPr>
          <p:nvPr/>
        </p:nvCxnSpPr>
        <p:spPr>
          <a:xfrm rot="16200000" flipH="1">
            <a:off x="6031563" y="3212431"/>
            <a:ext cx="568621" cy="1475894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1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class_template</Template>
  <TotalTime>2837</TotalTime>
  <Words>2934</Words>
  <Application>Microsoft Office PowerPoint</Application>
  <PresentationFormat>화면 슬라이드 쇼(4:3)</PresentationFormat>
  <Paragraphs>331</Paragraphs>
  <Slides>22</Slides>
  <Notes>1</Notes>
  <HiddenSlides>1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35" baseType="lpstr">
      <vt:lpstr>Helvetica Neue Medium</vt:lpstr>
      <vt:lpstr>-소망M</vt:lpstr>
      <vt:lpstr>Arial</vt:lpstr>
      <vt:lpstr>Century Gothic</vt:lpstr>
      <vt:lpstr>Courier New</vt:lpstr>
      <vt:lpstr>Helvetica</vt:lpstr>
      <vt:lpstr>Helvetica Neue</vt:lpstr>
      <vt:lpstr>HY중고딕</vt:lpstr>
      <vt:lpstr>Tahoma</vt:lpstr>
      <vt:lpstr>Times New Roman</vt:lpstr>
      <vt:lpstr>Wingdings</vt:lpstr>
      <vt:lpstr>맑은 고딕</vt:lpstr>
      <vt:lpstr>1_비즈니스</vt:lpstr>
      <vt:lpstr>PowerPoint 프레젠테이션</vt:lpstr>
      <vt:lpstr>Lecture 7: Makefile</vt:lpstr>
      <vt:lpstr>What is a Makefile?</vt:lpstr>
      <vt:lpstr>make &amp; makefile</vt:lpstr>
      <vt:lpstr>Targets and Prerequisites</vt:lpstr>
      <vt:lpstr>Example Rules in Makefile</vt:lpstr>
      <vt:lpstr>An Example for Evaluating Rules</vt:lpstr>
      <vt:lpstr>A Few Tips on Rules</vt:lpstr>
      <vt:lpstr>Wildcards and Variables</vt:lpstr>
      <vt:lpstr>Practicing with Wildcards</vt:lpstr>
      <vt:lpstr>Files in Different Directories?</vt:lpstr>
      <vt:lpstr>VPATH &amp; CPPFLAGS</vt:lpstr>
      <vt:lpstr>Phony Targets</vt:lpstr>
      <vt:lpstr>Popular Phony Targets</vt:lpstr>
      <vt:lpstr>Pattern Rules</vt:lpstr>
      <vt:lpstr>Pattern Rules</vt:lpstr>
      <vt:lpstr>Predefined Variables in Built-in Rules</vt:lpstr>
      <vt:lpstr>Practice Writing Makefile</vt:lpstr>
      <vt:lpstr>Practice Writing Makefile (Continued)</vt:lpstr>
      <vt:lpstr>Gentle Introduction to make/Makefile</vt:lpstr>
      <vt:lpstr>Assignment: due Next Friday 10:25AM 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1: Introduction</dc:title>
  <dc:creator>손 효준</dc:creator>
  <cp:lastModifiedBy>dongsuh</cp:lastModifiedBy>
  <cp:revision>98</cp:revision>
  <cp:lastPrinted>2021-10-28T15:58:44Z</cp:lastPrinted>
  <dcterms:created xsi:type="dcterms:W3CDTF">2021-01-25T09:30:25Z</dcterms:created>
  <dcterms:modified xsi:type="dcterms:W3CDTF">2022-04-29T06:32:43Z</dcterms:modified>
</cp:coreProperties>
</file>